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257" r:id="rId3"/>
    <p:sldId id="413" r:id="rId4"/>
    <p:sldId id="259" r:id="rId5"/>
    <p:sldId id="258" r:id="rId6"/>
    <p:sldId id="416" r:id="rId7"/>
    <p:sldId id="309" r:id="rId8"/>
    <p:sldId id="261" r:id="rId9"/>
    <p:sldId id="312" r:id="rId10"/>
    <p:sldId id="410" r:id="rId11"/>
    <p:sldId id="402" r:id="rId12"/>
    <p:sldId id="262" r:id="rId13"/>
    <p:sldId id="263" r:id="rId14"/>
    <p:sldId id="264" r:id="rId15"/>
    <p:sldId id="265" r:id="rId16"/>
    <p:sldId id="266" r:id="rId17"/>
    <p:sldId id="267" r:id="rId18"/>
    <p:sldId id="269" r:id="rId19"/>
    <p:sldId id="301" r:id="rId20"/>
    <p:sldId id="305" r:id="rId21"/>
    <p:sldId id="377" r:id="rId22"/>
    <p:sldId id="378" r:id="rId23"/>
    <p:sldId id="302" r:id="rId24"/>
    <p:sldId id="303" r:id="rId25"/>
    <p:sldId id="298" r:id="rId26"/>
    <p:sldId id="307" r:id="rId27"/>
    <p:sldId id="379" r:id="rId28"/>
    <p:sldId id="380" r:id="rId29"/>
    <p:sldId id="407" r:id="rId30"/>
    <p:sldId id="381" r:id="rId31"/>
    <p:sldId id="308" r:id="rId32"/>
    <p:sldId id="297" r:id="rId33"/>
    <p:sldId id="270" r:id="rId34"/>
    <p:sldId id="314" r:id="rId35"/>
    <p:sldId id="382" r:id="rId36"/>
    <p:sldId id="399" r:id="rId37"/>
    <p:sldId id="400" r:id="rId38"/>
    <p:sldId id="408" r:id="rId39"/>
    <p:sldId id="409" r:id="rId40"/>
    <p:sldId id="274" r:id="rId41"/>
    <p:sldId id="384" r:id="rId42"/>
    <p:sldId id="415" r:id="rId43"/>
    <p:sldId id="385" r:id="rId44"/>
    <p:sldId id="345" r:id="rId45"/>
    <p:sldId id="346" r:id="rId46"/>
    <p:sldId id="383" r:id="rId47"/>
    <p:sldId id="349" r:id="rId48"/>
    <p:sldId id="351" r:id="rId49"/>
    <p:sldId id="411" r:id="rId50"/>
    <p:sldId id="389" r:id="rId51"/>
    <p:sldId id="412" r:id="rId52"/>
    <p:sldId id="392" r:id="rId53"/>
    <p:sldId id="296" r:id="rId54"/>
    <p:sldId id="291" r:id="rId55"/>
    <p:sldId id="271" r:id="rId56"/>
    <p:sldId id="272" r:id="rId57"/>
    <p:sldId id="273" r:id="rId58"/>
    <p:sldId id="339" r:id="rId59"/>
    <p:sldId id="275" r:id="rId60"/>
    <p:sldId id="276" r:id="rId61"/>
    <p:sldId id="386" r:id="rId62"/>
    <p:sldId id="387" r:id="rId63"/>
    <p:sldId id="404" r:id="rId64"/>
    <p:sldId id="393" r:id="rId65"/>
    <p:sldId id="401" r:id="rId66"/>
    <p:sldId id="277" r:id="rId67"/>
    <p:sldId id="321" r:id="rId68"/>
    <p:sldId id="334" r:id="rId69"/>
    <p:sldId id="335" r:id="rId70"/>
    <p:sldId id="364" r:id="rId71"/>
    <p:sldId id="365" r:id="rId72"/>
    <p:sldId id="366" r:id="rId73"/>
    <p:sldId id="363" r:id="rId74"/>
    <p:sldId id="332" r:id="rId75"/>
    <p:sldId id="323" r:id="rId76"/>
    <p:sldId id="370" r:id="rId77"/>
    <p:sldId id="369" r:id="rId78"/>
    <p:sldId id="368" r:id="rId79"/>
    <p:sldId id="367" r:id="rId80"/>
    <p:sldId id="320" r:id="rId81"/>
    <p:sldId id="324" r:id="rId82"/>
    <p:sldId id="327" r:id="rId83"/>
    <p:sldId id="331" r:id="rId84"/>
    <p:sldId id="329" r:id="rId85"/>
    <p:sldId id="330" r:id="rId86"/>
    <p:sldId id="328" r:id="rId87"/>
    <p:sldId id="279" r:id="rId88"/>
    <p:sldId id="280" r:id="rId89"/>
    <p:sldId id="281" r:id="rId90"/>
    <p:sldId id="337" r:id="rId91"/>
    <p:sldId id="395" r:id="rId92"/>
    <p:sldId id="282" r:id="rId93"/>
    <p:sldId id="372" r:id="rId94"/>
    <p:sldId id="283" r:id="rId95"/>
    <p:sldId id="284" r:id="rId96"/>
    <p:sldId id="285" r:id="rId97"/>
    <p:sldId id="318" r:id="rId98"/>
    <p:sldId id="341" r:id="rId99"/>
    <p:sldId id="286" r:id="rId100"/>
    <p:sldId id="287" r:id="rId101"/>
    <p:sldId id="288" r:id="rId102"/>
    <p:sldId id="361" r:id="rId103"/>
    <p:sldId id="397" r:id="rId104"/>
    <p:sldId id="396" r:id="rId105"/>
    <p:sldId id="360" r:id="rId106"/>
    <p:sldId id="359" r:id="rId107"/>
    <p:sldId id="358" r:id="rId108"/>
    <p:sldId id="357" r:id="rId109"/>
    <p:sldId id="356" r:id="rId110"/>
    <p:sldId id="355" r:id="rId111"/>
    <p:sldId id="353" r:id="rId112"/>
    <p:sldId id="352" r:id="rId113"/>
    <p:sldId id="289" r:id="rId114"/>
    <p:sldId id="292" r:id="rId115"/>
    <p:sldId id="340" r:id="rId116"/>
    <p:sldId id="313" r:id="rId117"/>
    <p:sldId id="326" r:id="rId118"/>
    <p:sldId id="316" r:id="rId119"/>
    <p:sldId id="310" r:id="rId120"/>
    <p:sldId id="333" r:id="rId121"/>
    <p:sldId id="371" r:id="rId122"/>
    <p:sldId id="373" r:id="rId123"/>
    <p:sldId id="405" r:id="rId124"/>
    <p:sldId id="414" r:id="rId12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4"/>
    <a:srgbClr val="2AD43E"/>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F1D28F-177D-4BF0-B25E-91D7685E51F2}" v="12" dt="2022-04-28T00:57:49.872"/>
    <p1510:client id="{0F294305-4334-47ED-8A6F-1778C45F0EEC}" v="1002" dt="2022-04-27T15:23:38.973"/>
    <p1510:client id="{261B577D-0311-4D86-8CE1-2963AAE46806}" v="120" dt="2022-04-27T13:34:42.378"/>
    <p1510:client id="{2AAC0AE7-E8C7-4901-BF80-F5CC441BB44F}" v="3" dt="2022-04-27T06:42:26.224"/>
    <p1510:client id="{62C1BD51-3FD1-45D0-A455-87FF1F0D9E4F}" v="1111" dt="2022-04-27T02:11:18.522"/>
    <p1510:client id="{62C818A9-123D-4B4C-8D95-3E58673AFCB9}" v="786" dt="2022-04-27T10:28:20.151"/>
    <p1510:client id="{678F38C0-1573-44A2-BC47-81F141454548}" v="83" dt="2022-04-27T12:17:03.674"/>
    <p1510:client id="{90CAE19B-36E2-4C59-9F18-E891703A7BA8}" v="72" dt="2022-04-28T00:44:09.483"/>
    <p1510:client id="{93DCD460-A45C-4529-A9FA-C6A05FDBD135}" v="965" dt="2022-04-28T02:24:53.144"/>
    <p1510:client id="{A64C5EF1-2F9E-4AFA-ABC0-271E9BCF47A4}" v="269" dt="2022-04-28T01:47:19.393"/>
    <p1510:client id="{AE45DBD3-EFA4-4EDA-A022-73A5E08B0156}" v="208" dt="2022-04-28T00:49:47.059"/>
    <p1510:client id="{E0EA505E-F300-412D-A848-0021A672FB18}" v="2" dt="2022-04-28T01:36:37.466"/>
    <p1510:client id="{FF14A792-2158-4EC6-99A0-8D29372C6738}" v="448" dt="2022-04-28T01:44:49.0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40" autoAdjust="0"/>
  </p:normalViewPr>
  <p:slideViewPr>
    <p:cSldViewPr snapToGrid="0">
      <p:cViewPr>
        <p:scale>
          <a:sx n="100" d="100"/>
          <a:sy n="100" d="100"/>
        </p:scale>
        <p:origin x="1194" y="35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EF2D90-09B9-403A-BA83-6B1EA7043D97}" type="doc">
      <dgm:prSet loTypeId="urn:microsoft.com/office/officeart/2005/8/layout/chevron1" loCatId="process" qsTypeId="urn:microsoft.com/office/officeart/2005/8/quickstyle/simple1" qsCatId="simple" csTypeId="urn:microsoft.com/office/officeart/2005/8/colors/accent1_2" csCatId="accent1" phldr="1"/>
      <dgm:spPr/>
    </dgm:pt>
    <dgm:pt modelId="{F43148F0-7DFA-4925-9A35-35F1566EF388}">
      <dgm:prSet phldrT="[Text]"/>
      <dgm:spPr/>
      <dgm:t>
        <a:bodyPr/>
        <a:lstStyle/>
        <a:p>
          <a:r>
            <a:rPr lang="en-US"/>
            <a:t>Extract Data</a:t>
          </a:r>
          <a:endParaRPr lang="en-SG"/>
        </a:p>
      </dgm:t>
    </dgm:pt>
    <dgm:pt modelId="{D3559557-6812-4D1C-8AD1-4EF311D53C19}" type="parTrans" cxnId="{9FFC26DC-36F7-45F6-9436-87324568D723}">
      <dgm:prSet/>
      <dgm:spPr/>
      <dgm:t>
        <a:bodyPr/>
        <a:lstStyle/>
        <a:p>
          <a:endParaRPr lang="en-SG"/>
        </a:p>
      </dgm:t>
    </dgm:pt>
    <dgm:pt modelId="{87778FB3-82EC-46A0-B386-BD0C95CC9519}" type="sibTrans" cxnId="{9FFC26DC-36F7-45F6-9436-87324568D723}">
      <dgm:prSet/>
      <dgm:spPr/>
      <dgm:t>
        <a:bodyPr/>
        <a:lstStyle/>
        <a:p>
          <a:endParaRPr lang="en-SG"/>
        </a:p>
      </dgm:t>
    </dgm:pt>
    <dgm:pt modelId="{163DFEA5-09B0-46EC-930B-8481548F77A0}">
      <dgm:prSet phldrT="[Text]"/>
      <dgm:spPr/>
      <dgm:t>
        <a:bodyPr/>
        <a:lstStyle/>
        <a:p>
          <a:r>
            <a:rPr lang="en-US"/>
            <a:t>Prepare Data</a:t>
          </a:r>
          <a:endParaRPr lang="en-SG"/>
        </a:p>
      </dgm:t>
    </dgm:pt>
    <dgm:pt modelId="{1AE27298-F130-473B-9E14-5120A7FEFEB5}" type="parTrans" cxnId="{6B360E87-BF86-43F4-8CA7-A34EA6701207}">
      <dgm:prSet/>
      <dgm:spPr/>
      <dgm:t>
        <a:bodyPr/>
        <a:lstStyle/>
        <a:p>
          <a:endParaRPr lang="en-SG"/>
        </a:p>
      </dgm:t>
    </dgm:pt>
    <dgm:pt modelId="{F9869808-EBB7-41A8-9DBC-050C972ACB44}" type="sibTrans" cxnId="{6B360E87-BF86-43F4-8CA7-A34EA6701207}">
      <dgm:prSet/>
      <dgm:spPr/>
      <dgm:t>
        <a:bodyPr/>
        <a:lstStyle/>
        <a:p>
          <a:endParaRPr lang="en-SG"/>
        </a:p>
      </dgm:t>
    </dgm:pt>
    <dgm:pt modelId="{F200DE07-5896-420F-9826-70652646B67E}">
      <dgm:prSet phldrT="[Text]"/>
      <dgm:spPr/>
      <dgm:t>
        <a:bodyPr/>
        <a:lstStyle/>
        <a:p>
          <a:r>
            <a:rPr lang="en-US"/>
            <a:t>Build models</a:t>
          </a:r>
          <a:endParaRPr lang="en-SG"/>
        </a:p>
      </dgm:t>
    </dgm:pt>
    <dgm:pt modelId="{CE179337-B1E4-4402-B605-74F18B2EADD4}" type="parTrans" cxnId="{7FFD3495-2C03-4F7C-A4A1-4729BCCC1175}">
      <dgm:prSet/>
      <dgm:spPr/>
      <dgm:t>
        <a:bodyPr/>
        <a:lstStyle/>
        <a:p>
          <a:endParaRPr lang="en-SG"/>
        </a:p>
      </dgm:t>
    </dgm:pt>
    <dgm:pt modelId="{80949A0E-E13B-4F8B-A9F3-F11F78DF3BEE}" type="sibTrans" cxnId="{7FFD3495-2C03-4F7C-A4A1-4729BCCC1175}">
      <dgm:prSet/>
      <dgm:spPr/>
      <dgm:t>
        <a:bodyPr/>
        <a:lstStyle/>
        <a:p>
          <a:endParaRPr lang="en-SG"/>
        </a:p>
      </dgm:t>
    </dgm:pt>
    <dgm:pt modelId="{DBC9381F-C636-4984-9E4F-2B921055CE70}">
      <dgm:prSet phldrT="[Text]"/>
      <dgm:spPr/>
      <dgm:t>
        <a:bodyPr/>
        <a:lstStyle/>
        <a:p>
          <a:r>
            <a:rPr lang="en-US"/>
            <a:t>Train Models</a:t>
          </a:r>
          <a:endParaRPr lang="en-SG"/>
        </a:p>
      </dgm:t>
    </dgm:pt>
    <dgm:pt modelId="{3368DF7D-9818-479C-A74E-222E3936AECE}" type="parTrans" cxnId="{90ED83DC-E467-4D22-8D5F-D3BE4058DE60}">
      <dgm:prSet/>
      <dgm:spPr/>
      <dgm:t>
        <a:bodyPr/>
        <a:lstStyle/>
        <a:p>
          <a:endParaRPr lang="en-SG"/>
        </a:p>
      </dgm:t>
    </dgm:pt>
    <dgm:pt modelId="{9E899EE9-7D30-4E6F-8F31-202CC308F369}" type="sibTrans" cxnId="{90ED83DC-E467-4D22-8D5F-D3BE4058DE60}">
      <dgm:prSet/>
      <dgm:spPr/>
      <dgm:t>
        <a:bodyPr/>
        <a:lstStyle/>
        <a:p>
          <a:endParaRPr lang="en-SG"/>
        </a:p>
      </dgm:t>
    </dgm:pt>
    <dgm:pt modelId="{3791AD04-8385-412D-8413-0D5D7BAEFF6B}">
      <dgm:prSet phldrT="[Text]"/>
      <dgm:spPr/>
      <dgm:t>
        <a:bodyPr/>
        <a:lstStyle/>
        <a:p>
          <a:r>
            <a:rPr lang="en-US"/>
            <a:t>Evaluate</a:t>
          </a:r>
          <a:endParaRPr lang="en-SG"/>
        </a:p>
      </dgm:t>
    </dgm:pt>
    <dgm:pt modelId="{44629CC4-632C-4A18-A900-A30145C9D92E}" type="parTrans" cxnId="{F061BA1A-6C68-46BD-8F45-4BD661FD0DF1}">
      <dgm:prSet/>
      <dgm:spPr/>
      <dgm:t>
        <a:bodyPr/>
        <a:lstStyle/>
        <a:p>
          <a:endParaRPr lang="en-SG"/>
        </a:p>
      </dgm:t>
    </dgm:pt>
    <dgm:pt modelId="{5EE307A0-CF5E-4196-897B-A23A9402F7A6}" type="sibTrans" cxnId="{F061BA1A-6C68-46BD-8F45-4BD661FD0DF1}">
      <dgm:prSet/>
      <dgm:spPr/>
      <dgm:t>
        <a:bodyPr/>
        <a:lstStyle/>
        <a:p>
          <a:endParaRPr lang="en-SG"/>
        </a:p>
      </dgm:t>
    </dgm:pt>
    <dgm:pt modelId="{C6B8795B-DB2A-4667-9D13-7804C563B159}">
      <dgm:prSet phldrT="[Text]"/>
      <dgm:spPr/>
      <dgm:t>
        <a:bodyPr/>
        <a:lstStyle/>
        <a:p>
          <a:r>
            <a:rPr lang="en-US"/>
            <a:t>Deploy</a:t>
          </a:r>
          <a:endParaRPr lang="en-SG"/>
        </a:p>
      </dgm:t>
    </dgm:pt>
    <dgm:pt modelId="{799ED0E7-419A-4FAB-BAB1-97AFAE569821}" type="parTrans" cxnId="{B5432EEE-4B43-4925-AD1C-73912BA54900}">
      <dgm:prSet/>
      <dgm:spPr/>
      <dgm:t>
        <a:bodyPr/>
        <a:lstStyle/>
        <a:p>
          <a:endParaRPr lang="en-SG"/>
        </a:p>
      </dgm:t>
    </dgm:pt>
    <dgm:pt modelId="{443D230B-9D64-4EE9-AD58-D61BB30C3B92}" type="sibTrans" cxnId="{B5432EEE-4B43-4925-AD1C-73912BA54900}">
      <dgm:prSet/>
      <dgm:spPr/>
      <dgm:t>
        <a:bodyPr/>
        <a:lstStyle/>
        <a:p>
          <a:endParaRPr lang="en-SG"/>
        </a:p>
      </dgm:t>
    </dgm:pt>
    <dgm:pt modelId="{11DF5FEE-F587-462D-A071-02A0D89A70FB}" type="pres">
      <dgm:prSet presAssocID="{42EF2D90-09B9-403A-BA83-6B1EA7043D97}" presName="Name0" presStyleCnt="0">
        <dgm:presLayoutVars>
          <dgm:dir/>
          <dgm:animLvl val="lvl"/>
          <dgm:resizeHandles val="exact"/>
        </dgm:presLayoutVars>
      </dgm:prSet>
      <dgm:spPr/>
    </dgm:pt>
    <dgm:pt modelId="{73DEAF42-EFF8-4BCA-BFCD-47A02D952A1F}" type="pres">
      <dgm:prSet presAssocID="{F43148F0-7DFA-4925-9A35-35F1566EF388}" presName="parTxOnly" presStyleLbl="node1" presStyleIdx="0" presStyleCnt="6">
        <dgm:presLayoutVars>
          <dgm:chMax val="0"/>
          <dgm:chPref val="0"/>
          <dgm:bulletEnabled val="1"/>
        </dgm:presLayoutVars>
      </dgm:prSet>
      <dgm:spPr/>
    </dgm:pt>
    <dgm:pt modelId="{1239982C-1504-4D4D-AA78-6AE6A0678913}" type="pres">
      <dgm:prSet presAssocID="{87778FB3-82EC-46A0-B386-BD0C95CC9519}" presName="parTxOnlySpace" presStyleCnt="0"/>
      <dgm:spPr/>
    </dgm:pt>
    <dgm:pt modelId="{96C4368E-EDD6-4F09-9F3F-72166F1C2076}" type="pres">
      <dgm:prSet presAssocID="{163DFEA5-09B0-46EC-930B-8481548F77A0}" presName="parTxOnly" presStyleLbl="node1" presStyleIdx="1" presStyleCnt="6">
        <dgm:presLayoutVars>
          <dgm:chMax val="0"/>
          <dgm:chPref val="0"/>
          <dgm:bulletEnabled val="1"/>
        </dgm:presLayoutVars>
      </dgm:prSet>
      <dgm:spPr/>
    </dgm:pt>
    <dgm:pt modelId="{35E04F85-862E-45CB-9248-58F0F5EC6AC5}" type="pres">
      <dgm:prSet presAssocID="{F9869808-EBB7-41A8-9DBC-050C972ACB44}" presName="parTxOnlySpace" presStyleCnt="0"/>
      <dgm:spPr/>
    </dgm:pt>
    <dgm:pt modelId="{78505B3C-CDFA-410F-8476-491332D9A318}" type="pres">
      <dgm:prSet presAssocID="{F200DE07-5896-420F-9826-70652646B67E}" presName="parTxOnly" presStyleLbl="node1" presStyleIdx="2" presStyleCnt="6">
        <dgm:presLayoutVars>
          <dgm:chMax val="0"/>
          <dgm:chPref val="0"/>
          <dgm:bulletEnabled val="1"/>
        </dgm:presLayoutVars>
      </dgm:prSet>
      <dgm:spPr/>
    </dgm:pt>
    <dgm:pt modelId="{F1F76654-196B-42EA-90E6-1A40B7465789}" type="pres">
      <dgm:prSet presAssocID="{80949A0E-E13B-4F8B-A9F3-F11F78DF3BEE}" presName="parTxOnlySpace" presStyleCnt="0"/>
      <dgm:spPr/>
    </dgm:pt>
    <dgm:pt modelId="{85ED3B3E-0A50-4BCA-AB56-5AEC5FFD4A9F}" type="pres">
      <dgm:prSet presAssocID="{DBC9381F-C636-4984-9E4F-2B921055CE70}" presName="parTxOnly" presStyleLbl="node1" presStyleIdx="3" presStyleCnt="6">
        <dgm:presLayoutVars>
          <dgm:chMax val="0"/>
          <dgm:chPref val="0"/>
          <dgm:bulletEnabled val="1"/>
        </dgm:presLayoutVars>
      </dgm:prSet>
      <dgm:spPr/>
    </dgm:pt>
    <dgm:pt modelId="{08FF7E0B-6DB1-446A-B08A-EB9C9D1D2E5A}" type="pres">
      <dgm:prSet presAssocID="{9E899EE9-7D30-4E6F-8F31-202CC308F369}" presName="parTxOnlySpace" presStyleCnt="0"/>
      <dgm:spPr/>
    </dgm:pt>
    <dgm:pt modelId="{27B640BA-B39E-4873-8AE5-9E7126B9B896}" type="pres">
      <dgm:prSet presAssocID="{3791AD04-8385-412D-8413-0D5D7BAEFF6B}" presName="parTxOnly" presStyleLbl="node1" presStyleIdx="4" presStyleCnt="6">
        <dgm:presLayoutVars>
          <dgm:chMax val="0"/>
          <dgm:chPref val="0"/>
          <dgm:bulletEnabled val="1"/>
        </dgm:presLayoutVars>
      </dgm:prSet>
      <dgm:spPr/>
    </dgm:pt>
    <dgm:pt modelId="{94829BFC-AEA3-4DD4-9519-8189B541F3AA}" type="pres">
      <dgm:prSet presAssocID="{5EE307A0-CF5E-4196-897B-A23A9402F7A6}" presName="parTxOnlySpace" presStyleCnt="0"/>
      <dgm:spPr/>
    </dgm:pt>
    <dgm:pt modelId="{3B7B1499-D2BE-4712-9583-DC09FD82FD35}" type="pres">
      <dgm:prSet presAssocID="{C6B8795B-DB2A-4667-9D13-7804C563B159}" presName="parTxOnly" presStyleLbl="node1" presStyleIdx="5" presStyleCnt="6">
        <dgm:presLayoutVars>
          <dgm:chMax val="0"/>
          <dgm:chPref val="0"/>
          <dgm:bulletEnabled val="1"/>
        </dgm:presLayoutVars>
      </dgm:prSet>
      <dgm:spPr/>
    </dgm:pt>
  </dgm:ptLst>
  <dgm:cxnLst>
    <dgm:cxn modelId="{D0160D09-A839-46E6-9C88-2D0CE6FC72B3}" type="presOf" srcId="{163DFEA5-09B0-46EC-930B-8481548F77A0}" destId="{96C4368E-EDD6-4F09-9F3F-72166F1C2076}" srcOrd="0" destOrd="0" presId="urn:microsoft.com/office/officeart/2005/8/layout/chevron1"/>
    <dgm:cxn modelId="{F061BA1A-6C68-46BD-8F45-4BD661FD0DF1}" srcId="{42EF2D90-09B9-403A-BA83-6B1EA7043D97}" destId="{3791AD04-8385-412D-8413-0D5D7BAEFF6B}" srcOrd="4" destOrd="0" parTransId="{44629CC4-632C-4A18-A900-A30145C9D92E}" sibTransId="{5EE307A0-CF5E-4196-897B-A23A9402F7A6}"/>
    <dgm:cxn modelId="{52568D21-0422-439D-AEC0-DADAED8A4FE6}" type="presOf" srcId="{DBC9381F-C636-4984-9E4F-2B921055CE70}" destId="{85ED3B3E-0A50-4BCA-AB56-5AEC5FFD4A9F}" srcOrd="0" destOrd="0" presId="urn:microsoft.com/office/officeart/2005/8/layout/chevron1"/>
    <dgm:cxn modelId="{9D13212E-C58A-454A-A522-8FA6DA0E2D5A}" type="presOf" srcId="{F200DE07-5896-420F-9826-70652646B67E}" destId="{78505B3C-CDFA-410F-8476-491332D9A318}" srcOrd="0" destOrd="0" presId="urn:microsoft.com/office/officeart/2005/8/layout/chevron1"/>
    <dgm:cxn modelId="{4149D37A-6DD2-47EA-926D-1748DCA9D955}" type="presOf" srcId="{F43148F0-7DFA-4925-9A35-35F1566EF388}" destId="{73DEAF42-EFF8-4BCA-BFCD-47A02D952A1F}" srcOrd="0" destOrd="0" presId="urn:microsoft.com/office/officeart/2005/8/layout/chevron1"/>
    <dgm:cxn modelId="{6B360E87-BF86-43F4-8CA7-A34EA6701207}" srcId="{42EF2D90-09B9-403A-BA83-6B1EA7043D97}" destId="{163DFEA5-09B0-46EC-930B-8481548F77A0}" srcOrd="1" destOrd="0" parTransId="{1AE27298-F130-473B-9E14-5120A7FEFEB5}" sibTransId="{F9869808-EBB7-41A8-9DBC-050C972ACB44}"/>
    <dgm:cxn modelId="{7FFD3495-2C03-4F7C-A4A1-4729BCCC1175}" srcId="{42EF2D90-09B9-403A-BA83-6B1EA7043D97}" destId="{F200DE07-5896-420F-9826-70652646B67E}" srcOrd="2" destOrd="0" parTransId="{CE179337-B1E4-4402-B605-74F18B2EADD4}" sibTransId="{80949A0E-E13B-4F8B-A9F3-F11F78DF3BEE}"/>
    <dgm:cxn modelId="{30DC85AC-AFB7-456E-BD97-F0F169987E0F}" type="presOf" srcId="{3791AD04-8385-412D-8413-0D5D7BAEFF6B}" destId="{27B640BA-B39E-4873-8AE5-9E7126B9B896}" srcOrd="0" destOrd="0" presId="urn:microsoft.com/office/officeart/2005/8/layout/chevron1"/>
    <dgm:cxn modelId="{9FFC26DC-36F7-45F6-9436-87324568D723}" srcId="{42EF2D90-09B9-403A-BA83-6B1EA7043D97}" destId="{F43148F0-7DFA-4925-9A35-35F1566EF388}" srcOrd="0" destOrd="0" parTransId="{D3559557-6812-4D1C-8AD1-4EF311D53C19}" sibTransId="{87778FB3-82EC-46A0-B386-BD0C95CC9519}"/>
    <dgm:cxn modelId="{90ED83DC-E467-4D22-8D5F-D3BE4058DE60}" srcId="{42EF2D90-09B9-403A-BA83-6B1EA7043D97}" destId="{DBC9381F-C636-4984-9E4F-2B921055CE70}" srcOrd="3" destOrd="0" parTransId="{3368DF7D-9818-479C-A74E-222E3936AECE}" sibTransId="{9E899EE9-7D30-4E6F-8F31-202CC308F369}"/>
    <dgm:cxn modelId="{903933E4-0467-4DB5-BA59-8A4048E94CCA}" type="presOf" srcId="{42EF2D90-09B9-403A-BA83-6B1EA7043D97}" destId="{11DF5FEE-F587-462D-A071-02A0D89A70FB}" srcOrd="0" destOrd="0" presId="urn:microsoft.com/office/officeart/2005/8/layout/chevron1"/>
    <dgm:cxn modelId="{B5432EEE-4B43-4925-AD1C-73912BA54900}" srcId="{42EF2D90-09B9-403A-BA83-6B1EA7043D97}" destId="{C6B8795B-DB2A-4667-9D13-7804C563B159}" srcOrd="5" destOrd="0" parTransId="{799ED0E7-419A-4FAB-BAB1-97AFAE569821}" sibTransId="{443D230B-9D64-4EE9-AD58-D61BB30C3B92}"/>
    <dgm:cxn modelId="{3E5CAAF6-2A33-4148-83BF-9CC539E97BF4}" type="presOf" srcId="{C6B8795B-DB2A-4667-9D13-7804C563B159}" destId="{3B7B1499-D2BE-4712-9583-DC09FD82FD35}" srcOrd="0" destOrd="0" presId="urn:microsoft.com/office/officeart/2005/8/layout/chevron1"/>
    <dgm:cxn modelId="{4C8C94C1-BE78-40DA-8AB3-8CE82BE0F055}" type="presParOf" srcId="{11DF5FEE-F587-462D-A071-02A0D89A70FB}" destId="{73DEAF42-EFF8-4BCA-BFCD-47A02D952A1F}" srcOrd="0" destOrd="0" presId="urn:microsoft.com/office/officeart/2005/8/layout/chevron1"/>
    <dgm:cxn modelId="{B6D22A7B-5B0C-4294-A116-6A1B2E4CED35}" type="presParOf" srcId="{11DF5FEE-F587-462D-A071-02A0D89A70FB}" destId="{1239982C-1504-4D4D-AA78-6AE6A0678913}" srcOrd="1" destOrd="0" presId="urn:microsoft.com/office/officeart/2005/8/layout/chevron1"/>
    <dgm:cxn modelId="{9E3DAF2A-74DB-4076-850F-CA9382EED519}" type="presParOf" srcId="{11DF5FEE-F587-462D-A071-02A0D89A70FB}" destId="{96C4368E-EDD6-4F09-9F3F-72166F1C2076}" srcOrd="2" destOrd="0" presId="urn:microsoft.com/office/officeart/2005/8/layout/chevron1"/>
    <dgm:cxn modelId="{2FE16483-C072-42B8-ADFA-76BBBBB767AC}" type="presParOf" srcId="{11DF5FEE-F587-462D-A071-02A0D89A70FB}" destId="{35E04F85-862E-45CB-9248-58F0F5EC6AC5}" srcOrd="3" destOrd="0" presId="urn:microsoft.com/office/officeart/2005/8/layout/chevron1"/>
    <dgm:cxn modelId="{24213D36-3CAE-41B4-9FB3-1979F96E4790}" type="presParOf" srcId="{11DF5FEE-F587-462D-A071-02A0D89A70FB}" destId="{78505B3C-CDFA-410F-8476-491332D9A318}" srcOrd="4" destOrd="0" presId="urn:microsoft.com/office/officeart/2005/8/layout/chevron1"/>
    <dgm:cxn modelId="{E03E18E8-D010-4B3D-AAB9-977641C25396}" type="presParOf" srcId="{11DF5FEE-F587-462D-A071-02A0D89A70FB}" destId="{F1F76654-196B-42EA-90E6-1A40B7465789}" srcOrd="5" destOrd="0" presId="urn:microsoft.com/office/officeart/2005/8/layout/chevron1"/>
    <dgm:cxn modelId="{F0342CEC-636A-4BE4-84CE-4F4AD9307CB8}" type="presParOf" srcId="{11DF5FEE-F587-462D-A071-02A0D89A70FB}" destId="{85ED3B3E-0A50-4BCA-AB56-5AEC5FFD4A9F}" srcOrd="6" destOrd="0" presId="urn:microsoft.com/office/officeart/2005/8/layout/chevron1"/>
    <dgm:cxn modelId="{1030DADB-3B99-46E7-BC85-26351709C306}" type="presParOf" srcId="{11DF5FEE-F587-462D-A071-02A0D89A70FB}" destId="{08FF7E0B-6DB1-446A-B08A-EB9C9D1D2E5A}" srcOrd="7" destOrd="0" presId="urn:microsoft.com/office/officeart/2005/8/layout/chevron1"/>
    <dgm:cxn modelId="{06DB5B8B-840A-464C-B533-E5354C6C7A96}" type="presParOf" srcId="{11DF5FEE-F587-462D-A071-02A0D89A70FB}" destId="{27B640BA-B39E-4873-8AE5-9E7126B9B896}" srcOrd="8" destOrd="0" presId="urn:microsoft.com/office/officeart/2005/8/layout/chevron1"/>
    <dgm:cxn modelId="{26DC21E1-7B38-4EFC-B084-3FFB8AC232B5}" type="presParOf" srcId="{11DF5FEE-F587-462D-A071-02A0D89A70FB}" destId="{94829BFC-AEA3-4DD4-9519-8189B541F3AA}" srcOrd="9" destOrd="0" presId="urn:microsoft.com/office/officeart/2005/8/layout/chevron1"/>
    <dgm:cxn modelId="{1F7DD68C-F0A5-46A1-A111-AAACE6EFAA1A}" type="presParOf" srcId="{11DF5FEE-F587-462D-A071-02A0D89A70FB}" destId="{3B7B1499-D2BE-4712-9583-DC09FD82FD35}"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0BB6CF8E-F32B-496E-BA6D-981575C66A9A}" srcId="{C723E077-F5E6-46A8-B59C-8B1917D44DC7}" destId="{9F375188-4E6B-4206-9828-9DC91D645224}" srcOrd="2" destOrd="0" parTransId="{981459E2-31E8-4A12-92D5-60ED0EFD4568}" sibTransId="{7168D5E9-5657-4921-A1F2-231C50544F87}"/>
    <dgm:cxn modelId="{EFA180AC-E4FA-4846-B1B0-B6DE5390241F}" type="presOf" srcId="{E6973929-4CBB-4CF7-A599-D4EDA2E95711}" destId="{0AD51507-85BC-4BEE-B57D-FD1B5BDB2F21}" srcOrd="0" destOrd="0" presId="urn:microsoft.com/office/officeart/2005/8/layout/chevron1"/>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0BB6CF8E-F32B-496E-BA6D-981575C66A9A}" srcId="{C723E077-F5E6-46A8-B59C-8B1917D44DC7}" destId="{9F375188-4E6B-4206-9828-9DC91D645224}" srcOrd="2" destOrd="0" parTransId="{981459E2-31E8-4A12-92D5-60ED0EFD4568}" sibTransId="{7168D5E9-5657-4921-A1F2-231C50544F87}"/>
    <dgm:cxn modelId="{EFA180AC-E4FA-4846-B1B0-B6DE5390241F}" type="presOf" srcId="{E6973929-4CBB-4CF7-A599-D4EDA2E95711}" destId="{0AD51507-85BC-4BEE-B57D-FD1B5BDB2F21}" srcOrd="0" destOrd="0" presId="urn:microsoft.com/office/officeart/2005/8/layout/chevron1"/>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dirty="0">
              <a:latin typeface="Calibri"/>
            </a:rPr>
            <a:t>Training data</a:t>
          </a:r>
          <a:endParaRPr lang="en-US" dirty="0"/>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err="1">
              <a:latin typeface="Calibri"/>
            </a:rPr>
            <a:t>Undersampling</a:t>
          </a:r>
          <a:r>
            <a:rPr lang="en-US">
              <a:latin typeface="Calibri"/>
            </a:rPr>
            <a:t>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0BB6CF8E-F32B-496E-BA6D-981575C66A9A}" srcId="{C723E077-F5E6-46A8-B59C-8B1917D44DC7}" destId="{9F375188-4E6B-4206-9828-9DC91D645224}" srcOrd="2" destOrd="0" parTransId="{981459E2-31E8-4A12-92D5-60ED0EFD4568}" sibTransId="{7168D5E9-5657-4921-A1F2-231C50544F87}"/>
    <dgm:cxn modelId="{EFA180AC-E4FA-4846-B1B0-B6DE5390241F}" type="presOf" srcId="{E6973929-4CBB-4CF7-A599-D4EDA2E95711}" destId="{0AD51507-85BC-4BEE-B57D-FD1B5BDB2F21}" srcOrd="0" destOrd="0" presId="urn:microsoft.com/office/officeart/2005/8/layout/chevron1"/>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err="1">
              <a:latin typeface="Calibri"/>
            </a:rPr>
            <a:t>Undersampling</a:t>
          </a:r>
          <a:r>
            <a:rPr lang="en-US">
              <a:latin typeface="Calibri"/>
            </a:rPr>
            <a:t>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0BB6CF8E-F32B-496E-BA6D-981575C66A9A}" srcId="{C723E077-F5E6-46A8-B59C-8B1917D44DC7}" destId="{9F375188-4E6B-4206-9828-9DC91D645224}" srcOrd="2" destOrd="0" parTransId="{981459E2-31E8-4A12-92D5-60ED0EFD4568}" sibTransId="{7168D5E9-5657-4921-A1F2-231C50544F87}"/>
    <dgm:cxn modelId="{EFA180AC-E4FA-4846-B1B0-B6DE5390241F}" type="presOf" srcId="{E6973929-4CBB-4CF7-A599-D4EDA2E95711}" destId="{0AD51507-85BC-4BEE-B57D-FD1B5BDB2F21}" srcOrd="0" destOrd="0" presId="urn:microsoft.com/office/officeart/2005/8/layout/chevron1"/>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AECAA1A5-24DA-4529-B4BA-D77BF3695861}">
      <dgm:prSet phldr="0"/>
      <dgm:spPr/>
      <dgm:t>
        <a:bodyPr/>
        <a:lstStyle/>
        <a:p>
          <a:pPr rtl="0"/>
          <a:r>
            <a:rPr lang="en-US"/>
            <a:t>Undersampling by Python</a:t>
          </a:r>
        </a:p>
      </dgm:t>
    </dgm:pt>
    <dgm:pt modelId="{5CAE7F11-38C0-47F7-8FD7-80EC98BC0C70}" type="parTrans" cxnId="{3C5EE16E-655C-4DD0-B6E1-1E5F8E327710}">
      <dgm:prSet/>
      <dgm:spPr/>
    </dgm:pt>
    <dgm:pt modelId="{CF28C277-8368-4B97-BA08-5BFB5C9CA764}" type="sibTrans" cxnId="{3C5EE16E-655C-4DD0-B6E1-1E5F8E327710}">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780DFE7F-6DD8-4E68-9988-EA5423AC49BF}" type="pres">
      <dgm:prSet presAssocID="{AECAA1A5-24DA-4529-B4BA-D77BF3695861}" presName="parTxOnly" presStyleLbl="node1" presStyleIdx="1" presStyleCnt="3">
        <dgm:presLayoutVars>
          <dgm:chMax val="0"/>
          <dgm:chPref val="0"/>
          <dgm:bulletEnabled val="1"/>
        </dgm:presLayoutVars>
      </dgm:prSet>
      <dgm:spPr/>
    </dgm:pt>
    <dgm:pt modelId="{2350446B-2306-40FA-82F3-41257F9D1FCE}" type="pres">
      <dgm:prSet presAssocID="{CF28C277-8368-4B97-BA08-5BFB5C9CA764}"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28447535-ED9F-4B23-A076-2F562FC4A912}" type="presOf" srcId="{AECAA1A5-24DA-4529-B4BA-D77BF3695861}" destId="{780DFE7F-6DD8-4E68-9988-EA5423AC49BF}"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3C5EE16E-655C-4DD0-B6E1-1E5F8E327710}" srcId="{C723E077-F5E6-46A8-B59C-8B1917D44DC7}" destId="{AECAA1A5-24DA-4529-B4BA-D77BF3695861}" srcOrd="1" destOrd="0" parTransId="{5CAE7F11-38C0-47F7-8FD7-80EC98BC0C70}" sibTransId="{CF28C277-8368-4B97-BA08-5BFB5C9CA764}"/>
    <dgm:cxn modelId="{0BB6CF8E-F32B-496E-BA6D-981575C66A9A}" srcId="{C723E077-F5E6-46A8-B59C-8B1917D44DC7}" destId="{9F375188-4E6B-4206-9828-9DC91D645224}" srcOrd="2" destOrd="0" parTransId="{981459E2-31E8-4A12-92D5-60ED0EFD4568}" sibTransId="{7168D5E9-5657-4921-A1F2-231C50544F87}"/>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D135B39C-6118-4AB3-8514-ECC99A4173D1}" type="presParOf" srcId="{F07412E1-206A-46E6-98E2-F8398E7D2F78}" destId="{780DFE7F-6DD8-4E68-9988-EA5423AC49BF}" srcOrd="2" destOrd="0" presId="urn:microsoft.com/office/officeart/2005/8/layout/chevron1"/>
    <dgm:cxn modelId="{D2696801-856F-4531-B859-4E892EE6FB6D}" type="presParOf" srcId="{F07412E1-206A-46E6-98E2-F8398E7D2F78}" destId="{2350446B-2306-40FA-82F3-41257F9D1FCE}"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5E018701-C8CD-4C0F-805C-6F0AADB20CEB}">
      <dgm:prSet phldr="0"/>
      <dgm:spPr/>
      <dgm:t>
        <a:bodyPr/>
        <a:lstStyle/>
        <a:p>
          <a:pPr rtl="0"/>
          <a:r>
            <a:rPr lang="en-US" err="1"/>
            <a:t>Undersampling</a:t>
          </a:r>
          <a:r>
            <a:rPr lang="en-US"/>
            <a:t> by Python</a:t>
          </a:r>
        </a:p>
      </dgm:t>
    </dgm:pt>
    <dgm:pt modelId="{991EF137-D3C7-405D-A887-8DA56BE7D769}" type="parTrans" cxnId="{BBDE2EB0-4EA0-43DD-B740-09808F899AD4}">
      <dgm:prSet/>
      <dgm:spPr/>
    </dgm:pt>
    <dgm:pt modelId="{5BD4D9C6-25D9-47FD-9159-4F2F712510B0}" type="sibTrans" cxnId="{BBDE2EB0-4EA0-43DD-B740-09808F899AD4}">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0FB39553-FB11-4011-B509-AF10DBB55855}" type="pres">
      <dgm:prSet presAssocID="{5E018701-C8CD-4C0F-805C-6F0AADB20CEB}" presName="parTxOnly" presStyleLbl="node1" presStyleIdx="1" presStyleCnt="3">
        <dgm:presLayoutVars>
          <dgm:chMax val="0"/>
          <dgm:chPref val="0"/>
          <dgm:bulletEnabled val="1"/>
        </dgm:presLayoutVars>
      </dgm:prSet>
      <dgm:spPr/>
    </dgm:pt>
    <dgm:pt modelId="{DAD9DC6B-41F4-4737-91D9-57532E71E989}" type="pres">
      <dgm:prSet presAssocID="{5BD4D9C6-25D9-47FD-9159-4F2F712510B0}"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4B93E234-313E-4EF1-91B5-F9670617471E}" type="presOf" srcId="{5E018701-C8CD-4C0F-805C-6F0AADB20CEB}" destId="{0FB39553-FB11-4011-B509-AF10DBB55855}"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BBDE2EB0-4EA0-43DD-B740-09808F899AD4}" srcId="{C723E077-F5E6-46A8-B59C-8B1917D44DC7}" destId="{5E018701-C8CD-4C0F-805C-6F0AADB20CEB}" srcOrd="1" destOrd="0" parTransId="{991EF137-D3C7-405D-A887-8DA56BE7D769}" sibTransId="{5BD4D9C6-25D9-47FD-9159-4F2F712510B0}"/>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ED62C1DA-4C02-4FFA-8D98-FBA6EFFDEB2F}" type="presParOf" srcId="{F07412E1-206A-46E6-98E2-F8398E7D2F78}" destId="{0FB39553-FB11-4011-B509-AF10DBB55855}" srcOrd="2" destOrd="0" presId="urn:microsoft.com/office/officeart/2005/8/layout/chevron1"/>
    <dgm:cxn modelId="{7AD07FDE-E424-4C52-986E-0536B16E0925}" type="presParOf" srcId="{F07412E1-206A-46E6-98E2-F8398E7D2F78}" destId="{DAD9DC6B-41F4-4737-91D9-57532E71E989}"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5E018701-C8CD-4C0F-805C-6F0AADB20CEB}">
      <dgm:prSet phldr="0"/>
      <dgm:spPr/>
      <dgm:t>
        <a:bodyPr/>
        <a:lstStyle/>
        <a:p>
          <a:pPr rtl="0"/>
          <a:r>
            <a:rPr lang="en-US" err="1"/>
            <a:t>Undersampling</a:t>
          </a:r>
          <a:r>
            <a:rPr lang="en-US"/>
            <a:t> by Python</a:t>
          </a:r>
        </a:p>
      </dgm:t>
    </dgm:pt>
    <dgm:pt modelId="{991EF137-D3C7-405D-A887-8DA56BE7D769}" type="parTrans" cxnId="{BBDE2EB0-4EA0-43DD-B740-09808F899AD4}">
      <dgm:prSet/>
      <dgm:spPr/>
    </dgm:pt>
    <dgm:pt modelId="{5BD4D9C6-25D9-47FD-9159-4F2F712510B0}" type="sibTrans" cxnId="{BBDE2EB0-4EA0-43DD-B740-09808F899AD4}">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0FB39553-FB11-4011-B509-AF10DBB55855}" type="pres">
      <dgm:prSet presAssocID="{5E018701-C8CD-4C0F-805C-6F0AADB20CEB}" presName="parTxOnly" presStyleLbl="node1" presStyleIdx="1" presStyleCnt="3">
        <dgm:presLayoutVars>
          <dgm:chMax val="0"/>
          <dgm:chPref val="0"/>
          <dgm:bulletEnabled val="1"/>
        </dgm:presLayoutVars>
      </dgm:prSet>
      <dgm:spPr/>
    </dgm:pt>
    <dgm:pt modelId="{DAD9DC6B-41F4-4737-91D9-57532E71E989}" type="pres">
      <dgm:prSet presAssocID="{5BD4D9C6-25D9-47FD-9159-4F2F712510B0}"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4B93E234-313E-4EF1-91B5-F9670617471E}" type="presOf" srcId="{5E018701-C8CD-4C0F-805C-6F0AADB20CEB}" destId="{0FB39553-FB11-4011-B509-AF10DBB55855}"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BBDE2EB0-4EA0-43DD-B740-09808F899AD4}" srcId="{C723E077-F5E6-46A8-B59C-8B1917D44DC7}" destId="{5E018701-C8CD-4C0F-805C-6F0AADB20CEB}" srcOrd="1" destOrd="0" parTransId="{991EF137-D3C7-405D-A887-8DA56BE7D769}" sibTransId="{5BD4D9C6-25D9-47FD-9159-4F2F712510B0}"/>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ED62C1DA-4C02-4FFA-8D98-FBA6EFFDEB2F}" type="presParOf" srcId="{F07412E1-206A-46E6-98E2-F8398E7D2F78}" destId="{0FB39553-FB11-4011-B509-AF10DBB55855}" srcOrd="2" destOrd="0" presId="urn:microsoft.com/office/officeart/2005/8/layout/chevron1"/>
    <dgm:cxn modelId="{7AD07FDE-E424-4C52-986E-0536B16E0925}" type="presParOf" srcId="{F07412E1-206A-46E6-98E2-F8398E7D2F78}" destId="{DAD9DC6B-41F4-4737-91D9-57532E71E989}"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0BB6CF8E-F32B-496E-BA6D-981575C66A9A}" srcId="{C723E077-F5E6-46A8-B59C-8B1917D44DC7}" destId="{9F375188-4E6B-4206-9828-9DC91D645224}" srcOrd="2" destOrd="0" parTransId="{981459E2-31E8-4A12-92D5-60ED0EFD4568}" sibTransId="{7168D5E9-5657-4921-A1F2-231C50544F87}"/>
    <dgm:cxn modelId="{EFA180AC-E4FA-4846-B1B0-B6DE5390241F}" type="presOf" srcId="{E6973929-4CBB-4CF7-A599-D4EDA2E95711}" destId="{0AD51507-85BC-4BEE-B57D-FD1B5BDB2F21}" srcOrd="0" destOrd="0" presId="urn:microsoft.com/office/officeart/2005/8/layout/chevron1"/>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0BB6CF8E-F32B-496E-BA6D-981575C66A9A}" srcId="{C723E077-F5E6-46A8-B59C-8B1917D44DC7}" destId="{9F375188-4E6B-4206-9828-9DC91D645224}" srcOrd="2" destOrd="0" parTransId="{981459E2-31E8-4A12-92D5-60ED0EFD4568}" sibTransId="{7168D5E9-5657-4921-A1F2-231C50544F87}"/>
    <dgm:cxn modelId="{EFA180AC-E4FA-4846-B1B0-B6DE5390241F}" type="presOf" srcId="{E6973929-4CBB-4CF7-A599-D4EDA2E95711}" destId="{0AD51507-85BC-4BEE-B57D-FD1B5BDB2F21}" srcOrd="0" destOrd="0" presId="urn:microsoft.com/office/officeart/2005/8/layout/chevron1"/>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pt>
  </dgm:ptLst>
  <dgm:cxnLst>
    <dgm:cxn modelId="{008B3119-5610-445D-B1D7-4C5521D512D0}" type="presOf" srcId="{C723E077-F5E6-46A8-B59C-8B1917D44DC7}" destId="{F07412E1-206A-46E6-98E2-F8398E7D2F78}" srcOrd="0" destOrd="0" presId="urn:microsoft.com/office/officeart/2005/8/layout/chevron1"/>
    <dgm:cxn modelId="{5E6CF235-41B3-4A50-8E70-E705359902AA}" type="presOf" srcId="{9F375188-4E6B-4206-9828-9DC91D645224}" destId="{95AC3868-3966-4CE8-AED9-DDC03B889EE4}"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0BB6CF8E-F32B-496E-BA6D-981575C66A9A}" srcId="{C723E077-F5E6-46A8-B59C-8B1917D44DC7}" destId="{9F375188-4E6B-4206-9828-9DC91D645224}" srcOrd="2" destOrd="0" parTransId="{981459E2-31E8-4A12-92D5-60ED0EFD4568}" sibTransId="{7168D5E9-5657-4921-A1F2-231C50544F87}"/>
    <dgm:cxn modelId="{EFA180AC-E4FA-4846-B1B0-B6DE5390241F}" type="presOf" srcId="{E6973929-4CBB-4CF7-A599-D4EDA2E95711}" destId="{0AD51507-85BC-4BEE-B57D-FD1B5BDB2F21}" srcOrd="0" destOrd="0" presId="urn:microsoft.com/office/officeart/2005/8/layout/chevron1"/>
    <dgm:cxn modelId="{D6F9DDCD-8DBA-4E15-8A7C-B0341E2EC2F4}" type="presOf" srcId="{67CEE3FF-FD7B-4F29-A15F-52036D2A26E3}" destId="{A529EFBA-C603-4DE4-8DBE-ED812C758FA3}"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EAF42-EFF8-4BCA-BFCD-47A02D952A1F}">
      <dsp:nvSpPr>
        <dsp:cNvPr id="0" name=""/>
        <dsp:cNvSpPr/>
      </dsp:nvSpPr>
      <dsp:spPr>
        <a:xfrm>
          <a:off x="2976"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Extract Data</a:t>
          </a:r>
          <a:endParaRPr lang="en-SG" sz="1300" kern="1200"/>
        </a:p>
      </dsp:txBody>
      <dsp:txXfrm>
        <a:off x="224432" y="581198"/>
        <a:ext cx="664369" cy="442912"/>
      </dsp:txXfrm>
    </dsp:sp>
    <dsp:sp modelId="{96C4368E-EDD6-4F09-9F3F-72166F1C2076}">
      <dsp:nvSpPr>
        <dsp:cNvPr id="0" name=""/>
        <dsp:cNvSpPr/>
      </dsp:nvSpPr>
      <dsp:spPr>
        <a:xfrm>
          <a:off x="999529"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Prepare Data</a:t>
          </a:r>
          <a:endParaRPr lang="en-SG" sz="1300" kern="1200"/>
        </a:p>
      </dsp:txBody>
      <dsp:txXfrm>
        <a:off x="1220985" y="581198"/>
        <a:ext cx="664369" cy="442912"/>
      </dsp:txXfrm>
    </dsp:sp>
    <dsp:sp modelId="{78505B3C-CDFA-410F-8476-491332D9A318}">
      <dsp:nvSpPr>
        <dsp:cNvPr id="0" name=""/>
        <dsp:cNvSpPr/>
      </dsp:nvSpPr>
      <dsp:spPr>
        <a:xfrm>
          <a:off x="1996082"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Build models</a:t>
          </a:r>
          <a:endParaRPr lang="en-SG" sz="1300" kern="1200"/>
        </a:p>
      </dsp:txBody>
      <dsp:txXfrm>
        <a:off x="2217538" y="581198"/>
        <a:ext cx="664369" cy="442912"/>
      </dsp:txXfrm>
    </dsp:sp>
    <dsp:sp modelId="{85ED3B3E-0A50-4BCA-AB56-5AEC5FFD4A9F}">
      <dsp:nvSpPr>
        <dsp:cNvPr id="0" name=""/>
        <dsp:cNvSpPr/>
      </dsp:nvSpPr>
      <dsp:spPr>
        <a:xfrm>
          <a:off x="2992635"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Train Models</a:t>
          </a:r>
          <a:endParaRPr lang="en-SG" sz="1300" kern="1200"/>
        </a:p>
      </dsp:txBody>
      <dsp:txXfrm>
        <a:off x="3214091" y="581198"/>
        <a:ext cx="664369" cy="442912"/>
      </dsp:txXfrm>
    </dsp:sp>
    <dsp:sp modelId="{27B640BA-B39E-4873-8AE5-9E7126B9B896}">
      <dsp:nvSpPr>
        <dsp:cNvPr id="0" name=""/>
        <dsp:cNvSpPr/>
      </dsp:nvSpPr>
      <dsp:spPr>
        <a:xfrm>
          <a:off x="3989189"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Evaluate</a:t>
          </a:r>
          <a:endParaRPr lang="en-SG" sz="1300" kern="1200"/>
        </a:p>
      </dsp:txBody>
      <dsp:txXfrm>
        <a:off x="4210645" y="581198"/>
        <a:ext cx="664369" cy="442912"/>
      </dsp:txXfrm>
    </dsp:sp>
    <dsp:sp modelId="{3B7B1499-D2BE-4712-9583-DC09FD82FD35}">
      <dsp:nvSpPr>
        <dsp:cNvPr id="0" name=""/>
        <dsp:cNvSpPr/>
      </dsp:nvSpPr>
      <dsp:spPr>
        <a:xfrm>
          <a:off x="4985742"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Deploy</a:t>
          </a:r>
          <a:endParaRPr lang="en-SG" sz="1300" kern="1200"/>
        </a:p>
      </dsp:txBody>
      <dsp:txXfrm>
        <a:off x="5207198" y="581198"/>
        <a:ext cx="664369" cy="4429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257" y="1075824"/>
          <a:ext cx="1532456" cy="61298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rPr>
            <a:t>Training data</a:t>
          </a:r>
          <a:endParaRPr lang="en-US" sz="1600" kern="1200"/>
        </a:p>
      </dsp:txBody>
      <dsp:txXfrm>
        <a:off x="307748" y="1075824"/>
        <a:ext cx="919474" cy="612982"/>
      </dsp:txXfrm>
    </dsp:sp>
    <dsp:sp modelId="{0AD51507-85BC-4BEE-B57D-FD1B5BDB2F21}">
      <dsp:nvSpPr>
        <dsp:cNvPr id="0" name=""/>
        <dsp:cNvSpPr/>
      </dsp:nvSpPr>
      <dsp:spPr>
        <a:xfrm>
          <a:off x="1380468" y="1075824"/>
          <a:ext cx="1532456" cy="61298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rPr>
            <a:t>SMOTE by Python</a:t>
          </a:r>
          <a:endParaRPr lang="en-US" sz="1600" kern="1200"/>
        </a:p>
      </dsp:txBody>
      <dsp:txXfrm>
        <a:off x="1686959" y="1075824"/>
        <a:ext cx="919474" cy="612982"/>
      </dsp:txXfrm>
    </dsp:sp>
    <dsp:sp modelId="{95AC3868-3966-4CE8-AED9-DDC03B889EE4}">
      <dsp:nvSpPr>
        <dsp:cNvPr id="0" name=""/>
        <dsp:cNvSpPr/>
      </dsp:nvSpPr>
      <dsp:spPr>
        <a:xfrm>
          <a:off x="2759679" y="1075824"/>
          <a:ext cx="1532456" cy="61298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latin typeface="Calibri"/>
            </a:rPr>
            <a:t>AutoAI</a:t>
          </a:r>
          <a:endParaRPr lang="en-US" sz="1600" kern="1200" err="1"/>
        </a:p>
      </dsp:txBody>
      <dsp:txXfrm>
        <a:off x="3066170" y="1075824"/>
        <a:ext cx="919474" cy="6129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12" y="1316168"/>
          <a:ext cx="1598752" cy="6395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rPr>
            <a:t>Training data</a:t>
          </a:r>
          <a:endParaRPr lang="en-US" sz="1600" kern="1200"/>
        </a:p>
      </dsp:txBody>
      <dsp:txXfrm>
        <a:off x="321062" y="1316168"/>
        <a:ext cx="959252" cy="639500"/>
      </dsp:txXfrm>
    </dsp:sp>
    <dsp:sp modelId="{0AD51507-85BC-4BEE-B57D-FD1B5BDB2F21}">
      <dsp:nvSpPr>
        <dsp:cNvPr id="0" name=""/>
        <dsp:cNvSpPr/>
      </dsp:nvSpPr>
      <dsp:spPr>
        <a:xfrm>
          <a:off x="1440189" y="1316168"/>
          <a:ext cx="1598752" cy="6395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rPr>
            <a:t>SMOTE by Python</a:t>
          </a:r>
          <a:endParaRPr lang="en-US" sz="1600" kern="1200"/>
        </a:p>
      </dsp:txBody>
      <dsp:txXfrm>
        <a:off x="1759939" y="1316168"/>
        <a:ext cx="959252" cy="639500"/>
      </dsp:txXfrm>
    </dsp:sp>
    <dsp:sp modelId="{95AC3868-3966-4CE8-AED9-DDC03B889EE4}">
      <dsp:nvSpPr>
        <dsp:cNvPr id="0" name=""/>
        <dsp:cNvSpPr/>
      </dsp:nvSpPr>
      <dsp:spPr>
        <a:xfrm>
          <a:off x="2879066" y="1316168"/>
          <a:ext cx="1598752" cy="6395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err="1">
              <a:latin typeface="Calibri"/>
            </a:rPr>
            <a:t>AutoAI</a:t>
          </a:r>
          <a:endParaRPr lang="en-US" sz="1600" kern="1200" err="1"/>
        </a:p>
      </dsp:txBody>
      <dsp:txXfrm>
        <a:off x="3198816" y="1316168"/>
        <a:ext cx="959252" cy="639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186" y="365688"/>
          <a:ext cx="1445591" cy="5782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a:rPr>
            <a:t>Training data</a:t>
          </a:r>
          <a:endParaRPr lang="en-US" sz="1000" kern="1200" dirty="0"/>
        </a:p>
      </dsp:txBody>
      <dsp:txXfrm>
        <a:off x="290304" y="365688"/>
        <a:ext cx="867355" cy="578236"/>
      </dsp:txXfrm>
    </dsp:sp>
    <dsp:sp modelId="{0AD51507-85BC-4BEE-B57D-FD1B5BDB2F21}">
      <dsp:nvSpPr>
        <dsp:cNvPr id="0" name=""/>
        <dsp:cNvSpPr/>
      </dsp:nvSpPr>
      <dsp:spPr>
        <a:xfrm>
          <a:off x="1302219" y="365688"/>
          <a:ext cx="1445591" cy="5782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err="1">
              <a:latin typeface="Calibri"/>
            </a:rPr>
            <a:t>Undersampling</a:t>
          </a:r>
          <a:r>
            <a:rPr lang="en-US" sz="1000" kern="1200">
              <a:latin typeface="Calibri"/>
            </a:rPr>
            <a:t> by Python</a:t>
          </a:r>
          <a:endParaRPr lang="en-US" sz="1000" kern="1200"/>
        </a:p>
      </dsp:txBody>
      <dsp:txXfrm>
        <a:off x="1591337" y="365688"/>
        <a:ext cx="867355" cy="578236"/>
      </dsp:txXfrm>
    </dsp:sp>
    <dsp:sp modelId="{95AC3868-3966-4CE8-AED9-DDC03B889EE4}">
      <dsp:nvSpPr>
        <dsp:cNvPr id="0" name=""/>
        <dsp:cNvSpPr/>
      </dsp:nvSpPr>
      <dsp:spPr>
        <a:xfrm>
          <a:off x="2603251" y="365688"/>
          <a:ext cx="1445591" cy="5782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err="1">
              <a:latin typeface="Calibri"/>
            </a:rPr>
            <a:t>AutoAI</a:t>
          </a:r>
          <a:endParaRPr lang="en-US" sz="1000" kern="1200" err="1"/>
        </a:p>
      </dsp:txBody>
      <dsp:txXfrm>
        <a:off x="2892369" y="365688"/>
        <a:ext cx="867355" cy="578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139" y="371486"/>
          <a:ext cx="1388135" cy="55525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kern="1200">
              <a:latin typeface="Calibri"/>
            </a:rPr>
            <a:t>Training data</a:t>
          </a:r>
          <a:endParaRPr lang="en-US" sz="900" kern="1200"/>
        </a:p>
      </dsp:txBody>
      <dsp:txXfrm>
        <a:off x="278766" y="371486"/>
        <a:ext cx="832881" cy="555254"/>
      </dsp:txXfrm>
    </dsp:sp>
    <dsp:sp modelId="{0AD51507-85BC-4BEE-B57D-FD1B5BDB2F21}">
      <dsp:nvSpPr>
        <dsp:cNvPr id="0" name=""/>
        <dsp:cNvSpPr/>
      </dsp:nvSpPr>
      <dsp:spPr>
        <a:xfrm>
          <a:off x="1250461" y="371486"/>
          <a:ext cx="1388135" cy="55525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kern="1200" err="1">
              <a:latin typeface="Calibri"/>
            </a:rPr>
            <a:t>Undersampling</a:t>
          </a:r>
          <a:r>
            <a:rPr lang="en-US" sz="900" kern="1200">
              <a:latin typeface="Calibri"/>
            </a:rPr>
            <a:t> by Python</a:t>
          </a:r>
          <a:endParaRPr lang="en-US" sz="900" kern="1200"/>
        </a:p>
      </dsp:txBody>
      <dsp:txXfrm>
        <a:off x="1528088" y="371486"/>
        <a:ext cx="832881" cy="555254"/>
      </dsp:txXfrm>
    </dsp:sp>
    <dsp:sp modelId="{95AC3868-3966-4CE8-AED9-DDC03B889EE4}">
      <dsp:nvSpPr>
        <dsp:cNvPr id="0" name=""/>
        <dsp:cNvSpPr/>
      </dsp:nvSpPr>
      <dsp:spPr>
        <a:xfrm>
          <a:off x="2499783" y="371486"/>
          <a:ext cx="1388135" cy="55525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err="1">
              <a:latin typeface="Calibri"/>
            </a:rPr>
            <a:t>AutoAI</a:t>
          </a:r>
          <a:endParaRPr lang="en-US" sz="900" kern="1200" err="1"/>
        </a:p>
      </dsp:txBody>
      <dsp:txXfrm>
        <a:off x="2777410" y="371486"/>
        <a:ext cx="832881" cy="5552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1284535"/>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kern="1200">
              <a:latin typeface="Calibri"/>
            </a:rPr>
            <a:t>Training data</a:t>
          </a:r>
          <a:endParaRPr lang="en-US" sz="900" kern="1200"/>
        </a:p>
      </dsp:txBody>
      <dsp:txXfrm>
        <a:off x="327719" y="1284535"/>
        <a:ext cx="979140" cy="652760"/>
      </dsp:txXfrm>
    </dsp:sp>
    <dsp:sp modelId="{780DFE7F-6DD8-4E68-9988-EA5423AC49BF}">
      <dsp:nvSpPr>
        <dsp:cNvPr id="0" name=""/>
        <dsp:cNvSpPr/>
      </dsp:nvSpPr>
      <dsp:spPr>
        <a:xfrm>
          <a:off x="1470049" y="1284535"/>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kern="1200"/>
            <a:t>Undersampling by Python</a:t>
          </a:r>
        </a:p>
      </dsp:txBody>
      <dsp:txXfrm>
        <a:off x="1796429" y="1284535"/>
        <a:ext cx="979140" cy="652760"/>
      </dsp:txXfrm>
    </dsp:sp>
    <dsp:sp modelId="{95AC3868-3966-4CE8-AED9-DDC03B889EE4}">
      <dsp:nvSpPr>
        <dsp:cNvPr id="0" name=""/>
        <dsp:cNvSpPr/>
      </dsp:nvSpPr>
      <dsp:spPr>
        <a:xfrm>
          <a:off x="2938760" y="1284535"/>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err="1">
              <a:latin typeface="Calibri"/>
            </a:rPr>
            <a:t>AutoAI</a:t>
          </a:r>
          <a:endParaRPr lang="en-US" sz="900" kern="1200" err="1"/>
        </a:p>
      </dsp:txBody>
      <dsp:txXfrm>
        <a:off x="3265140" y="1284535"/>
        <a:ext cx="979140" cy="652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26" y="844683"/>
          <a:ext cx="1616601" cy="6466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kern="1200">
              <a:latin typeface="Calibri"/>
            </a:rPr>
            <a:t>Training data</a:t>
          </a:r>
          <a:endParaRPr lang="en-US" sz="900" kern="1200"/>
        </a:p>
      </dsp:txBody>
      <dsp:txXfrm>
        <a:off x="324646" y="844683"/>
        <a:ext cx="969961" cy="646640"/>
      </dsp:txXfrm>
    </dsp:sp>
    <dsp:sp modelId="{0FB39553-FB11-4011-B509-AF10DBB55855}">
      <dsp:nvSpPr>
        <dsp:cNvPr id="0" name=""/>
        <dsp:cNvSpPr/>
      </dsp:nvSpPr>
      <dsp:spPr>
        <a:xfrm>
          <a:off x="1456268" y="844683"/>
          <a:ext cx="1616601" cy="6466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kern="1200" err="1"/>
            <a:t>Undersampling</a:t>
          </a:r>
          <a:r>
            <a:rPr lang="en-US" sz="900" kern="1200"/>
            <a:t> by Python</a:t>
          </a:r>
        </a:p>
      </dsp:txBody>
      <dsp:txXfrm>
        <a:off x="1779588" y="844683"/>
        <a:ext cx="969961" cy="646640"/>
      </dsp:txXfrm>
    </dsp:sp>
    <dsp:sp modelId="{95AC3868-3966-4CE8-AED9-DDC03B889EE4}">
      <dsp:nvSpPr>
        <dsp:cNvPr id="0" name=""/>
        <dsp:cNvSpPr/>
      </dsp:nvSpPr>
      <dsp:spPr>
        <a:xfrm>
          <a:off x="2911209" y="844683"/>
          <a:ext cx="1616601" cy="6466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err="1">
              <a:latin typeface="Calibri"/>
            </a:rPr>
            <a:t>AutoAI</a:t>
          </a:r>
          <a:endParaRPr lang="en-US" sz="900" kern="1200" err="1"/>
        </a:p>
      </dsp:txBody>
      <dsp:txXfrm>
        <a:off x="3234529" y="844683"/>
        <a:ext cx="969961" cy="646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264" y="417071"/>
          <a:ext cx="1540106" cy="616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kern="1200">
              <a:latin typeface="Calibri"/>
            </a:rPr>
            <a:t>Training data</a:t>
          </a:r>
          <a:endParaRPr lang="en-US" sz="900" kern="1200"/>
        </a:p>
      </dsp:txBody>
      <dsp:txXfrm>
        <a:off x="309285" y="417071"/>
        <a:ext cx="924064" cy="616042"/>
      </dsp:txXfrm>
    </dsp:sp>
    <dsp:sp modelId="{0FB39553-FB11-4011-B509-AF10DBB55855}">
      <dsp:nvSpPr>
        <dsp:cNvPr id="0" name=""/>
        <dsp:cNvSpPr/>
      </dsp:nvSpPr>
      <dsp:spPr>
        <a:xfrm>
          <a:off x="1387359" y="417071"/>
          <a:ext cx="1540106" cy="616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kern="1200" err="1"/>
            <a:t>Undersampling</a:t>
          </a:r>
          <a:r>
            <a:rPr lang="en-US" sz="900" kern="1200"/>
            <a:t> by Python</a:t>
          </a:r>
        </a:p>
      </dsp:txBody>
      <dsp:txXfrm>
        <a:off x="1695380" y="417071"/>
        <a:ext cx="924064" cy="616042"/>
      </dsp:txXfrm>
    </dsp:sp>
    <dsp:sp modelId="{95AC3868-3966-4CE8-AED9-DDC03B889EE4}">
      <dsp:nvSpPr>
        <dsp:cNvPr id="0" name=""/>
        <dsp:cNvSpPr/>
      </dsp:nvSpPr>
      <dsp:spPr>
        <a:xfrm>
          <a:off x="2773455" y="417071"/>
          <a:ext cx="1540106" cy="616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err="1">
              <a:latin typeface="Calibri"/>
            </a:rPr>
            <a:t>AutoAI</a:t>
          </a:r>
          <a:endParaRPr lang="en-US" sz="900" kern="1200" err="1"/>
        </a:p>
      </dsp:txBody>
      <dsp:txXfrm>
        <a:off x="3081476" y="417071"/>
        <a:ext cx="924064" cy="6160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945207"/>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rPr>
            <a:t>Training data</a:t>
          </a:r>
          <a:endParaRPr lang="en-US" sz="1700" kern="1200"/>
        </a:p>
      </dsp:txBody>
      <dsp:txXfrm>
        <a:off x="327719" y="945207"/>
        <a:ext cx="979140" cy="652760"/>
      </dsp:txXfrm>
    </dsp:sp>
    <dsp:sp modelId="{0AD51507-85BC-4BEE-B57D-FD1B5BDB2F21}">
      <dsp:nvSpPr>
        <dsp:cNvPr id="0" name=""/>
        <dsp:cNvSpPr/>
      </dsp:nvSpPr>
      <dsp:spPr>
        <a:xfrm>
          <a:off x="1470049" y="945207"/>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rPr>
            <a:t>SMOTE by Python</a:t>
          </a:r>
          <a:endParaRPr lang="en-US" sz="1700" kern="1200"/>
        </a:p>
      </dsp:txBody>
      <dsp:txXfrm>
        <a:off x="1796429" y="945207"/>
        <a:ext cx="979140" cy="652760"/>
      </dsp:txXfrm>
    </dsp:sp>
    <dsp:sp modelId="{95AC3868-3966-4CE8-AED9-DDC03B889EE4}">
      <dsp:nvSpPr>
        <dsp:cNvPr id="0" name=""/>
        <dsp:cNvSpPr/>
      </dsp:nvSpPr>
      <dsp:spPr>
        <a:xfrm>
          <a:off x="2938760" y="945207"/>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err="1">
              <a:latin typeface="Calibri"/>
            </a:rPr>
            <a:t>AutoAI</a:t>
          </a:r>
          <a:endParaRPr lang="en-US" sz="1700" kern="1200" err="1"/>
        </a:p>
      </dsp:txBody>
      <dsp:txXfrm>
        <a:off x="3265140" y="945207"/>
        <a:ext cx="979140" cy="652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1248816"/>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rPr>
            <a:t>Training data</a:t>
          </a:r>
          <a:endParaRPr lang="en-US" sz="1700" kern="1200"/>
        </a:p>
      </dsp:txBody>
      <dsp:txXfrm>
        <a:off x="327719" y="1248816"/>
        <a:ext cx="979140" cy="652760"/>
      </dsp:txXfrm>
    </dsp:sp>
    <dsp:sp modelId="{0AD51507-85BC-4BEE-B57D-FD1B5BDB2F21}">
      <dsp:nvSpPr>
        <dsp:cNvPr id="0" name=""/>
        <dsp:cNvSpPr/>
      </dsp:nvSpPr>
      <dsp:spPr>
        <a:xfrm>
          <a:off x="1470049" y="1248816"/>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rPr>
            <a:t>SMOTE by Python</a:t>
          </a:r>
          <a:endParaRPr lang="en-US" sz="1700" kern="1200"/>
        </a:p>
      </dsp:txBody>
      <dsp:txXfrm>
        <a:off x="1796429" y="1248816"/>
        <a:ext cx="979140" cy="652760"/>
      </dsp:txXfrm>
    </dsp:sp>
    <dsp:sp modelId="{95AC3868-3966-4CE8-AED9-DDC03B889EE4}">
      <dsp:nvSpPr>
        <dsp:cNvPr id="0" name=""/>
        <dsp:cNvSpPr/>
      </dsp:nvSpPr>
      <dsp:spPr>
        <a:xfrm>
          <a:off x="2938760" y="1248816"/>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err="1">
              <a:latin typeface="Calibri"/>
            </a:rPr>
            <a:t>AutoAI</a:t>
          </a:r>
          <a:endParaRPr lang="en-US" sz="1700" kern="1200" err="1"/>
        </a:p>
      </dsp:txBody>
      <dsp:txXfrm>
        <a:off x="3265140" y="1248816"/>
        <a:ext cx="979140" cy="6527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1184523"/>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rPr>
            <a:t>Training data</a:t>
          </a:r>
          <a:endParaRPr lang="en-US" sz="1700" kern="1200"/>
        </a:p>
      </dsp:txBody>
      <dsp:txXfrm>
        <a:off x="327719" y="1184523"/>
        <a:ext cx="979140" cy="652760"/>
      </dsp:txXfrm>
    </dsp:sp>
    <dsp:sp modelId="{0AD51507-85BC-4BEE-B57D-FD1B5BDB2F21}">
      <dsp:nvSpPr>
        <dsp:cNvPr id="0" name=""/>
        <dsp:cNvSpPr/>
      </dsp:nvSpPr>
      <dsp:spPr>
        <a:xfrm>
          <a:off x="1470049" y="1184523"/>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rPr>
            <a:t>SMOTE by Python</a:t>
          </a:r>
          <a:endParaRPr lang="en-US" sz="1700" kern="1200"/>
        </a:p>
      </dsp:txBody>
      <dsp:txXfrm>
        <a:off x="1796429" y="1184523"/>
        <a:ext cx="979140" cy="652760"/>
      </dsp:txXfrm>
    </dsp:sp>
    <dsp:sp modelId="{95AC3868-3966-4CE8-AED9-DDC03B889EE4}">
      <dsp:nvSpPr>
        <dsp:cNvPr id="0" name=""/>
        <dsp:cNvSpPr/>
      </dsp:nvSpPr>
      <dsp:spPr>
        <a:xfrm>
          <a:off x="2938760" y="1184523"/>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err="1">
              <a:latin typeface="Calibri"/>
            </a:rPr>
            <a:t>AutoAI</a:t>
          </a:r>
          <a:endParaRPr lang="en-US" sz="1700" kern="1200" err="1"/>
        </a:p>
      </dsp:txBody>
      <dsp:txXfrm>
        <a:off x="3265140" y="1184523"/>
        <a:ext cx="979140" cy="6527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4.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7T13:35:08.91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16198 16643 16383 0 0,'-4'0'0'0'0,"2"5"0"0"0,12 1 0 0 0,8 0 0 0 0,11-1 0 0 0,11 3 0 0 0,11 0 0 0 0,17 0 0 0 0,16 2 0 0 0,12 4 0 0 0,4 5 0 0 0,-1-1 0 0 0,-7-3 0 0 0,-6-5 0 0 0,-12-4 0 0 0,-14-3 0 0 0,-13-1 0 0 0,-9-2 0 0 0,-2-1 0 0 0,-3 0 0 0 0,-1 1 0 0 0,-2 4 0 0 0,-1 2 0 0 0,-1-1 0 0 0,-1 0 0 0 0,1-2 0 0 0,4-1 0 0 0,2 0 0 0 0,9-2 0 0 0,7 0 0 0 0,9 0 0 0 0,8 0 0 0 0,8-1 0 0 0,10 1 0 0 0,4 0 0 0 0,1 0 0 0 0,1 0 0 0 0,-3 0 0 0 0,0 0 0 0 0,-7 0 0 0 0,-8 0 0 0 0,-1 0 0 0 0,-4 0 0 0 0,1 5 0 0 0,2 6 0 0 0,4 1 0 0 0,8-1 0 0 0,0-3 0 0 0,-1-2 0 0 0,0-3 0 0 0,-4-1 0 0 0,-1-2 0 0 0,0 0 0 0 0,2-1 0 0 0,5 1 0 0 0,4-1 0 0 0,-4 1 0 0 0,-2 0 0 0 0,-6 0 0 0 0,-1 0 0 0 0,-5 0 0 0 0,1 0 0 0 0,-2 0 0 0 0,1 0 0 0 0,-2 0 0 0 0,2 0 0 0 0,3 0 0 0 0,3 0 0 0 0,3 0 0 0 0,3 0 0 0 0,1 0 0 0 0,1 0 0 0 0,0 0 0 0 0,-5 0 0 0 0,-6 0 0 0 0,-6 0 0 0 0,-9 0 0 0 0,-11 0 0 0 0,-3 0 0 0 0,-5 0 0 0 0,-4 0 0 0 0,-3 0 0 0 0,-2 0 0 0 0,-2 0 0 0 0,-6-5 0 0 0,-1-1 0 0 0,0 0 0 0 0,1 1 0 0 0,2 1 0 0 0,2 2 0 0 0,0 1 0 0 0,1-4 0 0 0,1-1 0 0 0,0 0 0 0 0,5-3 0 0 0,-3-6 0 0 0,-2 1 0 0 0,-1 2 0 0 0,-6-1 0 0 0,-5 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8:02.9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1,'587'0,"-576"0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9:14.5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1,'2070'0,"-2063"0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9:20.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1,'338'0,"-331"0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9:50.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10,'1'-1,"-1"1,1-1,0 0,-1 1,1-1,0 0,0 1,0-1,0 1,0-1,0 1,-1-1,1 1,0 0,0-1,0 1,0 0,0 0,0 0,0 0,1 0,-1 0,1 0,32 0,-30 0,529 0,-527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01.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0,'490'9,"206"-9,-467 9,488-9,-709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10.0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1,'381'0,"-375"0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23.1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0,'356'0,"-348"0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50.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1,'365'0,"-358"0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63522FF-DAD5-4564-A845-42315B6EED2E}" type="datetimeFigureOut">
              <a:t>4/28/2022</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0E2AA742-52F2-42C4-A777-D6F700285B01}" type="slidenum">
              <a:t>‹#›</a:t>
            </a:fld>
            <a:endParaRPr lang="en-US"/>
          </a:p>
        </p:txBody>
      </p:sp>
    </p:spTree>
    <p:extLst>
      <p:ext uri="{BB962C8B-B14F-4D97-AF65-F5344CB8AC3E}">
        <p14:creationId xmlns:p14="http://schemas.microsoft.com/office/powerpoint/2010/main" val="1196358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Total 5510 rows</a:t>
            </a:r>
          </a:p>
          <a:p>
            <a:r>
              <a:rPr lang="en-US"/>
              <a:t>More females than males</a:t>
            </a:r>
          </a:p>
          <a:p>
            <a:r>
              <a:rPr lang="en-US"/>
              <a:t>Since there is no gender as ‘Other’,  to remove from the dataset. Ensure only 2 distinct gender</a:t>
            </a:r>
          </a:p>
          <a:p>
            <a:endParaRPr lang="en-US"/>
          </a:p>
        </p:txBody>
      </p:sp>
    </p:spTree>
    <p:extLst>
      <p:ext uri="{BB962C8B-B14F-4D97-AF65-F5344CB8AC3E}">
        <p14:creationId xmlns:p14="http://schemas.microsoft.com/office/powerpoint/2010/main" val="1319514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587467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65849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5401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55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76606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31881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979612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73815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07461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72496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67855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An imbalanced datasets is one where the labels aren't distributed similarly, that is, you have many more of one label than others. In these situations, the trained classifier often becomes biased towards the majority label class and tends to miss the minority class. This will be an issue in cases where we want to detect that minority class, say in fraud detection, or early detection of cancer cells.</a:t>
            </a:r>
          </a:p>
        </p:txBody>
      </p:sp>
    </p:spTree>
    <p:extLst>
      <p:ext uri="{BB962C8B-B14F-4D97-AF65-F5344CB8AC3E}">
        <p14:creationId xmlns:p14="http://schemas.microsoft.com/office/powerpoint/2010/main" val="2199106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52026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05283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86901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06399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26746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14389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40519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10869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02166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03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85482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54403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5555"/>
                </a:solidFill>
                <a:effectLst/>
                <a:latin typeface="Helvetica Neue"/>
              </a:rPr>
              <a:t>Imbalanced datasets are those where there is a </a:t>
            </a:r>
            <a:r>
              <a:rPr lang="en-US" b="1" i="0" u="sng" dirty="0">
                <a:solidFill>
                  <a:srgbClr val="555555"/>
                </a:solidFill>
                <a:effectLst/>
                <a:latin typeface="Helvetica Neue"/>
              </a:rPr>
              <a:t>severe skew in the class distribution</a:t>
            </a:r>
            <a:r>
              <a:rPr lang="en-US" b="0" i="0" dirty="0">
                <a:solidFill>
                  <a:srgbClr val="555555"/>
                </a:solidFill>
                <a:effectLst/>
                <a:latin typeface="Helvetica Neue"/>
              </a:rPr>
              <a:t>, such as 1:13 herein the minority class to the majority class.</a:t>
            </a:r>
            <a:endParaRPr lang="en-SG" dirty="0"/>
          </a:p>
        </p:txBody>
      </p:sp>
      <p:sp>
        <p:nvSpPr>
          <p:cNvPr id="4" name="Slide Number Placeholder 3"/>
          <p:cNvSpPr>
            <a:spLocks noGrp="1"/>
          </p:cNvSpPr>
          <p:nvPr>
            <p:ph type="sldNum" sz="quarter" idx="5"/>
          </p:nvPr>
        </p:nvSpPr>
        <p:spPr/>
        <p:txBody>
          <a:bodyPr/>
          <a:lstStyle/>
          <a:p>
            <a:fld id="{0E2AA742-52F2-42C4-A777-D6F700285B01}" type="slidenum">
              <a:rPr lang="en-SG" smtClean="0"/>
              <a:t>74</a:t>
            </a:fld>
            <a:endParaRPr lang="en-SG"/>
          </a:p>
        </p:txBody>
      </p:sp>
    </p:spTree>
    <p:extLst>
      <p:ext uri="{BB962C8B-B14F-4D97-AF65-F5344CB8AC3E}">
        <p14:creationId xmlns:p14="http://schemas.microsoft.com/office/powerpoint/2010/main" val="2659202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84335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284266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994407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54547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673402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799"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4/28/2022</a:t>
            </a:fld>
            <a:endParaRPr lang="en-US"/>
          </a:p>
        </p:txBody>
      </p:sp>
      <p:sp>
        <p:nvSpPr>
          <p:cNvPr id="6" name="Holder 6"/>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4500880"/>
          </a:xfrm>
          <a:custGeom>
            <a:avLst/>
            <a:gdLst/>
            <a:ahLst/>
            <a:cxnLst/>
            <a:rect l="l" t="t" r="r" b="b"/>
            <a:pathLst>
              <a:path w="9144000" h="4500880">
                <a:moveTo>
                  <a:pt x="0" y="4500880"/>
                </a:moveTo>
                <a:lnTo>
                  <a:pt x="9144000" y="4500880"/>
                </a:lnTo>
                <a:lnTo>
                  <a:pt x="9144000" y="0"/>
                </a:lnTo>
                <a:lnTo>
                  <a:pt x="0" y="0"/>
                </a:lnTo>
                <a:lnTo>
                  <a:pt x="0" y="4500880"/>
                </a:lnTo>
              </a:path>
            </a:pathLst>
          </a:custGeom>
          <a:solidFill>
            <a:srgbClr val="58FABB"/>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000" b="1" i="0">
                <a:solidFill>
                  <a:srgbClr val="25252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100" b="0" i="0">
                <a:solidFill>
                  <a:srgbClr val="25252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4/28/2022</a:t>
            </a:fld>
            <a:endParaRPr lang="en-US"/>
          </a:p>
        </p:txBody>
      </p:sp>
      <p:sp>
        <p:nvSpPr>
          <p:cNvPr id="6" name="Holder 6"/>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52525"/>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4/28/2022</a:t>
            </a:fld>
            <a:endParaRPr lang="en-US"/>
          </a:p>
        </p:txBody>
      </p:sp>
      <p:sp>
        <p:nvSpPr>
          <p:cNvPr id="7" name="Holder 7"/>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5252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4/28/2022</a:t>
            </a:fld>
            <a:endParaRPr lang="en-US"/>
          </a:p>
        </p:txBody>
      </p:sp>
      <p:sp>
        <p:nvSpPr>
          <p:cNvPr id="5" name="Holder 5"/>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4/28/2022</a:t>
            </a:fld>
            <a:endParaRPr lang="en-US"/>
          </a:p>
        </p:txBody>
      </p:sp>
      <p:sp>
        <p:nvSpPr>
          <p:cNvPr id="4" name="Holder 4"/>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38911" y="2022652"/>
            <a:ext cx="7266177" cy="661035"/>
          </a:xfrm>
          <a:prstGeom prst="rect">
            <a:avLst/>
          </a:prstGeom>
        </p:spPr>
        <p:txBody>
          <a:bodyPr wrap="square" lIns="0" tIns="0" rIns="0" bIns="0">
            <a:spAutoFit/>
          </a:bodyPr>
          <a:lstStyle>
            <a:lvl1pPr>
              <a:defRPr sz="5000" b="1" i="0">
                <a:solidFill>
                  <a:srgbClr val="252525"/>
                </a:solidFill>
                <a:latin typeface="Arial"/>
                <a:cs typeface="Arial"/>
              </a:defRPr>
            </a:lvl1pPr>
          </a:lstStyle>
          <a:p>
            <a:endParaRPr/>
          </a:p>
        </p:txBody>
      </p:sp>
      <p:sp>
        <p:nvSpPr>
          <p:cNvPr id="3" name="Holder 3"/>
          <p:cNvSpPr>
            <a:spLocks noGrp="1"/>
          </p:cNvSpPr>
          <p:nvPr>
            <p:ph type="body" idx="1"/>
          </p:nvPr>
        </p:nvSpPr>
        <p:spPr>
          <a:xfrm>
            <a:off x="810259" y="2109298"/>
            <a:ext cx="7523480" cy="2513329"/>
          </a:xfrm>
          <a:prstGeom prst="rect">
            <a:avLst/>
          </a:prstGeom>
        </p:spPr>
        <p:txBody>
          <a:bodyPr wrap="square" lIns="0" tIns="0" rIns="0" bIns="0">
            <a:spAutoFit/>
          </a:bodyPr>
          <a:lstStyle>
            <a:lvl1pPr>
              <a:defRPr sz="1100" b="0" i="0">
                <a:solidFill>
                  <a:srgbClr val="252525"/>
                </a:solidFill>
                <a:latin typeface="Arial"/>
                <a:cs typeface="Arial"/>
              </a:defRPr>
            </a:lvl1pPr>
          </a:lstStyle>
          <a:p>
            <a:endParaRPr/>
          </a:p>
        </p:txBody>
      </p:sp>
      <p:sp>
        <p:nvSpPr>
          <p:cNvPr id="4" name="Holder 4"/>
          <p:cNvSpPr>
            <a:spLocks noGrp="1"/>
          </p:cNvSpPr>
          <p:nvPr>
            <p:ph type="ftr" sz="quarter" idx="5"/>
          </p:nvPr>
        </p:nvSpPr>
        <p:spPr>
          <a:xfrm>
            <a:off x="3108960" y="4783455"/>
            <a:ext cx="2926079"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4/28/2022</a:t>
            </a:fld>
            <a:endParaRPr lang="en-US"/>
          </a:p>
        </p:txBody>
      </p:sp>
      <p:sp>
        <p:nvSpPr>
          <p:cNvPr id="6" name="Holder 6"/>
          <p:cNvSpPr>
            <a:spLocks noGrp="1"/>
          </p:cNvSpPr>
          <p:nvPr>
            <p:ph type="sldNum" sz="quarter" idx="7"/>
          </p:nvPr>
        </p:nvSpPr>
        <p:spPr>
          <a:xfrm>
            <a:off x="7002144" y="4847590"/>
            <a:ext cx="153034" cy="127000"/>
          </a:xfrm>
          <a:prstGeom prst="rect">
            <a:avLst/>
          </a:prstGeom>
        </p:spPr>
        <p:txBody>
          <a:bodyPr wrap="square" lIns="0" tIns="0" rIns="0" bIns="0">
            <a:spAutoFit/>
          </a:bodyPr>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phik.readthedocs.io/en/latest/index.html" TargetMode="Externa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jpeg"/><Relationship Id="rId2" Type="http://schemas.openxmlformats.org/officeDocument/2006/relationships/image" Target="../media/image172.jpeg"/><Relationship Id="rId1" Type="http://schemas.openxmlformats.org/officeDocument/2006/relationships/slideLayout" Target="../slideLayouts/slideLayout5.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169.jpg"/><Relationship Id="rId5" Type="http://schemas.openxmlformats.org/officeDocument/2006/relationships/image" Target="../media/image168.png"/><Relationship Id="rId4" Type="http://schemas.openxmlformats.org/officeDocument/2006/relationships/image" Target="../media/image167.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11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98.png"/><Relationship Id="rId5" Type="http://schemas.openxmlformats.org/officeDocument/2006/relationships/image" Target="../media/image197.png"/><Relationship Id="rId10" Type="http://schemas.openxmlformats.org/officeDocument/2006/relationships/image" Target="../media/image194.wmf"/><Relationship Id="rId4" Type="http://schemas.openxmlformats.org/officeDocument/2006/relationships/image" Target="../media/image196.png"/><Relationship Id="rId9"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5.xml"/><Relationship Id="rId5" Type="http://schemas.openxmlformats.org/officeDocument/2006/relationships/image" Target="../media/image205.png"/><Relationship Id="rId4" Type="http://schemas.openxmlformats.org/officeDocument/2006/relationships/image" Target="../media/image20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ode/rishabh057/healthcare-dataset-stroke-data/data"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freepngimg.com/png/27880-green-tick-clipart"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62.jpeg"/><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hyperlink" Target="https://freepngimg.com/png/27880-green-tick-clipart" TargetMode="Externa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customXml" Target="../ink/ink1.xml"/><Relationship Id="rId5" Type="http://schemas.openxmlformats.org/officeDocument/2006/relationships/hyperlink" Target="https://freepngimg.com/png/27880-green-tick-clipart" TargetMode="Externa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hyperlink" Target="https://freepngimg.com/png/27880-green-tick-clipar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02.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104.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hyperlink" Target="https://freepngimg.com/png/27880-green-tick-clipart" TargetMode="External"/><Relationship Id="rId5" Type="http://schemas.openxmlformats.org/officeDocument/2006/relationships/image" Target="../media/image46.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customXml" Target="../ink/ink4.xml"/><Relationship Id="rId18" Type="http://schemas.openxmlformats.org/officeDocument/2006/relationships/image" Target="../media/image139.png"/><Relationship Id="rId3" Type="http://schemas.openxmlformats.org/officeDocument/2006/relationships/diagramData" Target="../diagrams/data2.xml"/><Relationship Id="rId21" Type="http://schemas.openxmlformats.org/officeDocument/2006/relationships/customXml" Target="../ink/ink8.xml"/><Relationship Id="rId7" Type="http://schemas.microsoft.com/office/2007/relationships/diagramDrawing" Target="../diagrams/drawing2.xml"/><Relationship Id="rId12" Type="http://schemas.openxmlformats.org/officeDocument/2006/relationships/image" Target="../media/image1360.png"/><Relationship Id="rId17" Type="http://schemas.openxmlformats.org/officeDocument/2006/relationships/customXml" Target="../ink/ink6.xml"/><Relationship Id="rId2" Type="http://schemas.openxmlformats.org/officeDocument/2006/relationships/image" Target="../media/image136.png"/><Relationship Id="rId16" Type="http://schemas.openxmlformats.org/officeDocument/2006/relationships/image" Target="../media/image138.png"/><Relationship Id="rId20"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customXml" Target="../ink/ink3.xml"/><Relationship Id="rId24" Type="http://schemas.openxmlformats.org/officeDocument/2006/relationships/image" Target="../media/image142.png"/><Relationship Id="rId5" Type="http://schemas.openxmlformats.org/officeDocument/2006/relationships/diagramQuickStyle" Target="../diagrams/quickStyle2.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media/image1350.png"/><Relationship Id="rId19" Type="http://schemas.openxmlformats.org/officeDocument/2006/relationships/customXml" Target="../ink/ink7.xml"/><Relationship Id="rId4" Type="http://schemas.openxmlformats.org/officeDocument/2006/relationships/diagramLayout" Target="../diagrams/layout2.xml"/><Relationship Id="rId9" Type="http://schemas.openxmlformats.org/officeDocument/2006/relationships/customXml" Target="../ink/ink2.xml"/><Relationship Id="rId14" Type="http://schemas.openxmlformats.org/officeDocument/2006/relationships/image" Target="../media/image1370.png"/><Relationship Id="rId22" Type="http://schemas.openxmlformats.org/officeDocument/2006/relationships/image" Target="../media/image141.png"/></Relationships>
</file>

<file path=ppt/slides/_rels/slide7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4.png"/><Relationship Id="rId7" Type="http://schemas.openxmlformats.org/officeDocument/2006/relationships/diagramColors" Target="../diagrams/colors3.xml"/><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7.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diagramLayout" Target="../diagrams/layout4.xml"/><Relationship Id="rId7" Type="http://schemas.openxmlformats.org/officeDocument/2006/relationships/image" Target="../media/image145.jpeg"/><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8.png"/><Relationship Id="rId7" Type="http://schemas.openxmlformats.org/officeDocument/2006/relationships/diagramColors" Target="../diagrams/colors5.xml"/><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0.png"/><Relationship Id="rId7" Type="http://schemas.openxmlformats.org/officeDocument/2006/relationships/diagramColors" Target="../diagrams/colors6.xml"/><Relationship Id="rId2" Type="http://schemas.openxmlformats.org/officeDocument/2006/relationships/image" Target="../media/image149.png"/><Relationship Id="rId1" Type="http://schemas.openxmlformats.org/officeDocument/2006/relationships/slideLayout" Target="../slideLayouts/slideLayout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3" Type="http://schemas.openxmlformats.org/officeDocument/2006/relationships/hyperlink" Target="https://www.cdc.gov/vitalsigns/stroke/index.htm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5.xml"/><Relationship Id="rId5" Type="http://schemas.openxmlformats.org/officeDocument/2006/relationships/hyperlink" Target="https://www.youtube.com/watch?v=FheTDyCwRdE" TargetMode="External"/><Relationship Id="rId4" Type="http://schemas.openxmlformats.org/officeDocument/2006/relationships/hyperlink" Target="https://iq.opengenus.org/smote-for-imbalanced-dataset/" TargetMode="External"/></Relationships>
</file>

<file path=ppt/slides/_rels/slide81.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diagramLayout" Target="../diagrams/layout7.xml"/><Relationship Id="rId7" Type="http://schemas.openxmlformats.org/officeDocument/2006/relationships/image" Target="../media/image153.png"/><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55.png"/></Relationships>
</file>

<file path=ppt/slides/_rels/slide8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diagramLayout" Target="../diagrams/layout8.xml"/><Relationship Id="rId7" Type="http://schemas.openxmlformats.org/officeDocument/2006/relationships/image" Target="../media/image156.png"/><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diagramLayout" Target="../diagrams/layout9.xml"/><Relationship Id="rId7" Type="http://schemas.openxmlformats.org/officeDocument/2006/relationships/image" Target="../media/image158.png"/><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4.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diagramLayout" Target="../diagrams/layout10.xml"/><Relationship Id="rId7" Type="http://schemas.openxmlformats.org/officeDocument/2006/relationships/image" Target="../media/image160.png"/><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diagramLayout" Target="../diagrams/layout11.xml"/><Relationship Id="rId7" Type="http://schemas.openxmlformats.org/officeDocument/2006/relationships/image" Target="../media/image162.png"/><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169.jpg"/><Relationship Id="rId5" Type="http://schemas.openxmlformats.org/officeDocument/2006/relationships/image" Target="../media/image168.png"/><Relationship Id="rId4" Type="http://schemas.openxmlformats.org/officeDocument/2006/relationships/image" Target="../media/image167.jp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machinelearningmastery.com/precision-recall-and-f-measure-for-imbalanced-classification/#:~:text=Precision%20vs.-,Recall%20for%20Imbalanced%20Classification,the%20number%20of%20false%20negatives"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neptune.ai/blog/how-to-deal-with-imbalanced-classification-and-regression-data"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hyperlink" Target="https://towardsdatascience.com/handling-imbalanced-datasets-in-machine-learning-7a0e84220f28" TargetMode="External"/><Relationship Id="rId4" Type="http://schemas.openxmlformats.org/officeDocument/2006/relationships/hyperlink" Target="https://machinelearningmastery.com/tactics-to-combat-imbalanced-classes-in-your-machine-learning-dataset/"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0" cy="5143500"/>
          </a:xfrm>
          <a:custGeom>
            <a:avLst/>
            <a:gdLst/>
            <a:ahLst/>
            <a:cxnLst/>
            <a:rect l="l" t="t" r="r" b="b"/>
            <a:pathLst>
              <a:path h="5143500">
                <a:moveTo>
                  <a:pt x="0" y="5143499"/>
                </a:moveTo>
                <a:lnTo>
                  <a:pt x="0" y="0"/>
                </a:lnTo>
                <a:lnTo>
                  <a:pt x="0" y="5143499"/>
                </a:lnTo>
                <a:close/>
              </a:path>
            </a:pathLst>
          </a:custGeom>
          <a:solidFill>
            <a:srgbClr val="045F85"/>
          </a:solidFill>
        </p:spPr>
        <p:txBody>
          <a:bodyPr wrap="square" lIns="0" tIns="0" rIns="0" bIns="0" rtlCol="0"/>
          <a:lstStyle/>
          <a:p>
            <a:endParaRPr/>
          </a:p>
        </p:txBody>
      </p:sp>
      <p:sp>
        <p:nvSpPr>
          <p:cNvPr id="3" name="object 3"/>
          <p:cNvSpPr/>
          <p:nvPr/>
        </p:nvSpPr>
        <p:spPr>
          <a:xfrm>
            <a:off x="0" y="2540"/>
            <a:ext cx="9144000" cy="5140960"/>
          </a:xfrm>
          <a:custGeom>
            <a:avLst/>
            <a:gdLst/>
            <a:ahLst/>
            <a:cxnLst/>
            <a:rect l="l" t="t" r="r" b="b"/>
            <a:pathLst>
              <a:path w="9144000" h="5140960">
                <a:moveTo>
                  <a:pt x="9143999" y="0"/>
                </a:moveTo>
                <a:lnTo>
                  <a:pt x="0" y="0"/>
                </a:lnTo>
                <a:lnTo>
                  <a:pt x="0" y="5140958"/>
                </a:lnTo>
                <a:lnTo>
                  <a:pt x="9143999" y="5140958"/>
                </a:lnTo>
                <a:lnTo>
                  <a:pt x="9143999" y="0"/>
                </a:lnTo>
                <a:close/>
              </a:path>
            </a:pathLst>
          </a:custGeom>
          <a:solidFill>
            <a:srgbClr val="FFFFFF"/>
          </a:solidFill>
        </p:spPr>
        <p:txBody>
          <a:bodyPr wrap="square" lIns="0" tIns="0" rIns="0" bIns="0" rtlCol="0"/>
          <a:lstStyle/>
          <a:p>
            <a:endParaRPr/>
          </a:p>
        </p:txBody>
      </p:sp>
      <p:sp>
        <p:nvSpPr>
          <p:cNvPr id="4" name="object 4"/>
          <p:cNvSpPr txBox="1"/>
          <p:nvPr/>
        </p:nvSpPr>
        <p:spPr>
          <a:xfrm>
            <a:off x="1560194" y="1202018"/>
            <a:ext cx="6298565" cy="1143635"/>
          </a:xfrm>
          <a:prstGeom prst="rect">
            <a:avLst/>
          </a:prstGeom>
        </p:spPr>
        <p:txBody>
          <a:bodyPr vert="horz" wrap="square" lIns="0" tIns="0" rIns="0" bIns="0" rtlCol="0">
            <a:spAutoFit/>
          </a:bodyPr>
          <a:lstStyle/>
          <a:p>
            <a:pPr algn="ctr">
              <a:lnSpc>
                <a:spcPct val="100000"/>
              </a:lnSpc>
            </a:pPr>
            <a:r>
              <a:rPr sz="4000" b="1">
                <a:solidFill>
                  <a:srgbClr val="252525"/>
                </a:solidFill>
                <a:latin typeface="Arial"/>
                <a:cs typeface="Arial"/>
              </a:rPr>
              <a:t>D</a:t>
            </a:r>
            <a:r>
              <a:rPr sz="4000" b="1" spc="-20">
                <a:solidFill>
                  <a:srgbClr val="252525"/>
                </a:solidFill>
                <a:latin typeface="Arial"/>
                <a:cs typeface="Arial"/>
              </a:rPr>
              <a:t>a</a:t>
            </a:r>
            <a:r>
              <a:rPr sz="4000" b="1">
                <a:solidFill>
                  <a:srgbClr val="252525"/>
                </a:solidFill>
                <a:latin typeface="Arial"/>
                <a:cs typeface="Arial"/>
              </a:rPr>
              <a:t>ta Scien</a:t>
            </a:r>
            <a:r>
              <a:rPr sz="4000" b="1" spc="-20">
                <a:solidFill>
                  <a:srgbClr val="252525"/>
                </a:solidFill>
                <a:latin typeface="Arial"/>
                <a:cs typeface="Arial"/>
              </a:rPr>
              <a:t>c</a:t>
            </a:r>
            <a:r>
              <a:rPr sz="4000" b="1">
                <a:solidFill>
                  <a:srgbClr val="252525"/>
                </a:solidFill>
                <a:latin typeface="Arial"/>
                <a:cs typeface="Arial"/>
              </a:rPr>
              <a:t>e</a:t>
            </a:r>
            <a:endParaRPr sz="4000">
              <a:latin typeface="Arial"/>
              <a:cs typeface="Arial"/>
            </a:endParaRPr>
          </a:p>
          <a:p>
            <a:pPr algn="ctr">
              <a:lnSpc>
                <a:spcPct val="100000"/>
              </a:lnSpc>
            </a:pPr>
            <a:r>
              <a:rPr sz="4000" b="1">
                <a:solidFill>
                  <a:srgbClr val="252525"/>
                </a:solidFill>
                <a:latin typeface="Arial"/>
                <a:cs typeface="Arial"/>
              </a:rPr>
              <a:t>Final Project</a:t>
            </a:r>
            <a:r>
              <a:rPr sz="4000" b="1" spc="15">
                <a:solidFill>
                  <a:srgbClr val="252525"/>
                </a:solidFill>
                <a:latin typeface="Arial"/>
                <a:cs typeface="Arial"/>
              </a:rPr>
              <a:t> </a:t>
            </a:r>
            <a:r>
              <a:rPr sz="4000" b="1">
                <a:solidFill>
                  <a:srgbClr val="252525"/>
                </a:solidFill>
                <a:latin typeface="Arial"/>
                <a:cs typeface="Arial"/>
              </a:rPr>
              <a:t>Prese</a:t>
            </a:r>
            <a:r>
              <a:rPr sz="4000" b="1" spc="-15">
                <a:solidFill>
                  <a:srgbClr val="252525"/>
                </a:solidFill>
                <a:latin typeface="Arial"/>
                <a:cs typeface="Arial"/>
              </a:rPr>
              <a:t>n</a:t>
            </a:r>
            <a:r>
              <a:rPr sz="4000" b="1">
                <a:solidFill>
                  <a:srgbClr val="252525"/>
                </a:solidFill>
                <a:latin typeface="Arial"/>
                <a:cs typeface="Arial"/>
              </a:rPr>
              <a:t>ta</a:t>
            </a:r>
            <a:r>
              <a:rPr sz="4000" b="1" spc="10">
                <a:solidFill>
                  <a:srgbClr val="252525"/>
                </a:solidFill>
                <a:latin typeface="Arial"/>
                <a:cs typeface="Arial"/>
              </a:rPr>
              <a:t>t</a:t>
            </a:r>
            <a:r>
              <a:rPr sz="4000" b="1">
                <a:solidFill>
                  <a:srgbClr val="252525"/>
                </a:solidFill>
                <a:latin typeface="Arial"/>
                <a:cs typeface="Arial"/>
              </a:rPr>
              <a:t>ion</a:t>
            </a:r>
            <a:endParaRPr sz="4000">
              <a:latin typeface="Arial"/>
              <a:cs typeface="Arial"/>
            </a:endParaRPr>
          </a:p>
        </p:txBody>
      </p:sp>
      <p:sp>
        <p:nvSpPr>
          <p:cNvPr id="5" name="object 5"/>
          <p:cNvSpPr/>
          <p:nvPr/>
        </p:nvSpPr>
        <p:spPr>
          <a:xfrm>
            <a:off x="0" y="3092450"/>
            <a:ext cx="3103371" cy="205104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49315" y="0"/>
            <a:ext cx="3194685" cy="376821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236782" y="2784657"/>
            <a:ext cx="2715441" cy="1384995"/>
          </a:xfrm>
          <a:prstGeom prst="rect">
            <a:avLst/>
          </a:prstGeom>
        </p:spPr>
        <p:txBody>
          <a:bodyPr vert="horz" wrap="square" lIns="0" tIns="0" rIns="0" bIns="0" rtlCol="0" anchor="t">
            <a:spAutoFit/>
          </a:bodyPr>
          <a:lstStyle/>
          <a:p>
            <a:r>
              <a:rPr lang="en-US" sz="1800">
                <a:ea typeface="+mn-lt"/>
                <a:cs typeface="+mn-lt"/>
              </a:rPr>
              <a:t>Class: IBM </a:t>
            </a:r>
            <a:r>
              <a:rPr lang="en-US">
                <a:ea typeface="+mn-lt"/>
                <a:cs typeface="+mn-lt"/>
              </a:rPr>
              <a:t>IMVAI-1901 </a:t>
            </a:r>
            <a:endParaRPr lang="en-US"/>
          </a:p>
          <a:p>
            <a:pPr>
              <a:lnSpc>
                <a:spcPct val="100000"/>
              </a:lnSpc>
            </a:pPr>
            <a:r>
              <a:rPr lang="en-US" sz="1800">
                <a:ea typeface="+mn-lt"/>
                <a:cs typeface="+mn-lt"/>
              </a:rPr>
              <a:t>Team: </a:t>
            </a:r>
            <a:r>
              <a:rPr lang="en-US">
                <a:ea typeface="+mn-lt"/>
                <a:cs typeface="+mn-lt"/>
              </a:rPr>
              <a:t>3</a:t>
            </a:r>
            <a:endParaRPr lang="en-US"/>
          </a:p>
          <a:p>
            <a:r>
              <a:rPr lang="en-US" sz="1800">
                <a:ea typeface="+mn-lt"/>
                <a:cs typeface="+mn-lt"/>
              </a:rPr>
              <a:t>Team Members: </a:t>
            </a:r>
            <a:r>
              <a:rPr lang="en-US">
                <a:ea typeface="+mn-lt"/>
                <a:cs typeface="+mn-lt"/>
              </a:rPr>
              <a:t>Justin</a:t>
            </a:r>
            <a:endParaRPr lang="en-US"/>
          </a:p>
          <a:p>
            <a:r>
              <a:rPr lang="en-US">
                <a:ea typeface="+mn-lt"/>
                <a:cs typeface="+mn-lt"/>
              </a:rPr>
              <a:t>Diana Koh, Leong </a:t>
            </a:r>
            <a:r>
              <a:rPr lang="en-US" err="1">
                <a:ea typeface="+mn-lt"/>
                <a:cs typeface="+mn-lt"/>
              </a:rPr>
              <a:t>Sunyoi</a:t>
            </a:r>
            <a:r>
              <a:rPr lang="en-US" sz="1800">
                <a:ea typeface="+mn-lt"/>
                <a:cs typeface="+mn-lt"/>
              </a:rPr>
              <a:t>,</a:t>
            </a:r>
            <a:endParaRPr lang="en-US">
              <a:ea typeface="+mn-lt"/>
              <a:cs typeface="+mn-lt"/>
            </a:endParaRPr>
          </a:p>
          <a:p>
            <a:r>
              <a:rPr lang="en-US">
                <a:ea typeface="+mn-lt"/>
                <a:cs typeface="+mn-lt"/>
              </a:rPr>
              <a:t>Raymond Ang, Vincent Chun</a:t>
            </a:r>
            <a:endParaRPr lang="en-US">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7FD7E9-ADA6-674F-3505-179C89B26166}"/>
              </a:ext>
            </a:extLst>
          </p:cNvPr>
          <p:cNvSpPr txBox="1"/>
          <p:nvPr/>
        </p:nvSpPr>
        <p:spPr>
          <a:xfrm>
            <a:off x="457200" y="407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Hypothesis </a:t>
            </a:r>
          </a:p>
        </p:txBody>
      </p:sp>
      <p:sp>
        <p:nvSpPr>
          <p:cNvPr id="4" name="TextBox 3">
            <a:extLst>
              <a:ext uri="{FF2B5EF4-FFF2-40B4-BE49-F238E27FC236}">
                <a16:creationId xmlns:a16="http://schemas.microsoft.com/office/drawing/2014/main" id="{27DE02F1-AAB2-9BF8-E0CB-3900F1B8CA04}"/>
              </a:ext>
            </a:extLst>
          </p:cNvPr>
          <p:cNvSpPr txBox="1"/>
          <p:nvPr/>
        </p:nvSpPr>
        <p:spPr>
          <a:xfrm>
            <a:off x="4513774" y="964797"/>
            <a:ext cx="440730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Stroke is plot based on other variables. </a:t>
            </a:r>
          </a:p>
          <a:p>
            <a:r>
              <a:rPr lang="en-US">
                <a:cs typeface="Calibri"/>
              </a:rPr>
              <a:t>The darker the plot, the stronger the relationship. </a:t>
            </a:r>
          </a:p>
          <a:p>
            <a:endParaRPr lang="en-US">
              <a:cs typeface="Calibri"/>
            </a:endParaRPr>
          </a:p>
          <a:p>
            <a:r>
              <a:rPr lang="en-US">
                <a:cs typeface="Calibri"/>
              </a:rPr>
              <a:t>Therefore, the following factors are deduced from the heat map that affect stroke predictions – </a:t>
            </a:r>
          </a:p>
          <a:p>
            <a:r>
              <a:rPr lang="en-US">
                <a:cs typeface="Calibri"/>
              </a:rPr>
              <a:t>1. age</a:t>
            </a:r>
          </a:p>
          <a:p>
            <a:r>
              <a:rPr lang="en-US">
                <a:cs typeface="Calibri"/>
              </a:rPr>
              <a:t>2. </a:t>
            </a:r>
            <a:r>
              <a:rPr lang="en-US">
                <a:ea typeface="+mn-lt"/>
                <a:cs typeface="+mn-lt"/>
              </a:rPr>
              <a:t>heart disease </a:t>
            </a:r>
            <a:endParaRPr lang="en-US">
              <a:cs typeface="Calibri"/>
            </a:endParaRPr>
          </a:p>
          <a:p>
            <a:r>
              <a:rPr lang="en-US">
                <a:cs typeface="Calibri"/>
              </a:rPr>
              <a:t>3. hypertension </a:t>
            </a:r>
          </a:p>
        </p:txBody>
      </p:sp>
      <p:sp>
        <p:nvSpPr>
          <p:cNvPr id="6" name="TextBox 5">
            <a:extLst>
              <a:ext uri="{FF2B5EF4-FFF2-40B4-BE49-F238E27FC236}">
                <a16:creationId xmlns:a16="http://schemas.microsoft.com/office/drawing/2014/main" id="{8EECBE7F-7CF5-2923-AE79-244674367B2F}"/>
              </a:ext>
            </a:extLst>
          </p:cNvPr>
          <p:cNvSpPr txBox="1"/>
          <p:nvPr/>
        </p:nvSpPr>
        <p:spPr>
          <a:xfrm>
            <a:off x="671512" y="4550568"/>
            <a:ext cx="82475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0" i="1" err="1">
                <a:solidFill>
                  <a:srgbClr val="777777"/>
                </a:solidFill>
                <a:effectLst/>
                <a:latin typeface="Helvetica Neue"/>
              </a:rPr>
              <a:t>Phik</a:t>
            </a:r>
            <a:r>
              <a:rPr lang="en-US" sz="900" b="0" i="1">
                <a:solidFill>
                  <a:srgbClr val="777777"/>
                </a:solidFill>
                <a:effectLst/>
                <a:latin typeface="Helvetica Neue"/>
              </a:rPr>
              <a:t> (</a:t>
            </a:r>
            <a:r>
              <a:rPr lang="en-US" sz="900" b="0" i="1" err="1">
                <a:solidFill>
                  <a:srgbClr val="777777"/>
                </a:solidFill>
                <a:effectLst/>
                <a:latin typeface="Helvetica Neue"/>
              </a:rPr>
              <a:t>φk</a:t>
            </a:r>
            <a:r>
              <a:rPr lang="en-US" sz="900" b="0" i="1">
                <a:solidFill>
                  <a:srgbClr val="777777"/>
                </a:solidFill>
                <a:effectLst/>
                <a:latin typeface="Helvetica Neue"/>
              </a:rPr>
              <a:t>) is a new and practical correlation coefficient that works consistently between categorical, ordinal and interval variables, captures non-linear dependency and reverts to the Pearson correlation coefficient in case of a bivariate normal input distribution. There is extensive documentation available </a:t>
            </a:r>
            <a:r>
              <a:rPr lang="en-US" sz="900" b="0" i="1" u="none" strike="noStrike">
                <a:solidFill>
                  <a:srgbClr val="337AB7"/>
                </a:solidFill>
                <a:effectLst/>
                <a:latin typeface="Helvetica Neue"/>
                <a:hlinkClick r:id="rId2"/>
              </a:rPr>
              <a:t>here</a:t>
            </a:r>
            <a:r>
              <a:rPr lang="en-US" sz="900" b="0" i="1">
                <a:solidFill>
                  <a:srgbClr val="777777"/>
                </a:solidFill>
                <a:effectLst/>
                <a:latin typeface="Helvetica Neue"/>
              </a:rPr>
              <a:t>.</a:t>
            </a:r>
            <a:endParaRPr lang="en-US" sz="900" i="1">
              <a:cs typeface="Calibri"/>
            </a:endParaRPr>
          </a:p>
        </p:txBody>
      </p:sp>
      <p:pic>
        <p:nvPicPr>
          <p:cNvPr id="9" name="Picture 8">
            <a:extLst>
              <a:ext uri="{FF2B5EF4-FFF2-40B4-BE49-F238E27FC236}">
                <a16:creationId xmlns:a16="http://schemas.microsoft.com/office/drawing/2014/main" id="{68A1F17F-6069-4BA7-9092-961941D3B854}"/>
              </a:ext>
            </a:extLst>
          </p:cNvPr>
          <p:cNvPicPr>
            <a:picLocks noChangeAspect="1"/>
          </p:cNvPicPr>
          <p:nvPr/>
        </p:nvPicPr>
        <p:blipFill>
          <a:blip r:embed="rId3"/>
          <a:stretch>
            <a:fillRect/>
          </a:stretch>
        </p:blipFill>
        <p:spPr>
          <a:xfrm>
            <a:off x="222925" y="3696758"/>
            <a:ext cx="2080440" cy="739204"/>
          </a:xfrm>
          <a:prstGeom prst="rect">
            <a:avLst/>
          </a:prstGeom>
        </p:spPr>
      </p:pic>
      <p:pic>
        <p:nvPicPr>
          <p:cNvPr id="11" name="Picture 10">
            <a:extLst>
              <a:ext uri="{FF2B5EF4-FFF2-40B4-BE49-F238E27FC236}">
                <a16:creationId xmlns:a16="http://schemas.microsoft.com/office/drawing/2014/main" id="{4D37B024-71B8-48D9-A887-29629021B81A}"/>
              </a:ext>
            </a:extLst>
          </p:cNvPr>
          <p:cNvPicPr>
            <a:picLocks noChangeAspect="1"/>
          </p:cNvPicPr>
          <p:nvPr/>
        </p:nvPicPr>
        <p:blipFill>
          <a:blip r:embed="rId4"/>
          <a:stretch>
            <a:fillRect/>
          </a:stretch>
        </p:blipFill>
        <p:spPr>
          <a:xfrm>
            <a:off x="2391211" y="3714778"/>
            <a:ext cx="2034716" cy="701101"/>
          </a:xfrm>
          <a:prstGeom prst="rect">
            <a:avLst/>
          </a:prstGeom>
        </p:spPr>
      </p:pic>
      <p:pic>
        <p:nvPicPr>
          <p:cNvPr id="3" name="Picture 2" descr="Chart, treemap chart&#10;&#10;Description automatically generated">
            <a:extLst>
              <a:ext uri="{FF2B5EF4-FFF2-40B4-BE49-F238E27FC236}">
                <a16:creationId xmlns:a16="http://schemas.microsoft.com/office/drawing/2014/main" id="{6B62A0A1-B34C-C13D-4D6F-044590CDDC7C}"/>
              </a:ext>
            </a:extLst>
          </p:cNvPr>
          <p:cNvPicPr>
            <a:picLocks noChangeAspect="1"/>
          </p:cNvPicPr>
          <p:nvPr/>
        </p:nvPicPr>
        <p:blipFill>
          <a:blip r:embed="rId5"/>
          <a:stretch>
            <a:fillRect/>
          </a:stretch>
        </p:blipFill>
        <p:spPr>
          <a:xfrm>
            <a:off x="376647" y="474810"/>
            <a:ext cx="3743325" cy="3236054"/>
          </a:xfrm>
          <a:prstGeom prst="rect">
            <a:avLst/>
          </a:prstGeom>
        </p:spPr>
      </p:pic>
    </p:spTree>
    <p:extLst>
      <p:ext uri="{BB962C8B-B14F-4D97-AF65-F5344CB8AC3E}">
        <p14:creationId xmlns:p14="http://schemas.microsoft.com/office/powerpoint/2010/main" val="381423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840"/>
            <a:ext cx="1564640" cy="203200"/>
          </a:xfrm>
          <a:prstGeom prst="rect">
            <a:avLst/>
          </a:prstGeom>
        </p:spPr>
        <p:txBody>
          <a:bodyPr vert="horz" wrap="square" lIns="0" tIns="0" rIns="0" bIns="0" rtlCol="0">
            <a:spAutoFit/>
          </a:bodyPr>
          <a:lstStyle/>
          <a:p>
            <a:pPr marL="12700">
              <a:lnSpc>
                <a:spcPct val="100000"/>
              </a:lnSpc>
            </a:pPr>
            <a:r>
              <a:rPr sz="1400" b="1" spc="-10">
                <a:solidFill>
                  <a:srgbClr val="252525"/>
                </a:solidFill>
                <a:latin typeface="Calibri"/>
                <a:cs typeface="Calibri"/>
              </a:rPr>
              <a:t>Fu</a:t>
            </a:r>
            <a:r>
              <a:rPr sz="1400" b="1" spc="-15">
                <a:solidFill>
                  <a:srgbClr val="252525"/>
                </a:solidFill>
                <a:latin typeface="Calibri"/>
                <a:cs typeface="Calibri"/>
              </a:rPr>
              <a:t>t</a:t>
            </a:r>
            <a:r>
              <a:rPr sz="1400" b="1" spc="-5">
                <a:solidFill>
                  <a:srgbClr val="252525"/>
                </a:solidFill>
                <a:latin typeface="Calibri"/>
                <a:cs typeface="Calibri"/>
              </a:rPr>
              <a:t>u</a:t>
            </a:r>
            <a:r>
              <a:rPr sz="1400" b="1" spc="-20">
                <a:solidFill>
                  <a:srgbClr val="252525"/>
                </a:solidFill>
                <a:latin typeface="Calibri"/>
                <a:cs typeface="Calibri"/>
              </a:rPr>
              <a:t>r</a:t>
            </a:r>
            <a:r>
              <a:rPr sz="1400" b="1">
                <a:solidFill>
                  <a:srgbClr val="252525"/>
                </a:solidFill>
                <a:latin typeface="Calibri"/>
                <a:cs typeface="Calibri"/>
              </a:rPr>
              <a:t>e</a:t>
            </a:r>
            <a:r>
              <a:rPr sz="1400" b="1" spc="-25">
                <a:solidFill>
                  <a:srgbClr val="252525"/>
                </a:solidFill>
                <a:latin typeface="Calibri"/>
                <a:cs typeface="Calibri"/>
              </a:rPr>
              <a:t> </a:t>
            </a:r>
            <a:r>
              <a:rPr sz="1400" b="1" spc="-10">
                <a:solidFill>
                  <a:srgbClr val="252525"/>
                </a:solidFill>
                <a:latin typeface="Calibri"/>
                <a:cs typeface="Calibri"/>
              </a:rPr>
              <a:t>En</a:t>
            </a:r>
            <a:r>
              <a:rPr sz="1400" b="1" spc="-5">
                <a:solidFill>
                  <a:srgbClr val="252525"/>
                </a:solidFill>
                <a:latin typeface="Calibri"/>
                <a:cs typeface="Calibri"/>
              </a:rPr>
              <a:t>han</a:t>
            </a:r>
            <a:r>
              <a:rPr sz="1400" b="1" spc="-10">
                <a:solidFill>
                  <a:srgbClr val="252525"/>
                </a:solidFill>
                <a:latin typeface="Calibri"/>
                <a:cs typeface="Calibri"/>
              </a:rPr>
              <a:t>c</a:t>
            </a:r>
            <a:r>
              <a:rPr sz="1400" b="1" spc="-5">
                <a:solidFill>
                  <a:srgbClr val="252525"/>
                </a:solidFill>
                <a:latin typeface="Calibri"/>
                <a:cs typeface="Calibri"/>
              </a:rPr>
              <a:t>eme</a:t>
            </a:r>
            <a:r>
              <a:rPr sz="1400" b="1" spc="-15">
                <a:solidFill>
                  <a:srgbClr val="252525"/>
                </a:solidFill>
                <a:latin typeface="Calibri"/>
                <a:cs typeface="Calibri"/>
              </a:rPr>
              <a:t>n</a:t>
            </a:r>
            <a:r>
              <a:rPr sz="1400" b="1" spc="-5">
                <a:solidFill>
                  <a:srgbClr val="252525"/>
                </a:solidFill>
                <a:latin typeface="Calibri"/>
                <a:cs typeface="Calibri"/>
              </a:rPr>
              <a:t>t</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100</a:t>
            </a:fld>
            <a:endParaRPr spc="-5"/>
          </a:p>
        </p:txBody>
      </p:sp>
      <p:sp>
        <p:nvSpPr>
          <p:cNvPr id="5" name="TextBox 4">
            <a:extLst>
              <a:ext uri="{FF2B5EF4-FFF2-40B4-BE49-F238E27FC236}">
                <a16:creationId xmlns:a16="http://schemas.microsoft.com/office/drawing/2014/main" id="{D31B504E-5138-0052-792C-1A3F5FACD5AB}"/>
              </a:ext>
            </a:extLst>
          </p:cNvPr>
          <p:cNvSpPr txBox="1"/>
          <p:nvPr/>
        </p:nvSpPr>
        <p:spPr>
          <a:xfrm>
            <a:off x="350044" y="827575"/>
            <a:ext cx="837247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More data is needed to build and train our model. </a:t>
            </a:r>
          </a:p>
          <a:p>
            <a:endParaRPr lang="en-US">
              <a:ea typeface="+mn-lt"/>
              <a:cs typeface="+mn-lt"/>
            </a:endParaRPr>
          </a:p>
          <a:p>
            <a:r>
              <a:rPr lang="en-US">
                <a:ea typeface="+mn-lt"/>
                <a:cs typeface="+mn-lt"/>
              </a:rPr>
              <a:t>More features such as weight, height, body fat %, muscle mass to be collected.</a:t>
            </a:r>
          </a:p>
          <a:p>
            <a:endParaRPr lang="en-US">
              <a:ea typeface="+mn-lt"/>
              <a:cs typeface="+mn-lt"/>
            </a:endParaRPr>
          </a:p>
          <a:p>
            <a:r>
              <a:rPr lang="en-US">
                <a:ea typeface="+mn-lt"/>
                <a:cs typeface="+mn-lt"/>
              </a:rPr>
              <a:t>Possible binning the continuous variable, age, BMI (e.g. low, moderate, high), glucose (low, moderate, high). </a:t>
            </a:r>
          </a:p>
          <a:p>
            <a:endParaRPr lang="en-US">
              <a:ea typeface="+mn-lt"/>
              <a:cs typeface="+mn-lt"/>
            </a:endParaRPr>
          </a:p>
          <a:p>
            <a:r>
              <a:rPr lang="en-US" err="1">
                <a:ea typeface="+mn-lt"/>
                <a:cs typeface="+mn-lt"/>
              </a:rPr>
              <a:t>AutoAI</a:t>
            </a:r>
            <a:r>
              <a:rPr lang="en-US">
                <a:ea typeface="+mn-lt"/>
                <a:cs typeface="+mn-lt"/>
              </a:rPr>
              <a:t> is a useful tool for proof of concept and rapid prototyping; it identifies the significant features and potential algorithms for predicting who might suffer a stroke.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53377" y="231235"/>
            <a:ext cx="2465070" cy="185420"/>
          </a:xfrm>
          <a:prstGeom prst="rect">
            <a:avLst/>
          </a:prstGeom>
        </p:spPr>
        <p:txBody>
          <a:bodyPr vert="horz" wrap="square" lIns="0" tIns="0" rIns="0" bIns="0" rtlCol="0" anchor="t">
            <a:spAutoFit/>
          </a:bodyPr>
          <a:lstStyle/>
          <a:p>
            <a:pPr marL="12700"/>
            <a:r>
              <a:rPr lang="en-US" sz="1200" b="1" spc="5">
                <a:solidFill>
                  <a:srgbClr val="252525"/>
                </a:solidFill>
                <a:latin typeface="Arial"/>
                <a:cs typeface="Arial"/>
              </a:rPr>
              <a:t>Our Valuable Experience</a:t>
            </a:r>
            <a:endParaRPr lang="en-US"/>
          </a:p>
        </p:txBody>
      </p:sp>
      <p:sp>
        <p:nvSpPr>
          <p:cNvPr id="4" name="object 4"/>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101</a:t>
            </a:fld>
            <a:endParaRPr spc="-5"/>
          </a:p>
        </p:txBody>
      </p:sp>
      <p:sp>
        <p:nvSpPr>
          <p:cNvPr id="6" name="object 6"/>
          <p:cNvSpPr txBox="1"/>
          <p:nvPr/>
        </p:nvSpPr>
        <p:spPr>
          <a:xfrm>
            <a:off x="436427" y="837709"/>
            <a:ext cx="8189322" cy="3462486"/>
          </a:xfrm>
          <a:prstGeom prst="rect">
            <a:avLst/>
          </a:prstGeom>
        </p:spPr>
        <p:txBody>
          <a:bodyPr vert="horz" wrap="square" lIns="0" tIns="0" rIns="0" bIns="0" rtlCol="0" anchor="t">
            <a:spAutoFit/>
          </a:bodyPr>
          <a:lstStyle/>
          <a:p>
            <a:pPr marL="299720" marR="5080" indent="-287020">
              <a:buFont typeface="Wingdings"/>
              <a:buChar char=""/>
              <a:tabLst>
                <a:tab pos="299720" algn="l"/>
              </a:tabLst>
            </a:pPr>
            <a:r>
              <a:rPr lang="en-US" sz="1400">
                <a:latin typeface="Arial"/>
                <a:cs typeface="Arial"/>
              </a:rPr>
              <a:t>Interesting to </a:t>
            </a:r>
            <a:r>
              <a:rPr lang="en-US" sz="1400" b="1">
                <a:latin typeface="Arial"/>
                <a:cs typeface="Arial"/>
              </a:rPr>
              <a:t>learn the functionalities of IBM Watson Studio </a:t>
            </a:r>
            <a:r>
              <a:rPr lang="en-US" sz="1400">
                <a:latin typeface="Arial"/>
                <a:cs typeface="Arial"/>
              </a:rPr>
              <a:t>and how it can be used in deploying DS solutions </a:t>
            </a:r>
            <a:r>
              <a:rPr lang="en-US" sz="1400" b="1">
                <a:latin typeface="Arial"/>
                <a:cs typeface="Arial"/>
              </a:rPr>
              <a:t>without coding and rapidly</a:t>
            </a:r>
            <a:br>
              <a:rPr lang="en-US" sz="1400">
                <a:latin typeface="Arial"/>
                <a:cs typeface="Arial"/>
              </a:rPr>
            </a:br>
            <a:endParaRPr lang="en-US" sz="1400">
              <a:latin typeface="Arial"/>
              <a:cs typeface="Arial"/>
            </a:endParaRPr>
          </a:p>
          <a:p>
            <a:pPr marL="299720" marR="5080" indent="-287020">
              <a:buFont typeface="Wingdings"/>
              <a:buChar char=""/>
              <a:tabLst>
                <a:tab pos="299720" algn="l"/>
              </a:tabLst>
            </a:pPr>
            <a:r>
              <a:rPr sz="1400">
                <a:latin typeface="Arial"/>
                <a:cs typeface="Arial"/>
              </a:rPr>
              <a:t>Lea</a:t>
            </a:r>
            <a:r>
              <a:rPr sz="1400" spc="-10">
                <a:latin typeface="Arial"/>
                <a:cs typeface="Arial"/>
              </a:rPr>
              <a:t>r</a:t>
            </a:r>
            <a:r>
              <a:rPr sz="1400">
                <a:latin typeface="Arial"/>
                <a:cs typeface="Arial"/>
              </a:rPr>
              <a:t>n</a:t>
            </a:r>
            <a:r>
              <a:rPr sz="1400" spc="5">
                <a:latin typeface="Arial"/>
                <a:cs typeface="Arial"/>
              </a:rPr>
              <a:t>i</a:t>
            </a:r>
            <a:r>
              <a:rPr sz="1400">
                <a:latin typeface="Arial"/>
                <a:cs typeface="Arial"/>
              </a:rPr>
              <a:t>ng</a:t>
            </a:r>
            <a:r>
              <a:rPr sz="1400" spc="-30">
                <a:latin typeface="Arial"/>
                <a:cs typeface="Arial"/>
              </a:rPr>
              <a:t> </a:t>
            </a:r>
            <a:r>
              <a:rPr sz="1400" spc="-10">
                <a:latin typeface="Arial"/>
                <a:cs typeface="Arial"/>
              </a:rPr>
              <a:t>t</a:t>
            </a:r>
            <a:r>
              <a:rPr sz="1400">
                <a:latin typeface="Arial"/>
                <a:cs typeface="Arial"/>
              </a:rPr>
              <a:t>o</a:t>
            </a:r>
            <a:r>
              <a:rPr sz="1400" spc="-10">
                <a:latin typeface="Arial"/>
                <a:cs typeface="Arial"/>
              </a:rPr>
              <a:t> </a:t>
            </a:r>
            <a:r>
              <a:rPr sz="1400">
                <a:latin typeface="Arial"/>
                <a:cs typeface="Arial"/>
              </a:rPr>
              <a:t>so</a:t>
            </a:r>
            <a:r>
              <a:rPr sz="1400" spc="5">
                <a:latin typeface="Arial"/>
                <a:cs typeface="Arial"/>
              </a:rPr>
              <a:t>l</a:t>
            </a:r>
            <a:r>
              <a:rPr sz="1400">
                <a:latin typeface="Arial"/>
                <a:cs typeface="Arial"/>
              </a:rPr>
              <a:t>ve</a:t>
            </a:r>
            <a:r>
              <a:rPr sz="1400" spc="-10">
                <a:latin typeface="Arial"/>
                <a:cs typeface="Arial"/>
              </a:rPr>
              <a:t> </a:t>
            </a:r>
            <a:r>
              <a:rPr sz="1400">
                <a:latin typeface="Arial"/>
                <a:cs typeface="Arial"/>
              </a:rPr>
              <a:t>a</a:t>
            </a:r>
            <a:r>
              <a:rPr sz="1400" spc="-10">
                <a:latin typeface="Arial"/>
                <a:cs typeface="Arial"/>
              </a:rPr>
              <a:t> </a:t>
            </a:r>
            <a:r>
              <a:rPr sz="1400">
                <a:latin typeface="Arial"/>
                <a:cs typeface="Arial"/>
              </a:rPr>
              <a:t>p</a:t>
            </a:r>
            <a:r>
              <a:rPr sz="1400" spc="-5">
                <a:latin typeface="Arial"/>
                <a:cs typeface="Arial"/>
              </a:rPr>
              <a:t>r</a:t>
            </a:r>
            <a:r>
              <a:rPr sz="1400">
                <a:latin typeface="Arial"/>
                <a:cs typeface="Arial"/>
              </a:rPr>
              <a:t>ob</a:t>
            </a:r>
            <a:r>
              <a:rPr sz="1400" spc="10">
                <a:latin typeface="Arial"/>
                <a:cs typeface="Arial"/>
              </a:rPr>
              <a:t>l</a:t>
            </a:r>
            <a:r>
              <a:rPr sz="1400">
                <a:latin typeface="Arial"/>
                <a:cs typeface="Arial"/>
              </a:rPr>
              <a:t>em</a:t>
            </a:r>
            <a:r>
              <a:rPr sz="1400" spc="-35">
                <a:latin typeface="Arial"/>
                <a:cs typeface="Arial"/>
              </a:rPr>
              <a:t> </a:t>
            </a:r>
            <a:r>
              <a:rPr sz="1400">
                <a:latin typeface="Arial"/>
                <a:cs typeface="Arial"/>
              </a:rPr>
              <a:t>and </a:t>
            </a:r>
            <a:r>
              <a:rPr sz="1400" b="1">
                <a:latin typeface="Arial"/>
                <a:cs typeface="Arial"/>
              </a:rPr>
              <a:t>ga</a:t>
            </a:r>
            <a:r>
              <a:rPr sz="1400" b="1" spc="-10">
                <a:latin typeface="Arial"/>
                <a:cs typeface="Arial"/>
              </a:rPr>
              <a:t>i</a:t>
            </a:r>
            <a:r>
              <a:rPr sz="1400" b="1">
                <a:latin typeface="Arial"/>
                <a:cs typeface="Arial"/>
              </a:rPr>
              <a:t>n</a:t>
            </a:r>
            <a:r>
              <a:rPr sz="1400" b="1" spc="-30">
                <a:latin typeface="Arial"/>
                <a:cs typeface="Arial"/>
              </a:rPr>
              <a:t> </a:t>
            </a:r>
            <a:r>
              <a:rPr sz="1400" b="1">
                <a:latin typeface="Arial"/>
                <a:cs typeface="Arial"/>
              </a:rPr>
              <a:t>act</a:t>
            </a:r>
            <a:r>
              <a:rPr sz="1400" b="1" spc="-15">
                <a:latin typeface="Arial"/>
                <a:cs typeface="Arial"/>
              </a:rPr>
              <a:t>i</a:t>
            </a:r>
            <a:r>
              <a:rPr sz="1400" b="1">
                <a:latin typeface="Arial"/>
                <a:cs typeface="Arial"/>
              </a:rPr>
              <a:t>onab</a:t>
            </a:r>
            <a:r>
              <a:rPr sz="1400" b="1" spc="-10">
                <a:latin typeface="Arial"/>
                <a:cs typeface="Arial"/>
              </a:rPr>
              <a:t>l</a:t>
            </a:r>
            <a:r>
              <a:rPr sz="1400" b="1">
                <a:latin typeface="Arial"/>
                <a:cs typeface="Arial"/>
              </a:rPr>
              <a:t>e</a:t>
            </a:r>
            <a:r>
              <a:rPr sz="1400" b="1" spc="-30">
                <a:latin typeface="Arial"/>
                <a:cs typeface="Arial"/>
              </a:rPr>
              <a:t> </a:t>
            </a:r>
            <a:r>
              <a:rPr sz="1400" b="1" spc="-10">
                <a:latin typeface="Arial"/>
                <a:cs typeface="Arial"/>
              </a:rPr>
              <a:t>i</a:t>
            </a:r>
            <a:r>
              <a:rPr sz="1400" b="1">
                <a:latin typeface="Arial"/>
                <a:cs typeface="Arial"/>
              </a:rPr>
              <a:t>ns</a:t>
            </a:r>
            <a:r>
              <a:rPr sz="1400" b="1" spc="-10">
                <a:latin typeface="Arial"/>
                <a:cs typeface="Arial"/>
              </a:rPr>
              <a:t>i</a:t>
            </a:r>
            <a:r>
              <a:rPr sz="1400" b="1">
                <a:latin typeface="Arial"/>
                <a:cs typeface="Arial"/>
              </a:rPr>
              <a:t>gh</a:t>
            </a:r>
            <a:r>
              <a:rPr sz="1400" b="1" spc="-10">
                <a:latin typeface="Arial"/>
                <a:cs typeface="Arial"/>
              </a:rPr>
              <a:t>t</a:t>
            </a:r>
            <a:r>
              <a:rPr sz="1400" b="1">
                <a:latin typeface="Arial"/>
                <a:cs typeface="Arial"/>
              </a:rPr>
              <a:t>s</a:t>
            </a:r>
            <a:r>
              <a:rPr sz="1400" b="1" spc="-30">
                <a:latin typeface="Arial"/>
                <a:cs typeface="Arial"/>
              </a:rPr>
              <a:t> </a:t>
            </a:r>
            <a:r>
              <a:rPr sz="1400" b="1" spc="-10">
                <a:latin typeface="Arial"/>
                <a:cs typeface="Arial"/>
              </a:rPr>
              <a:t>t</a:t>
            </a:r>
            <a:r>
              <a:rPr sz="1400" b="1">
                <a:latin typeface="Arial"/>
                <a:cs typeface="Arial"/>
              </a:rPr>
              <a:t>hat</a:t>
            </a:r>
            <a:r>
              <a:rPr sz="1400" b="1" spc="-15">
                <a:latin typeface="Arial"/>
                <a:cs typeface="Arial"/>
              </a:rPr>
              <a:t> </a:t>
            </a:r>
            <a:r>
              <a:rPr sz="1400" b="1">
                <a:latin typeface="Arial"/>
                <a:cs typeface="Arial"/>
              </a:rPr>
              <a:t>d</a:t>
            </a:r>
            <a:r>
              <a:rPr sz="1400" b="1" spc="-5">
                <a:latin typeface="Arial"/>
                <a:cs typeface="Arial"/>
              </a:rPr>
              <a:t>r</a:t>
            </a:r>
            <a:r>
              <a:rPr sz="1400" b="1" spc="-10">
                <a:latin typeface="Arial"/>
                <a:cs typeface="Arial"/>
              </a:rPr>
              <a:t>i</a:t>
            </a:r>
            <a:r>
              <a:rPr sz="1400" b="1" spc="-40">
                <a:latin typeface="Arial"/>
                <a:cs typeface="Arial"/>
              </a:rPr>
              <a:t>v</a:t>
            </a:r>
            <a:r>
              <a:rPr sz="1400" b="1">
                <a:latin typeface="Arial"/>
                <a:cs typeface="Arial"/>
              </a:rPr>
              <a:t>es</a:t>
            </a:r>
            <a:r>
              <a:rPr sz="1400" b="1" spc="30">
                <a:latin typeface="Arial"/>
                <a:cs typeface="Arial"/>
              </a:rPr>
              <a:t> </a:t>
            </a:r>
            <a:r>
              <a:rPr sz="1400" b="1">
                <a:latin typeface="Arial"/>
                <a:cs typeface="Arial"/>
              </a:rPr>
              <a:t>bus</a:t>
            </a:r>
            <a:r>
              <a:rPr sz="1400" b="1" spc="-10">
                <a:latin typeface="Arial"/>
                <a:cs typeface="Arial"/>
              </a:rPr>
              <a:t>i</a:t>
            </a:r>
            <a:r>
              <a:rPr sz="1400" b="1">
                <a:latin typeface="Arial"/>
                <a:cs typeface="Arial"/>
              </a:rPr>
              <a:t>ness</a:t>
            </a:r>
            <a:r>
              <a:rPr sz="1400" b="1" spc="-50">
                <a:latin typeface="Arial"/>
                <a:cs typeface="Arial"/>
              </a:rPr>
              <a:t> </a:t>
            </a:r>
            <a:r>
              <a:rPr sz="1400" b="1" spc="-40">
                <a:latin typeface="Arial"/>
                <a:cs typeface="Arial"/>
              </a:rPr>
              <a:t>v</a:t>
            </a:r>
            <a:r>
              <a:rPr sz="1400" b="1">
                <a:latin typeface="Arial"/>
                <a:cs typeface="Arial"/>
              </a:rPr>
              <a:t>a</a:t>
            </a:r>
            <a:r>
              <a:rPr sz="1400" b="1" spc="-10">
                <a:latin typeface="Arial"/>
                <a:cs typeface="Arial"/>
              </a:rPr>
              <a:t>l</a:t>
            </a:r>
            <a:r>
              <a:rPr sz="1400" b="1">
                <a:latin typeface="Arial"/>
                <a:cs typeface="Arial"/>
              </a:rPr>
              <a:t>ue</a:t>
            </a:r>
            <a:r>
              <a:rPr sz="1400" b="1" spc="70">
                <a:latin typeface="Arial"/>
                <a:cs typeface="Arial"/>
              </a:rPr>
              <a:t> </a:t>
            </a:r>
            <a:r>
              <a:rPr sz="1400">
                <a:latin typeface="Arial"/>
                <a:cs typeface="Arial"/>
              </a:rPr>
              <a:t>by go</a:t>
            </a:r>
            <a:r>
              <a:rPr sz="1400" spc="10">
                <a:latin typeface="Arial"/>
                <a:cs typeface="Arial"/>
              </a:rPr>
              <a:t>i</a:t>
            </a:r>
            <a:r>
              <a:rPr sz="1400">
                <a:latin typeface="Arial"/>
                <a:cs typeface="Arial"/>
              </a:rPr>
              <a:t>ng</a:t>
            </a:r>
            <a:r>
              <a:rPr sz="1400" spc="-30">
                <a:latin typeface="Arial"/>
                <a:cs typeface="Arial"/>
              </a:rPr>
              <a:t> </a:t>
            </a:r>
            <a:r>
              <a:rPr sz="1400" spc="-10">
                <a:latin typeface="Arial"/>
                <a:cs typeface="Arial"/>
              </a:rPr>
              <a:t>t</a:t>
            </a:r>
            <a:r>
              <a:rPr sz="1400">
                <a:latin typeface="Arial"/>
                <a:cs typeface="Arial"/>
              </a:rPr>
              <a:t>h</a:t>
            </a:r>
            <a:r>
              <a:rPr sz="1400" spc="-5">
                <a:latin typeface="Arial"/>
                <a:cs typeface="Arial"/>
              </a:rPr>
              <a:t>r</a:t>
            </a:r>
            <a:r>
              <a:rPr sz="1400">
                <a:latin typeface="Arial"/>
                <a:cs typeface="Arial"/>
              </a:rPr>
              <a:t>ough</a:t>
            </a:r>
            <a:r>
              <a:rPr sz="1400" spc="-10">
                <a:latin typeface="Arial"/>
                <a:cs typeface="Arial"/>
              </a:rPr>
              <a:t> t</a:t>
            </a:r>
            <a:r>
              <a:rPr sz="1400">
                <a:latin typeface="Arial"/>
                <a:cs typeface="Arial"/>
              </a:rPr>
              <a:t>he</a:t>
            </a:r>
            <a:r>
              <a:rPr sz="1400" spc="-10">
                <a:latin typeface="Arial"/>
                <a:cs typeface="Arial"/>
              </a:rPr>
              <a:t> </a:t>
            </a:r>
            <a:r>
              <a:rPr sz="1400">
                <a:latin typeface="Arial"/>
                <a:cs typeface="Arial"/>
              </a:rPr>
              <a:t>5</a:t>
            </a:r>
            <a:r>
              <a:rPr sz="1400" spc="-10">
                <a:latin typeface="Arial"/>
                <a:cs typeface="Arial"/>
              </a:rPr>
              <a:t> </a:t>
            </a:r>
            <a:r>
              <a:rPr sz="1400">
                <a:latin typeface="Arial"/>
                <a:cs typeface="Arial"/>
              </a:rPr>
              <a:t>s</a:t>
            </a:r>
            <a:r>
              <a:rPr sz="1400" spc="-10">
                <a:latin typeface="Arial"/>
                <a:cs typeface="Arial"/>
              </a:rPr>
              <a:t>t</a:t>
            </a:r>
            <a:r>
              <a:rPr sz="1400">
                <a:latin typeface="Arial"/>
                <a:cs typeface="Arial"/>
              </a:rPr>
              <a:t>ages</a:t>
            </a:r>
            <a:r>
              <a:rPr lang="en-US" sz="1400">
                <a:latin typeface="Arial"/>
                <a:cs typeface="Arial"/>
              </a:rPr>
              <a:t> </a:t>
            </a:r>
            <a:r>
              <a:rPr sz="1400">
                <a:latin typeface="Arial"/>
                <a:cs typeface="Arial"/>
              </a:rPr>
              <a:t>of a</a:t>
            </a:r>
            <a:r>
              <a:rPr lang="en-US" sz="1400">
                <a:latin typeface="Arial"/>
                <a:cs typeface="Arial"/>
              </a:rPr>
              <a:t> </a:t>
            </a:r>
            <a:r>
              <a:rPr sz="1400">
                <a:latin typeface="Arial"/>
                <a:cs typeface="Arial"/>
              </a:rPr>
              <a:t>da</a:t>
            </a:r>
            <a:r>
              <a:rPr lang="en-US" sz="1400">
                <a:latin typeface="Arial"/>
                <a:cs typeface="Arial"/>
              </a:rPr>
              <a:t>t</a:t>
            </a:r>
            <a:r>
              <a:rPr sz="1400">
                <a:latin typeface="Arial"/>
                <a:cs typeface="Arial"/>
              </a:rPr>
              <a:t>a</a:t>
            </a:r>
            <a:r>
              <a:rPr lang="en-US" sz="1400">
                <a:latin typeface="Arial"/>
                <a:cs typeface="Arial"/>
              </a:rPr>
              <a:t> </a:t>
            </a:r>
            <a:r>
              <a:rPr sz="1400">
                <a:latin typeface="Arial"/>
                <a:cs typeface="Arial"/>
              </a:rPr>
              <a:t>ana</a:t>
            </a:r>
            <a:r>
              <a:rPr lang="en-US" sz="1400">
                <a:latin typeface="Arial"/>
                <a:cs typeface="Arial"/>
              </a:rPr>
              <a:t>lyti</a:t>
            </a:r>
            <a:r>
              <a:rPr sz="1400">
                <a:latin typeface="Arial"/>
                <a:cs typeface="Arial"/>
              </a:rPr>
              <a:t>cs</a:t>
            </a:r>
            <a:r>
              <a:rPr lang="en-US" sz="1400">
                <a:latin typeface="Arial"/>
                <a:cs typeface="Arial"/>
              </a:rPr>
              <a:t> lif</a:t>
            </a:r>
            <a:r>
              <a:rPr sz="1400">
                <a:latin typeface="Arial"/>
                <a:cs typeface="Arial"/>
              </a:rPr>
              <a:t>ec</a:t>
            </a:r>
            <a:r>
              <a:rPr lang="en-US" sz="1400">
                <a:latin typeface="Arial"/>
                <a:cs typeface="Arial"/>
              </a:rPr>
              <a:t>y</a:t>
            </a:r>
            <a:r>
              <a:rPr sz="1400">
                <a:latin typeface="Arial"/>
                <a:cs typeface="Arial"/>
              </a:rPr>
              <a:t>c</a:t>
            </a:r>
            <a:r>
              <a:rPr lang="en-US" sz="1400">
                <a:latin typeface="Arial"/>
                <a:cs typeface="Arial"/>
              </a:rPr>
              <a:t>l</a:t>
            </a:r>
            <a:r>
              <a:rPr sz="1400">
                <a:latin typeface="Arial"/>
                <a:cs typeface="Arial"/>
              </a:rPr>
              <a:t>e</a:t>
            </a:r>
            <a:r>
              <a:rPr lang="en-US" sz="1400">
                <a:latin typeface="Arial"/>
                <a:cs typeface="Arial"/>
              </a:rPr>
              <a:t>: Planning, Descriptive, Diagnostic, Predictive, Prescriptive</a:t>
            </a:r>
          </a:p>
          <a:p>
            <a:pPr>
              <a:lnSpc>
                <a:spcPct val="100000"/>
              </a:lnSpc>
              <a:spcBef>
                <a:spcPts val="15"/>
              </a:spcBef>
              <a:buFont typeface="Wingdings"/>
              <a:buChar char=""/>
            </a:pPr>
            <a:endParaRPr lang="en-US" sz="1400">
              <a:latin typeface="Arial"/>
              <a:cs typeface="Arial"/>
            </a:endParaRPr>
          </a:p>
          <a:p>
            <a:pPr marL="299720" indent="-287020">
              <a:buFont typeface="Wingdings"/>
              <a:buChar char=""/>
              <a:tabLst>
                <a:tab pos="299720" algn="l"/>
              </a:tabLst>
            </a:pPr>
            <a:r>
              <a:rPr sz="1400" spc="-10">
                <a:latin typeface="Arial"/>
                <a:cs typeface="Arial"/>
              </a:rPr>
              <a:t>G</a:t>
            </a:r>
            <a:r>
              <a:rPr sz="1400">
                <a:latin typeface="Arial"/>
                <a:cs typeface="Arial"/>
              </a:rPr>
              <a:t>a</a:t>
            </a:r>
            <a:r>
              <a:rPr sz="1400" spc="5">
                <a:latin typeface="Arial"/>
                <a:cs typeface="Arial"/>
              </a:rPr>
              <a:t>i</a:t>
            </a:r>
            <a:r>
              <a:rPr sz="1400">
                <a:latin typeface="Arial"/>
                <a:cs typeface="Arial"/>
              </a:rPr>
              <a:t>ned</a:t>
            </a:r>
            <a:r>
              <a:rPr sz="1400" spc="-25">
                <a:latin typeface="Arial"/>
                <a:cs typeface="Arial"/>
              </a:rPr>
              <a:t> </a:t>
            </a:r>
            <a:r>
              <a:rPr sz="1400" b="1">
                <a:latin typeface="Arial"/>
                <a:cs typeface="Arial"/>
              </a:rPr>
              <a:t>app</a:t>
            </a:r>
            <a:r>
              <a:rPr sz="1400" b="1" spc="-5">
                <a:latin typeface="Arial"/>
                <a:cs typeface="Arial"/>
              </a:rPr>
              <a:t>r</a:t>
            </a:r>
            <a:r>
              <a:rPr sz="1400" b="1">
                <a:latin typeface="Arial"/>
                <a:cs typeface="Arial"/>
              </a:rPr>
              <a:t>ec</a:t>
            </a:r>
            <a:r>
              <a:rPr sz="1400" b="1" spc="-10">
                <a:latin typeface="Arial"/>
                <a:cs typeface="Arial"/>
              </a:rPr>
              <a:t>i</a:t>
            </a:r>
            <a:r>
              <a:rPr sz="1400" b="1">
                <a:latin typeface="Arial"/>
                <a:cs typeface="Arial"/>
              </a:rPr>
              <a:t>a</a:t>
            </a:r>
            <a:r>
              <a:rPr sz="1400" b="1" spc="-5">
                <a:latin typeface="Arial"/>
                <a:cs typeface="Arial"/>
              </a:rPr>
              <a:t>t</a:t>
            </a:r>
            <a:r>
              <a:rPr sz="1400" b="1" spc="-10">
                <a:latin typeface="Arial"/>
                <a:cs typeface="Arial"/>
              </a:rPr>
              <a:t>i</a:t>
            </a:r>
            <a:r>
              <a:rPr sz="1400" b="1">
                <a:latin typeface="Arial"/>
                <a:cs typeface="Arial"/>
              </a:rPr>
              <a:t>on</a:t>
            </a:r>
            <a:r>
              <a:rPr sz="1400" b="1" spc="-20">
                <a:latin typeface="Arial"/>
                <a:cs typeface="Arial"/>
              </a:rPr>
              <a:t> </a:t>
            </a:r>
            <a:r>
              <a:rPr lang="en-US" sz="1400">
                <a:latin typeface="Arial"/>
                <a:cs typeface="Arial"/>
              </a:rPr>
              <a:t>and </a:t>
            </a:r>
            <a:r>
              <a:rPr lang="en-US" sz="1400" b="1">
                <a:latin typeface="Arial"/>
                <a:cs typeface="Arial"/>
              </a:rPr>
              <a:t>experienced </a:t>
            </a:r>
            <a:r>
              <a:rPr lang="en-US" sz="1400" spc="-10">
                <a:latin typeface="Arial"/>
                <a:cs typeface="Arial"/>
              </a:rPr>
              <a:t>t</a:t>
            </a:r>
            <a:r>
              <a:rPr lang="en-US" sz="1400">
                <a:latin typeface="Arial"/>
                <a:cs typeface="Arial"/>
              </a:rPr>
              <a:t>he</a:t>
            </a:r>
            <a:r>
              <a:rPr sz="1400" spc="-10">
                <a:latin typeface="Arial"/>
                <a:cs typeface="Arial"/>
              </a:rPr>
              <a:t> </a:t>
            </a:r>
            <a:r>
              <a:rPr sz="1400" spc="-35">
                <a:latin typeface="Arial"/>
                <a:cs typeface="Arial"/>
              </a:rPr>
              <a:t>w</a:t>
            </a:r>
            <a:r>
              <a:rPr sz="1400">
                <a:latin typeface="Arial"/>
                <a:cs typeface="Arial"/>
              </a:rPr>
              <a:t>o</a:t>
            </a:r>
            <a:r>
              <a:rPr sz="1400" spc="-5">
                <a:latin typeface="Arial"/>
                <a:cs typeface="Arial"/>
              </a:rPr>
              <a:t>r</a:t>
            </a:r>
            <a:r>
              <a:rPr sz="1400">
                <a:latin typeface="Arial"/>
                <a:cs typeface="Arial"/>
              </a:rPr>
              <a:t>k</a:t>
            </a:r>
            <a:r>
              <a:rPr sz="1400" spc="25">
                <a:latin typeface="Arial"/>
                <a:cs typeface="Arial"/>
              </a:rPr>
              <a:t> </a:t>
            </a:r>
            <a:r>
              <a:rPr lang="en-US" sz="1400" spc="-10">
                <a:latin typeface="Arial"/>
                <a:cs typeface="Arial"/>
              </a:rPr>
              <a:t>of a </a:t>
            </a:r>
            <a:r>
              <a:rPr sz="1400" spc="5">
                <a:latin typeface="Arial"/>
                <a:cs typeface="Arial"/>
              </a:rPr>
              <a:t>D</a:t>
            </a:r>
            <a:r>
              <a:rPr sz="1400">
                <a:latin typeface="Arial"/>
                <a:cs typeface="Arial"/>
              </a:rPr>
              <a:t>a</a:t>
            </a:r>
            <a:r>
              <a:rPr sz="1400" spc="-10">
                <a:latin typeface="Arial"/>
                <a:cs typeface="Arial"/>
              </a:rPr>
              <a:t>t</a:t>
            </a:r>
            <a:r>
              <a:rPr sz="1400">
                <a:latin typeface="Arial"/>
                <a:cs typeface="Arial"/>
              </a:rPr>
              <a:t>a</a:t>
            </a:r>
            <a:r>
              <a:rPr sz="1400" spc="-30">
                <a:latin typeface="Arial"/>
                <a:cs typeface="Arial"/>
              </a:rPr>
              <a:t> </a:t>
            </a:r>
            <a:r>
              <a:rPr lang="en-US" sz="1400" spc="-160">
                <a:latin typeface="Arial"/>
                <a:cs typeface="Arial"/>
              </a:rPr>
              <a:t>T</a:t>
            </a:r>
            <a:r>
              <a:rPr lang="en-US" sz="1400">
                <a:latin typeface="Arial"/>
                <a:cs typeface="Arial"/>
              </a:rPr>
              <a:t>ea</a:t>
            </a:r>
            <a:r>
              <a:rPr lang="en-US" sz="1400" spc="15">
                <a:latin typeface="Arial"/>
                <a:cs typeface="Arial"/>
              </a:rPr>
              <a:t>m</a:t>
            </a:r>
            <a:endParaRPr sz="1400">
              <a:latin typeface="Arial"/>
              <a:cs typeface="Arial"/>
            </a:endParaRPr>
          </a:p>
          <a:p>
            <a:pPr>
              <a:lnSpc>
                <a:spcPct val="100000"/>
              </a:lnSpc>
              <a:spcBef>
                <a:spcPts val="12"/>
              </a:spcBef>
              <a:buFont typeface="Wingdings"/>
              <a:buChar char=""/>
            </a:pPr>
            <a:endParaRPr sz="1450">
              <a:latin typeface="Times New Roman"/>
              <a:cs typeface="Times New Roman"/>
            </a:endParaRPr>
          </a:p>
          <a:p>
            <a:pPr marL="299720" indent="-287020">
              <a:buFont typeface="Wingdings"/>
              <a:buChar char=""/>
              <a:tabLst>
                <a:tab pos="299720" algn="l"/>
              </a:tabLst>
            </a:pPr>
            <a:r>
              <a:rPr sz="1400">
                <a:latin typeface="Arial"/>
                <a:cs typeface="Arial"/>
              </a:rPr>
              <a:t>Lea</a:t>
            </a:r>
            <a:r>
              <a:rPr sz="1400" spc="-10">
                <a:latin typeface="Arial"/>
                <a:cs typeface="Arial"/>
              </a:rPr>
              <a:t>r</a:t>
            </a:r>
            <a:r>
              <a:rPr sz="1400">
                <a:latin typeface="Arial"/>
                <a:cs typeface="Arial"/>
              </a:rPr>
              <a:t>ned</a:t>
            </a:r>
            <a:r>
              <a:rPr lang="en-US" sz="1400" spc="-30">
                <a:latin typeface="Arial"/>
                <a:cs typeface="Arial"/>
              </a:rPr>
              <a:t> key</a:t>
            </a:r>
            <a:r>
              <a:rPr sz="1400" spc="-20">
                <a:latin typeface="Arial"/>
                <a:cs typeface="Arial"/>
              </a:rPr>
              <a:t> </a:t>
            </a:r>
            <a:r>
              <a:rPr lang="en-US" sz="1400" b="1">
                <a:latin typeface="Arial"/>
                <a:cs typeface="Arial"/>
              </a:rPr>
              <a:t>st</a:t>
            </a:r>
            <a:r>
              <a:rPr lang="en-US" sz="1400" b="1" spc="-5">
                <a:latin typeface="Arial"/>
                <a:cs typeface="Arial"/>
              </a:rPr>
              <a:t>r</a:t>
            </a:r>
            <a:r>
              <a:rPr lang="en-US" sz="1400" b="1">
                <a:latin typeface="Arial"/>
                <a:cs typeface="Arial"/>
              </a:rPr>
              <a:t>ate</a:t>
            </a:r>
            <a:r>
              <a:rPr lang="en-US" sz="1400" b="1" spc="5">
                <a:latin typeface="Arial"/>
                <a:cs typeface="Arial"/>
              </a:rPr>
              <a:t>g</a:t>
            </a:r>
            <a:r>
              <a:rPr lang="en-US" sz="1400" b="1" spc="-10">
                <a:latin typeface="Arial"/>
                <a:cs typeface="Arial"/>
              </a:rPr>
              <a:t>i</a:t>
            </a:r>
            <a:r>
              <a:rPr lang="en-US" sz="1400" b="1">
                <a:latin typeface="Arial"/>
                <a:cs typeface="Arial"/>
              </a:rPr>
              <a:t>es</a:t>
            </a:r>
            <a:r>
              <a:rPr sz="1400" b="1" spc="-50">
                <a:latin typeface="Arial"/>
                <a:cs typeface="Arial"/>
              </a:rPr>
              <a:t> </a:t>
            </a:r>
            <a:r>
              <a:rPr sz="1400" spc="-10">
                <a:latin typeface="Arial"/>
                <a:cs typeface="Arial"/>
              </a:rPr>
              <a:t>t</a:t>
            </a:r>
            <a:r>
              <a:rPr sz="1400">
                <a:latin typeface="Arial"/>
                <a:cs typeface="Arial"/>
              </a:rPr>
              <a:t>o</a:t>
            </a:r>
            <a:r>
              <a:rPr lang="en-US" sz="1400" spc="5">
                <a:latin typeface="Arial"/>
                <a:cs typeface="Arial"/>
              </a:rPr>
              <a:t> solve an imbalanced class problem which are very common especially in the medical field</a:t>
            </a:r>
            <a:br>
              <a:rPr lang="en-US" sz="1400" spc="5">
                <a:latin typeface="Arial"/>
                <a:cs typeface="Arial"/>
              </a:rPr>
            </a:br>
            <a:endParaRPr lang="en-US" sz="1400" spc="5">
              <a:latin typeface="Arial"/>
              <a:cs typeface="Arial"/>
            </a:endParaRPr>
          </a:p>
          <a:p>
            <a:pPr marL="299720" indent="-287020">
              <a:buFont typeface="Wingdings"/>
              <a:buChar char=""/>
            </a:pPr>
            <a:r>
              <a:rPr lang="en-US" sz="1400">
                <a:latin typeface="Arial"/>
                <a:cs typeface="Arial"/>
              </a:rPr>
              <a:t>The display of the Confusion Matrix in </a:t>
            </a:r>
            <a:r>
              <a:rPr lang="en-US" sz="1400" err="1">
                <a:latin typeface="Arial"/>
                <a:cs typeface="Arial"/>
              </a:rPr>
              <a:t>AutoAI</a:t>
            </a:r>
            <a:r>
              <a:rPr lang="en-US" sz="1400">
                <a:latin typeface="Arial"/>
                <a:cs typeface="Arial"/>
              </a:rPr>
              <a:t> is spotted and suspected to be incorrect (Suhaimi will confirm with IBM)</a:t>
            </a:r>
          </a:p>
          <a:p>
            <a:pPr>
              <a:spcBef>
                <a:spcPts val="15"/>
              </a:spcBef>
              <a:buFont typeface="Wingdings"/>
              <a:buChar char=""/>
              <a:tabLst>
                <a:tab pos="299720" algn="l"/>
              </a:tabLst>
            </a:pPr>
            <a:endParaRPr lang="en-US" sz="1450">
              <a:latin typeface="Times New Roman"/>
              <a:cs typeface="Times New Roman"/>
            </a:endParaRPr>
          </a:p>
          <a:p>
            <a:pPr marL="299720" indent="-287020">
              <a:buFont typeface="Wingdings"/>
              <a:buChar char=""/>
              <a:tabLst>
                <a:tab pos="299720" algn="l"/>
              </a:tabLst>
            </a:pPr>
            <a:r>
              <a:rPr sz="1400" spc="35">
                <a:latin typeface="Arial"/>
                <a:cs typeface="Arial"/>
              </a:rPr>
              <a:t>W</a:t>
            </a:r>
            <a:r>
              <a:rPr sz="1400">
                <a:latin typeface="Arial"/>
                <a:cs typeface="Arial"/>
              </a:rPr>
              <a:t>o</a:t>
            </a:r>
            <a:r>
              <a:rPr sz="1400" spc="-5">
                <a:latin typeface="Arial"/>
                <a:cs typeface="Arial"/>
              </a:rPr>
              <a:t>r</a:t>
            </a:r>
            <a:r>
              <a:rPr sz="1400">
                <a:latin typeface="Arial"/>
                <a:cs typeface="Arial"/>
              </a:rPr>
              <a:t>k</a:t>
            </a:r>
            <a:r>
              <a:rPr sz="1400" spc="-15">
                <a:latin typeface="Arial"/>
                <a:cs typeface="Arial"/>
              </a:rPr>
              <a:t>i</a:t>
            </a:r>
            <a:r>
              <a:rPr sz="1400">
                <a:latin typeface="Arial"/>
                <a:cs typeface="Arial"/>
              </a:rPr>
              <a:t>ng</a:t>
            </a:r>
            <a:r>
              <a:rPr sz="1400" spc="-70">
                <a:latin typeface="Arial"/>
                <a:cs typeface="Arial"/>
              </a:rPr>
              <a:t> </a:t>
            </a:r>
            <a:r>
              <a:rPr sz="1400" spc="-10">
                <a:latin typeface="Arial"/>
                <a:cs typeface="Arial"/>
              </a:rPr>
              <a:t>t</a:t>
            </a:r>
            <a:r>
              <a:rPr sz="1400">
                <a:latin typeface="Arial"/>
                <a:cs typeface="Arial"/>
              </a:rPr>
              <a:t>h</a:t>
            </a:r>
            <a:r>
              <a:rPr sz="1400" spc="-5">
                <a:latin typeface="Arial"/>
                <a:cs typeface="Arial"/>
              </a:rPr>
              <a:t>r</a:t>
            </a:r>
            <a:r>
              <a:rPr sz="1400">
                <a:latin typeface="Arial"/>
                <a:cs typeface="Arial"/>
              </a:rPr>
              <a:t>ough</a:t>
            </a:r>
            <a:r>
              <a:rPr sz="1400" spc="-10">
                <a:latin typeface="Arial"/>
                <a:cs typeface="Arial"/>
              </a:rPr>
              <a:t> t</a:t>
            </a:r>
            <a:r>
              <a:rPr sz="1400">
                <a:latin typeface="Arial"/>
                <a:cs typeface="Arial"/>
              </a:rPr>
              <a:t>he</a:t>
            </a:r>
            <a:r>
              <a:rPr sz="1400" spc="-10">
                <a:latin typeface="Arial"/>
                <a:cs typeface="Arial"/>
              </a:rPr>
              <a:t> </a:t>
            </a:r>
            <a:r>
              <a:rPr sz="1400">
                <a:latin typeface="Arial"/>
                <a:cs typeface="Arial"/>
              </a:rPr>
              <a:t>cha</a:t>
            </a:r>
            <a:r>
              <a:rPr sz="1400" spc="10">
                <a:latin typeface="Arial"/>
                <a:cs typeface="Arial"/>
              </a:rPr>
              <a:t>l</a:t>
            </a:r>
            <a:r>
              <a:rPr sz="1400" spc="5">
                <a:latin typeface="Arial"/>
                <a:cs typeface="Arial"/>
              </a:rPr>
              <a:t>l</a:t>
            </a:r>
            <a:r>
              <a:rPr sz="1400">
                <a:latin typeface="Arial"/>
                <a:cs typeface="Arial"/>
              </a:rPr>
              <a:t>enges</a:t>
            </a:r>
            <a:r>
              <a:rPr sz="1400" spc="-35">
                <a:latin typeface="Arial"/>
                <a:cs typeface="Arial"/>
              </a:rPr>
              <a:t> </a:t>
            </a:r>
            <a:r>
              <a:rPr sz="1400" b="1" spc="-10">
                <a:latin typeface="Arial"/>
                <a:cs typeface="Arial"/>
              </a:rPr>
              <a:t>t</a:t>
            </a:r>
            <a:r>
              <a:rPr sz="1400" b="1">
                <a:latin typeface="Arial"/>
                <a:cs typeface="Arial"/>
              </a:rPr>
              <a:t>oge</a:t>
            </a:r>
            <a:r>
              <a:rPr sz="1400" b="1" spc="-5">
                <a:latin typeface="Arial"/>
                <a:cs typeface="Arial"/>
              </a:rPr>
              <a:t>t</a:t>
            </a:r>
            <a:r>
              <a:rPr sz="1400" b="1">
                <a:latin typeface="Arial"/>
                <a:cs typeface="Arial"/>
              </a:rPr>
              <a:t>her</a:t>
            </a:r>
            <a:r>
              <a:rPr sz="1400" b="1" spc="-35">
                <a:latin typeface="Arial"/>
                <a:cs typeface="Arial"/>
              </a:rPr>
              <a:t> </a:t>
            </a:r>
            <a:r>
              <a:rPr sz="1400" b="1">
                <a:latin typeface="Arial"/>
                <a:cs typeface="Arial"/>
              </a:rPr>
              <a:t>as</a:t>
            </a:r>
            <a:r>
              <a:rPr sz="1400" b="1" spc="-10">
                <a:latin typeface="Arial"/>
                <a:cs typeface="Arial"/>
              </a:rPr>
              <a:t> </a:t>
            </a:r>
            <a:r>
              <a:rPr sz="1400" b="1">
                <a:latin typeface="Arial"/>
                <a:cs typeface="Arial"/>
              </a:rPr>
              <a:t>a</a:t>
            </a:r>
            <a:r>
              <a:rPr sz="1400" b="1" spc="-10">
                <a:latin typeface="Arial"/>
                <a:cs typeface="Arial"/>
              </a:rPr>
              <a:t> t</a:t>
            </a:r>
            <a:r>
              <a:rPr sz="1400" b="1">
                <a:latin typeface="Arial"/>
                <a:cs typeface="Arial"/>
              </a:rPr>
              <a:t>eam</a:t>
            </a:r>
            <a:r>
              <a:rPr sz="1400" b="1" spc="10">
                <a:latin typeface="Arial"/>
                <a:cs typeface="Arial"/>
              </a:rPr>
              <a:t> </a:t>
            </a:r>
            <a:r>
              <a:rPr sz="1400">
                <a:latin typeface="Arial"/>
                <a:cs typeface="Arial"/>
              </a:rPr>
              <a:t>and</a:t>
            </a:r>
            <a:r>
              <a:rPr sz="1400" spc="-10">
                <a:latin typeface="Arial"/>
                <a:cs typeface="Arial"/>
              </a:rPr>
              <a:t> </a:t>
            </a:r>
            <a:r>
              <a:rPr sz="1400" spc="5">
                <a:latin typeface="Arial"/>
                <a:cs typeface="Arial"/>
              </a:rPr>
              <a:t>l</a:t>
            </a:r>
            <a:r>
              <a:rPr sz="1400">
                <a:latin typeface="Arial"/>
                <a:cs typeface="Arial"/>
              </a:rPr>
              <a:t>everag</a:t>
            </a:r>
            <a:r>
              <a:rPr sz="1400" spc="5">
                <a:latin typeface="Arial"/>
                <a:cs typeface="Arial"/>
              </a:rPr>
              <a:t>i</a:t>
            </a:r>
            <a:r>
              <a:rPr sz="1400">
                <a:latin typeface="Arial"/>
                <a:cs typeface="Arial"/>
              </a:rPr>
              <a:t>ng</a:t>
            </a:r>
            <a:r>
              <a:rPr sz="1400" spc="-50">
                <a:latin typeface="Arial"/>
                <a:cs typeface="Arial"/>
              </a:rPr>
              <a:t> </a:t>
            </a:r>
            <a:r>
              <a:rPr sz="1400" spc="-10">
                <a:latin typeface="Arial"/>
                <a:cs typeface="Arial"/>
              </a:rPr>
              <a:t>t</a:t>
            </a:r>
            <a:r>
              <a:rPr sz="1400">
                <a:latin typeface="Arial"/>
                <a:cs typeface="Arial"/>
              </a:rPr>
              <a:t>he</a:t>
            </a:r>
            <a:r>
              <a:rPr sz="1400" spc="-10">
                <a:latin typeface="Arial"/>
                <a:cs typeface="Arial"/>
              </a:rPr>
              <a:t> </a:t>
            </a:r>
            <a:r>
              <a:rPr sz="1400">
                <a:latin typeface="Arial"/>
                <a:cs typeface="Arial"/>
              </a:rPr>
              <a:t>s</a:t>
            </a:r>
            <a:r>
              <a:rPr sz="1400" spc="-10">
                <a:latin typeface="Arial"/>
                <a:cs typeface="Arial"/>
              </a:rPr>
              <a:t>tr</a:t>
            </a:r>
            <a:r>
              <a:rPr sz="1400">
                <a:latin typeface="Arial"/>
                <a:cs typeface="Arial"/>
              </a:rPr>
              <a:t>eng</a:t>
            </a:r>
            <a:r>
              <a:rPr sz="1400" spc="-10">
                <a:latin typeface="Arial"/>
                <a:cs typeface="Arial"/>
              </a:rPr>
              <a:t>t</a:t>
            </a:r>
            <a:r>
              <a:rPr sz="1400">
                <a:latin typeface="Arial"/>
                <a:cs typeface="Arial"/>
              </a:rPr>
              <a:t>h</a:t>
            </a:r>
            <a:r>
              <a:rPr sz="1400" spc="-10">
                <a:latin typeface="Arial"/>
                <a:cs typeface="Arial"/>
              </a:rPr>
              <a:t> </a:t>
            </a:r>
            <a:r>
              <a:rPr sz="1400">
                <a:latin typeface="Arial"/>
                <a:cs typeface="Arial"/>
              </a:rPr>
              <a:t>of each</a:t>
            </a:r>
            <a:r>
              <a:rPr lang="en-US" sz="1400">
                <a:latin typeface="Arial"/>
                <a:cs typeface="Arial"/>
              </a:rPr>
              <a:t> me</a:t>
            </a:r>
            <a:r>
              <a:rPr lang="en-US" sz="1400" spc="10">
                <a:latin typeface="Arial"/>
                <a:cs typeface="Arial"/>
              </a:rPr>
              <a:t>m</a:t>
            </a:r>
            <a:r>
              <a:rPr lang="en-US" sz="1400">
                <a:latin typeface="Arial"/>
                <a:cs typeface="Arial"/>
              </a:rPr>
              <a:t>ber</a:t>
            </a:r>
            <a:endParaRPr lang="en-US">
              <a:ea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BDA0-350E-1B11-BFAE-8110397ECEB2}"/>
              </a:ext>
            </a:extLst>
          </p:cNvPr>
          <p:cNvSpPr>
            <a:spLocks noGrp="1"/>
          </p:cNvSpPr>
          <p:nvPr>
            <p:ph type="title"/>
          </p:nvPr>
        </p:nvSpPr>
        <p:spPr>
          <a:xfrm>
            <a:off x="778891" y="263018"/>
            <a:ext cx="7266177" cy="769441"/>
          </a:xfrm>
        </p:spPr>
        <p:txBody>
          <a:bodyPr wrap="square" lIns="0" tIns="0" rIns="0" bIns="0" anchor="t">
            <a:spAutoFit/>
          </a:bodyPr>
          <a:lstStyle/>
          <a:p>
            <a:r>
              <a:rPr lang="en-US"/>
              <a:t>Special thanks to:</a:t>
            </a:r>
          </a:p>
        </p:txBody>
      </p:sp>
      <p:sp>
        <p:nvSpPr>
          <p:cNvPr id="3" name="Text Placeholder 2">
            <a:extLst>
              <a:ext uri="{FF2B5EF4-FFF2-40B4-BE49-F238E27FC236}">
                <a16:creationId xmlns:a16="http://schemas.microsoft.com/office/drawing/2014/main" id="{2971498D-5E4F-BC60-909C-1636FB2106B6}"/>
              </a:ext>
            </a:extLst>
          </p:cNvPr>
          <p:cNvSpPr>
            <a:spLocks noGrp="1"/>
          </p:cNvSpPr>
          <p:nvPr>
            <p:ph type="body" idx="1"/>
          </p:nvPr>
        </p:nvSpPr>
        <p:spPr>
          <a:xfrm>
            <a:off x="810259" y="1194898"/>
            <a:ext cx="7523480" cy="1477328"/>
          </a:xfrm>
        </p:spPr>
        <p:txBody>
          <a:bodyPr wrap="square" lIns="0" tIns="0" rIns="0" bIns="0" anchor="t">
            <a:spAutoFit/>
          </a:bodyPr>
          <a:lstStyle/>
          <a:p>
            <a:pPr marL="342900" indent="-342900">
              <a:buFont typeface="Arial"/>
              <a:buChar char="•"/>
            </a:pPr>
            <a:r>
              <a:rPr lang="en-US" sz="2400"/>
              <a:t>Suhaimi – Our trainer</a:t>
            </a:r>
            <a:br>
              <a:rPr lang="en-US" sz="2400"/>
            </a:br>
            <a:endParaRPr lang="en-US" sz="2400"/>
          </a:p>
          <a:p>
            <a:pPr marL="342900" indent="-342900">
              <a:buFont typeface="Arial"/>
              <a:buChar char="•"/>
            </a:pPr>
            <a:r>
              <a:rPr lang="en-US" sz="2400"/>
              <a:t>Fellow team mates who have spent lots of time and effort in this project; great friendship is established</a:t>
            </a:r>
          </a:p>
        </p:txBody>
      </p:sp>
    </p:spTree>
    <p:extLst>
      <p:ext uri="{BB962C8B-B14F-4D97-AF65-F5344CB8AC3E}">
        <p14:creationId xmlns:p14="http://schemas.microsoft.com/office/powerpoint/2010/main" val="14421600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7F7C70-380F-082F-D3C1-8E008A3D19FE}"/>
              </a:ext>
            </a:extLst>
          </p:cNvPr>
          <p:cNvSpPr txBox="1"/>
          <p:nvPr/>
        </p:nvSpPr>
        <p:spPr>
          <a:xfrm>
            <a:off x="2910254" y="83527"/>
            <a:ext cx="2664067" cy="646331"/>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Friendship</a:t>
            </a:r>
            <a:r>
              <a:rPr lang="en-US">
                <a:ea typeface="+mn-lt"/>
                <a:cs typeface="+mn-lt"/>
              </a:rPr>
              <a:t> takes work and we celebrated our work</a:t>
            </a:r>
            <a:endParaRPr lang="en-US"/>
          </a:p>
        </p:txBody>
      </p:sp>
      <p:grpSp>
        <p:nvGrpSpPr>
          <p:cNvPr id="10" name="Group 9">
            <a:extLst>
              <a:ext uri="{FF2B5EF4-FFF2-40B4-BE49-F238E27FC236}">
                <a16:creationId xmlns:a16="http://schemas.microsoft.com/office/drawing/2014/main" id="{0B66252D-77C8-8DE1-5979-D6DBBF9EABAF}"/>
              </a:ext>
            </a:extLst>
          </p:cNvPr>
          <p:cNvGrpSpPr/>
          <p:nvPr/>
        </p:nvGrpSpPr>
        <p:grpSpPr>
          <a:xfrm>
            <a:off x="680217" y="343014"/>
            <a:ext cx="8099842" cy="4958195"/>
            <a:chOff x="680217" y="343014"/>
            <a:chExt cx="8099842" cy="4958195"/>
          </a:xfrm>
        </p:grpSpPr>
        <p:pic>
          <p:nvPicPr>
            <p:cNvPr id="4" name="Picture 5">
              <a:extLst>
                <a:ext uri="{FF2B5EF4-FFF2-40B4-BE49-F238E27FC236}">
                  <a16:creationId xmlns:a16="http://schemas.microsoft.com/office/drawing/2014/main" id="{061D09BB-E7D2-03A0-80BD-34EEF8535A22}"/>
                </a:ext>
              </a:extLst>
            </p:cNvPr>
            <p:cNvPicPr>
              <a:picLocks noChangeAspect="1"/>
            </p:cNvPicPr>
            <p:nvPr/>
          </p:nvPicPr>
          <p:blipFill>
            <a:blip r:embed="rId2"/>
            <a:stretch>
              <a:fillRect/>
            </a:stretch>
          </p:blipFill>
          <p:spPr>
            <a:xfrm>
              <a:off x="1388353" y="808655"/>
              <a:ext cx="5715000" cy="4281853"/>
            </a:xfrm>
            <a:prstGeom prst="rect">
              <a:avLst/>
            </a:prstGeom>
          </p:spPr>
        </p:pic>
        <p:pic>
          <p:nvPicPr>
            <p:cNvPr id="7" name="Picture 6" descr="Flower Gummy Monsters">
              <a:extLst>
                <a:ext uri="{FF2B5EF4-FFF2-40B4-BE49-F238E27FC236}">
                  <a16:creationId xmlns:a16="http://schemas.microsoft.com/office/drawing/2014/main" id="{0D444447-BC50-47D5-8A2D-33B0F6850F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537" y="612895"/>
              <a:ext cx="1751798" cy="1751798"/>
            </a:xfrm>
            <a:prstGeom prst="rect">
              <a:avLst/>
            </a:prstGeom>
          </p:spPr>
        </p:pic>
        <p:pic>
          <p:nvPicPr>
            <p:cNvPr id="9" name="Picture 8" descr="Hi Five Gummy Monsters">
              <a:extLst>
                <a:ext uri="{FF2B5EF4-FFF2-40B4-BE49-F238E27FC236}">
                  <a16:creationId xmlns:a16="http://schemas.microsoft.com/office/drawing/2014/main" id="{B58127E7-FD41-4754-A1F0-5DFECE4C5D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217" y="3533441"/>
              <a:ext cx="1420894" cy="1420894"/>
            </a:xfrm>
            <a:prstGeom prst="rect">
              <a:avLst/>
            </a:prstGeom>
          </p:spPr>
        </p:pic>
        <p:pic>
          <p:nvPicPr>
            <p:cNvPr id="11" name="Picture 10" descr="Shocked Gummy Monsters">
              <a:extLst>
                <a:ext uri="{FF2B5EF4-FFF2-40B4-BE49-F238E27FC236}">
                  <a16:creationId xmlns:a16="http://schemas.microsoft.com/office/drawing/2014/main" id="{CBE6868A-8F94-42EB-8286-BB07ECD8D9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0489" y="3431639"/>
              <a:ext cx="1869570" cy="1869570"/>
            </a:xfrm>
            <a:prstGeom prst="rect">
              <a:avLst/>
            </a:prstGeom>
          </p:spPr>
        </p:pic>
        <p:pic>
          <p:nvPicPr>
            <p:cNvPr id="13" name="Picture 12" descr="Smile Gummy Monsters">
              <a:extLst>
                <a:ext uri="{FF2B5EF4-FFF2-40B4-BE49-F238E27FC236}">
                  <a16:creationId xmlns:a16="http://schemas.microsoft.com/office/drawing/2014/main" id="{09F1575F-9FAA-4ADE-BFFF-A001AA65FE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8231" y="343014"/>
              <a:ext cx="1950171" cy="1950171"/>
            </a:xfrm>
            <a:prstGeom prst="rect">
              <a:avLst/>
            </a:prstGeom>
          </p:spPr>
        </p:pic>
        <p:sp>
          <p:nvSpPr>
            <p:cNvPr id="14" name="TextBox 13">
              <a:extLst>
                <a:ext uri="{FF2B5EF4-FFF2-40B4-BE49-F238E27FC236}">
                  <a16:creationId xmlns:a16="http://schemas.microsoft.com/office/drawing/2014/main" id="{71885BE0-A23B-4E07-A18F-C027EA41CF65}"/>
                </a:ext>
              </a:extLst>
            </p:cNvPr>
            <p:cNvSpPr txBox="1"/>
            <p:nvPr/>
          </p:nvSpPr>
          <p:spPr>
            <a:xfrm>
              <a:off x="7187084" y="3305376"/>
              <a:ext cx="1560042" cy="246221"/>
            </a:xfrm>
            <a:prstGeom prst="rect">
              <a:avLst/>
            </a:prstGeom>
            <a:noFill/>
          </p:spPr>
          <p:txBody>
            <a:bodyPr wrap="none" rtlCol="0">
              <a:spAutoFit/>
            </a:bodyPr>
            <a:lstStyle/>
            <a:p>
              <a:r>
                <a:rPr lang="en-US" sz="1000" dirty="0"/>
                <a:t>27 Apr 2022 @1045-1330 </a:t>
              </a:r>
              <a:endParaRPr lang="en-SG" sz="1000" dirty="0"/>
            </a:p>
          </p:txBody>
        </p:sp>
      </p:grpSp>
      <p:pic>
        <p:nvPicPr>
          <p:cNvPr id="5" name="Picture 4">
            <a:extLst>
              <a:ext uri="{FF2B5EF4-FFF2-40B4-BE49-F238E27FC236}">
                <a16:creationId xmlns:a16="http://schemas.microsoft.com/office/drawing/2014/main" id="{80CAC133-ECE8-4BDC-8B4B-2276D6955C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607" y="4787917"/>
            <a:ext cx="529724" cy="332836"/>
          </a:xfrm>
          <a:prstGeom prst="rect">
            <a:avLst/>
          </a:prstGeom>
        </p:spPr>
      </p:pic>
    </p:spTree>
    <p:extLst>
      <p:ext uri="{BB962C8B-B14F-4D97-AF65-F5344CB8AC3E}">
        <p14:creationId xmlns:p14="http://schemas.microsoft.com/office/powerpoint/2010/main" val="198151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BDA0-350E-1B11-BFAE-8110397ECEB2}"/>
              </a:ext>
            </a:extLst>
          </p:cNvPr>
          <p:cNvSpPr>
            <a:spLocks noGrp="1"/>
          </p:cNvSpPr>
          <p:nvPr>
            <p:ph type="title"/>
          </p:nvPr>
        </p:nvSpPr>
        <p:spPr>
          <a:xfrm>
            <a:off x="778891" y="1344472"/>
            <a:ext cx="7266177" cy="769441"/>
          </a:xfrm>
        </p:spPr>
        <p:txBody>
          <a:bodyPr wrap="square" lIns="0" tIns="0" rIns="0" bIns="0" anchor="t">
            <a:spAutoFit/>
          </a:bodyPr>
          <a:lstStyle/>
          <a:p>
            <a:r>
              <a:rPr lang="en-US"/>
              <a:t>Second dataset</a:t>
            </a:r>
          </a:p>
        </p:txBody>
      </p:sp>
      <p:sp>
        <p:nvSpPr>
          <p:cNvPr id="3" name="Text Placeholder 2">
            <a:extLst>
              <a:ext uri="{FF2B5EF4-FFF2-40B4-BE49-F238E27FC236}">
                <a16:creationId xmlns:a16="http://schemas.microsoft.com/office/drawing/2014/main" id="{2971498D-5E4F-BC60-909C-1636FB2106B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73124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4221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Totally Imbalanced with second dataset</a:t>
            </a:r>
            <a:endParaRPr lang="en-US"/>
          </a:p>
        </p:txBody>
      </p:sp>
      <p:sp>
        <p:nvSpPr>
          <p:cNvPr id="128" name="object 4">
            <a:extLst>
              <a:ext uri="{FF2B5EF4-FFF2-40B4-BE49-F238E27FC236}">
                <a16:creationId xmlns:a16="http://schemas.microsoft.com/office/drawing/2014/main" id="{ACC92785-A6E3-849A-8FD7-2233D0AED463}"/>
              </a:ext>
            </a:extLst>
          </p:cNvPr>
          <p:cNvSpPr txBox="1"/>
          <p:nvPr/>
        </p:nvSpPr>
        <p:spPr>
          <a:xfrm>
            <a:off x="3813428" y="1026755"/>
            <a:ext cx="5096510" cy="1859483"/>
          </a:xfrm>
          <a:prstGeom prst="rect">
            <a:avLst/>
          </a:prstGeom>
        </p:spPr>
        <p:txBody>
          <a:bodyPr vert="horz" wrap="square" lIns="0" tIns="0" rIns="0" bIns="0" rtlCol="0" anchor="t">
            <a:spAutoFit/>
          </a:bodyPr>
          <a:lstStyle/>
          <a:p>
            <a:pPr marL="12700" marR="5080"/>
            <a:r>
              <a:rPr lang="en-US" sz="1000" spc="55">
                <a:latin typeface="Arial"/>
                <a:cs typeface="Arial"/>
              </a:rPr>
              <a:t>W</a:t>
            </a:r>
            <a:r>
              <a:rPr lang="en-US" sz="1000">
                <a:latin typeface="Arial"/>
                <a:cs typeface="Arial"/>
              </a:rPr>
              <a:t>e</a:t>
            </a:r>
            <a:r>
              <a:rPr sz="1000" spc="-55">
                <a:latin typeface="Arial"/>
                <a:cs typeface="Arial"/>
              </a:rPr>
              <a:t> </a:t>
            </a:r>
            <a:r>
              <a:rPr sz="1000">
                <a:latin typeface="Arial"/>
                <a:cs typeface="Arial"/>
              </a:rPr>
              <a:t>f</a:t>
            </a:r>
            <a:r>
              <a:rPr sz="1000" spc="5">
                <a:latin typeface="Arial"/>
                <a:cs typeface="Arial"/>
              </a:rPr>
              <a:t>e</a:t>
            </a:r>
            <a:r>
              <a:rPr sz="1000">
                <a:latin typeface="Arial"/>
                <a:cs typeface="Arial"/>
              </a:rPr>
              <a:t>d</a:t>
            </a:r>
            <a:r>
              <a:rPr sz="1000" spc="-35">
                <a:latin typeface="Arial"/>
                <a:cs typeface="Arial"/>
              </a:rPr>
              <a:t> </a:t>
            </a:r>
            <a:r>
              <a:rPr sz="1000">
                <a:latin typeface="Arial"/>
                <a:cs typeface="Arial"/>
              </a:rPr>
              <a:t>t</a:t>
            </a:r>
            <a:r>
              <a:rPr sz="1000" spc="5">
                <a:latin typeface="Arial"/>
                <a:cs typeface="Arial"/>
              </a:rPr>
              <a:t>h</a:t>
            </a:r>
            <a:r>
              <a:rPr sz="1000">
                <a:latin typeface="Arial"/>
                <a:cs typeface="Arial"/>
              </a:rPr>
              <a:t>e</a:t>
            </a:r>
            <a:r>
              <a:rPr sz="1000" spc="-15">
                <a:latin typeface="Arial"/>
                <a:cs typeface="Arial"/>
              </a:rPr>
              <a:t> </a:t>
            </a:r>
            <a:r>
              <a:rPr sz="1000" spc="5">
                <a:latin typeface="Arial"/>
                <a:cs typeface="Arial"/>
              </a:rPr>
              <a:t>da</a:t>
            </a:r>
            <a:r>
              <a:rPr sz="1000">
                <a:latin typeface="Arial"/>
                <a:cs typeface="Arial"/>
              </a:rPr>
              <a:t>ta</a:t>
            </a:r>
            <a:r>
              <a:rPr sz="1000" spc="-35">
                <a:latin typeface="Arial"/>
                <a:cs typeface="Arial"/>
              </a:rPr>
              <a:t> </a:t>
            </a:r>
            <a:r>
              <a:rPr sz="1000" spc="15">
                <a:latin typeface="Arial"/>
                <a:cs typeface="Arial"/>
              </a:rPr>
              <a:t>i</a:t>
            </a:r>
            <a:r>
              <a:rPr sz="1000" spc="5">
                <a:latin typeface="Arial"/>
                <a:cs typeface="Arial"/>
              </a:rPr>
              <a:t>n</a:t>
            </a:r>
            <a:r>
              <a:rPr sz="1000">
                <a:latin typeface="Arial"/>
                <a:cs typeface="Arial"/>
              </a:rPr>
              <a:t>to</a:t>
            </a:r>
            <a:r>
              <a:rPr sz="1000" spc="-35">
                <a:latin typeface="Arial"/>
                <a:cs typeface="Arial"/>
              </a:rPr>
              <a:t> </a:t>
            </a:r>
            <a:r>
              <a:rPr sz="1000">
                <a:latin typeface="Arial"/>
                <a:cs typeface="Arial"/>
              </a:rPr>
              <a:t>I</a:t>
            </a:r>
            <a:r>
              <a:rPr sz="1000" spc="-5">
                <a:latin typeface="Arial"/>
                <a:cs typeface="Arial"/>
              </a:rPr>
              <a:t>B</a:t>
            </a:r>
            <a:r>
              <a:rPr sz="1000" spc="-15">
                <a:latin typeface="Arial"/>
                <a:cs typeface="Arial"/>
              </a:rPr>
              <a:t>M</a:t>
            </a:r>
            <a:r>
              <a:rPr sz="1000" spc="5">
                <a:latin typeface="Arial"/>
                <a:cs typeface="Arial"/>
              </a:rPr>
              <a:t>'</a:t>
            </a:r>
            <a:r>
              <a:rPr sz="1000">
                <a:latin typeface="Arial"/>
                <a:cs typeface="Arial"/>
              </a:rPr>
              <a:t>s</a:t>
            </a:r>
            <a:r>
              <a:rPr sz="1000" spc="-15">
                <a:latin typeface="Arial"/>
                <a:cs typeface="Arial"/>
              </a:rPr>
              <a:t> </a:t>
            </a:r>
            <a:r>
              <a:rPr sz="1000" spc="-5">
                <a:latin typeface="Arial"/>
                <a:cs typeface="Arial"/>
              </a:rPr>
              <a:t>A</a:t>
            </a:r>
            <a:r>
              <a:rPr sz="1000" spc="5">
                <a:latin typeface="Arial"/>
                <a:cs typeface="Arial"/>
              </a:rPr>
              <a:t>u</a:t>
            </a:r>
            <a:r>
              <a:rPr sz="1000">
                <a:latin typeface="Arial"/>
                <a:cs typeface="Arial"/>
              </a:rPr>
              <a:t>to</a:t>
            </a:r>
            <a:r>
              <a:rPr sz="1000" spc="-15">
                <a:latin typeface="Arial"/>
                <a:cs typeface="Arial"/>
              </a:rPr>
              <a:t> </a:t>
            </a:r>
            <a:r>
              <a:rPr sz="1000" spc="-5">
                <a:latin typeface="Arial"/>
                <a:cs typeface="Arial"/>
              </a:rPr>
              <a:t>A</a:t>
            </a:r>
            <a:r>
              <a:rPr sz="1000">
                <a:latin typeface="Arial"/>
                <a:cs typeface="Arial"/>
              </a:rPr>
              <a:t>I</a:t>
            </a:r>
            <a:r>
              <a:rPr sz="1000" spc="5">
                <a:latin typeface="Arial"/>
                <a:cs typeface="Arial"/>
              </a:rPr>
              <a:t> u</a:t>
            </a:r>
            <a:r>
              <a:rPr sz="1000">
                <a:latin typeface="Arial"/>
                <a:cs typeface="Arial"/>
              </a:rPr>
              <a:t>s</a:t>
            </a:r>
            <a:r>
              <a:rPr sz="1000" spc="20">
                <a:latin typeface="Arial"/>
                <a:cs typeface="Arial"/>
              </a:rPr>
              <a:t>i</a:t>
            </a:r>
            <a:r>
              <a:rPr sz="1000" spc="5">
                <a:latin typeface="Arial"/>
                <a:cs typeface="Arial"/>
              </a:rPr>
              <a:t>n</a:t>
            </a:r>
            <a:r>
              <a:rPr sz="1000">
                <a:latin typeface="Arial"/>
                <a:cs typeface="Arial"/>
              </a:rPr>
              <a:t>g</a:t>
            </a:r>
            <a:r>
              <a:rPr sz="1000" spc="-100">
                <a:latin typeface="Arial"/>
                <a:cs typeface="Arial"/>
              </a:rPr>
              <a:t> </a:t>
            </a:r>
            <a:r>
              <a:rPr lang="en-US" sz="1000" b="1">
                <a:latin typeface="Arial"/>
                <a:cs typeface="Arial"/>
              </a:rPr>
              <a:t>STROKE </a:t>
            </a:r>
            <a:r>
              <a:rPr lang="en-US" sz="1000" b="1" spc="5">
                <a:latin typeface="Arial"/>
                <a:cs typeface="Arial"/>
              </a:rPr>
              <a:t>a</a:t>
            </a:r>
            <a:r>
              <a:rPr lang="en-US" sz="1000" b="1">
                <a:latin typeface="Arial"/>
                <a:cs typeface="Arial"/>
              </a:rPr>
              <a:t>s</a:t>
            </a:r>
            <a:r>
              <a:rPr sz="1000" b="1" spc="-15">
                <a:latin typeface="Arial"/>
                <a:cs typeface="Arial"/>
              </a:rPr>
              <a:t> </a:t>
            </a:r>
            <a:r>
              <a:rPr sz="1000" b="1" spc="5">
                <a:latin typeface="Arial"/>
                <a:cs typeface="Arial"/>
              </a:rPr>
              <a:t>t</a:t>
            </a:r>
            <a:r>
              <a:rPr sz="1000" b="1" spc="-10">
                <a:latin typeface="Arial"/>
                <a:cs typeface="Arial"/>
              </a:rPr>
              <a:t>h</a:t>
            </a:r>
            <a:r>
              <a:rPr sz="1000" b="1">
                <a:latin typeface="Arial"/>
                <a:cs typeface="Arial"/>
              </a:rPr>
              <a:t>e</a:t>
            </a:r>
            <a:r>
              <a:rPr sz="1000" b="1" spc="5">
                <a:latin typeface="Arial"/>
                <a:cs typeface="Arial"/>
              </a:rPr>
              <a:t> </a:t>
            </a:r>
            <a:r>
              <a:rPr sz="1000" b="1" spc="10">
                <a:latin typeface="Arial"/>
                <a:cs typeface="Arial"/>
              </a:rPr>
              <a:t>p</a:t>
            </a:r>
            <a:r>
              <a:rPr sz="1000" b="1" spc="-10">
                <a:latin typeface="Arial"/>
                <a:cs typeface="Arial"/>
              </a:rPr>
              <a:t>r</a:t>
            </a:r>
            <a:r>
              <a:rPr sz="1000" b="1" spc="5">
                <a:latin typeface="Arial"/>
                <a:cs typeface="Arial"/>
              </a:rPr>
              <a:t>e</a:t>
            </a:r>
            <a:r>
              <a:rPr sz="1000" b="1" spc="10">
                <a:latin typeface="Arial"/>
                <a:cs typeface="Arial"/>
              </a:rPr>
              <a:t>d</a:t>
            </a:r>
            <a:r>
              <a:rPr sz="1000" b="1">
                <a:latin typeface="Arial"/>
                <a:cs typeface="Arial"/>
              </a:rPr>
              <a:t>i</a:t>
            </a:r>
            <a:r>
              <a:rPr sz="1000" b="1" spc="5">
                <a:latin typeface="Arial"/>
                <a:cs typeface="Arial"/>
              </a:rPr>
              <a:t>ct</a:t>
            </a:r>
            <a:r>
              <a:rPr sz="1000" b="1">
                <a:latin typeface="Arial"/>
                <a:cs typeface="Arial"/>
              </a:rPr>
              <a:t>i</a:t>
            </a:r>
            <a:r>
              <a:rPr sz="1000" b="1" spc="10">
                <a:latin typeface="Arial"/>
                <a:cs typeface="Arial"/>
              </a:rPr>
              <a:t>o</a:t>
            </a:r>
            <a:r>
              <a:rPr sz="1000" b="1">
                <a:latin typeface="Arial"/>
                <a:cs typeface="Arial"/>
              </a:rPr>
              <a:t>n</a:t>
            </a:r>
            <a:r>
              <a:rPr sz="1000" b="1" spc="-50">
                <a:latin typeface="Arial"/>
                <a:cs typeface="Arial"/>
              </a:rPr>
              <a:t> </a:t>
            </a:r>
            <a:r>
              <a:rPr sz="1000" b="1" spc="5">
                <a:latin typeface="Arial"/>
                <a:cs typeface="Arial"/>
              </a:rPr>
              <a:t>c</a:t>
            </a:r>
            <a:r>
              <a:rPr sz="1000" b="1" spc="10">
                <a:latin typeface="Arial"/>
                <a:cs typeface="Arial"/>
              </a:rPr>
              <a:t>o</a:t>
            </a:r>
            <a:r>
              <a:rPr sz="1000" b="1">
                <a:latin typeface="Arial"/>
                <a:cs typeface="Arial"/>
              </a:rPr>
              <a:t>l</a:t>
            </a:r>
            <a:r>
              <a:rPr sz="1000" b="1" spc="-10">
                <a:latin typeface="Arial"/>
                <a:cs typeface="Arial"/>
              </a:rPr>
              <a:t>um</a:t>
            </a:r>
            <a:r>
              <a:rPr sz="1000" b="1">
                <a:latin typeface="Arial"/>
                <a:cs typeface="Arial"/>
              </a:rPr>
              <a:t>n</a:t>
            </a:r>
            <a:r>
              <a:rPr sz="1000" b="1" spc="-65">
                <a:latin typeface="Arial"/>
                <a:cs typeface="Arial"/>
              </a:rPr>
              <a:t> </a:t>
            </a:r>
            <a:r>
              <a:rPr sz="1000">
                <a:latin typeface="Arial"/>
                <a:cs typeface="Arial"/>
              </a:rPr>
              <a:t>to</a:t>
            </a:r>
            <a:r>
              <a:rPr sz="1000" spc="-15">
                <a:latin typeface="Arial"/>
                <a:cs typeface="Arial"/>
              </a:rPr>
              <a:t> </a:t>
            </a:r>
            <a:r>
              <a:rPr sz="1000">
                <a:latin typeface="Arial"/>
                <a:cs typeface="Arial"/>
              </a:rPr>
              <a:t>p</a:t>
            </a:r>
            <a:r>
              <a:rPr sz="1000" spc="5">
                <a:latin typeface="Arial"/>
                <a:cs typeface="Arial"/>
              </a:rPr>
              <a:t>r</a:t>
            </a:r>
            <a:r>
              <a:rPr sz="1000">
                <a:latin typeface="Arial"/>
                <a:cs typeface="Arial"/>
              </a:rPr>
              <a:t>ed</a:t>
            </a:r>
            <a:r>
              <a:rPr sz="1000" spc="15">
                <a:latin typeface="Arial"/>
                <a:cs typeface="Arial"/>
              </a:rPr>
              <a:t>i</a:t>
            </a:r>
            <a:r>
              <a:rPr sz="1000">
                <a:latin typeface="Arial"/>
                <a:cs typeface="Arial"/>
              </a:rPr>
              <a:t>ct </a:t>
            </a:r>
            <a:r>
              <a:rPr lang="en-US" sz="1000" spc="5">
                <a:latin typeface="Arial"/>
                <a:cs typeface="Arial"/>
              </a:rPr>
              <a:t>whether a patient would suffer a stroke</a:t>
            </a:r>
            <a:r>
              <a:rPr sz="1000">
                <a:latin typeface="Arial"/>
                <a:cs typeface="Arial"/>
              </a:rPr>
              <a:t>.</a:t>
            </a:r>
            <a:r>
              <a:rPr sz="1000" spc="-105">
                <a:latin typeface="Arial"/>
                <a:cs typeface="Arial"/>
              </a:rPr>
              <a:t> </a:t>
            </a:r>
            <a:r>
              <a:rPr sz="1000" spc="-10">
                <a:latin typeface="Arial"/>
                <a:cs typeface="Arial"/>
              </a:rPr>
              <a:t>A</a:t>
            </a:r>
            <a:r>
              <a:rPr sz="1000" spc="-35">
                <a:latin typeface="Arial"/>
                <a:cs typeface="Arial"/>
              </a:rPr>
              <a:t>m</a:t>
            </a:r>
            <a:r>
              <a:rPr sz="1000">
                <a:latin typeface="Arial"/>
                <a:cs typeface="Arial"/>
              </a:rPr>
              <a:t>ongst a</a:t>
            </a:r>
            <a:r>
              <a:rPr sz="1000" spc="15">
                <a:latin typeface="Arial"/>
                <a:cs typeface="Arial"/>
              </a:rPr>
              <a:t>l</a:t>
            </a:r>
            <a:r>
              <a:rPr sz="1000">
                <a:latin typeface="Arial"/>
                <a:cs typeface="Arial"/>
              </a:rPr>
              <a:t>l</a:t>
            </a:r>
            <a:r>
              <a:rPr sz="1000" spc="-45">
                <a:latin typeface="Arial"/>
                <a:cs typeface="Arial"/>
              </a:rPr>
              <a:t> </a:t>
            </a:r>
            <a:r>
              <a:rPr sz="1000">
                <a:latin typeface="Arial"/>
                <a:cs typeface="Arial"/>
              </a:rPr>
              <a:t>t</a:t>
            </a:r>
            <a:r>
              <a:rPr sz="1000" spc="5">
                <a:latin typeface="Arial"/>
                <a:cs typeface="Arial"/>
              </a:rPr>
              <a:t>h</a:t>
            </a:r>
            <a:r>
              <a:rPr sz="1000">
                <a:latin typeface="Arial"/>
                <a:cs typeface="Arial"/>
              </a:rPr>
              <a:t>e</a:t>
            </a:r>
            <a:r>
              <a:rPr sz="1000" spc="-15">
                <a:latin typeface="Arial"/>
                <a:cs typeface="Arial"/>
              </a:rPr>
              <a:t> </a:t>
            </a:r>
            <a:r>
              <a:rPr sz="1000">
                <a:latin typeface="Arial"/>
                <a:cs typeface="Arial"/>
              </a:rPr>
              <a:t>8</a:t>
            </a:r>
            <a:r>
              <a:rPr sz="1000" spc="-15">
                <a:latin typeface="Arial"/>
                <a:cs typeface="Arial"/>
              </a:rPr>
              <a:t> </a:t>
            </a:r>
            <a:r>
              <a:rPr sz="1000">
                <a:latin typeface="Arial"/>
                <a:cs typeface="Arial"/>
              </a:rPr>
              <a:t>p</a:t>
            </a:r>
            <a:r>
              <a:rPr sz="1000" spc="15">
                <a:latin typeface="Arial"/>
                <a:cs typeface="Arial"/>
              </a:rPr>
              <a:t>i</a:t>
            </a:r>
            <a:r>
              <a:rPr sz="1000">
                <a:latin typeface="Arial"/>
                <a:cs typeface="Arial"/>
              </a:rPr>
              <a:t>pe</a:t>
            </a:r>
            <a:r>
              <a:rPr sz="1000" spc="15">
                <a:latin typeface="Arial"/>
                <a:cs typeface="Arial"/>
              </a:rPr>
              <a:t>l</a:t>
            </a:r>
            <a:r>
              <a:rPr sz="1000">
                <a:latin typeface="Arial"/>
                <a:cs typeface="Arial"/>
              </a:rPr>
              <a:t>in</a:t>
            </a:r>
            <a:r>
              <a:rPr sz="1000" spc="-15">
                <a:latin typeface="Arial"/>
                <a:cs typeface="Arial"/>
              </a:rPr>
              <a:t>e</a:t>
            </a:r>
            <a:r>
              <a:rPr sz="1000">
                <a:latin typeface="Arial"/>
                <a:cs typeface="Arial"/>
              </a:rPr>
              <a:t>s</a:t>
            </a:r>
            <a:r>
              <a:rPr sz="1000" spc="-60">
                <a:latin typeface="Arial"/>
                <a:cs typeface="Arial"/>
              </a:rPr>
              <a:t> </a:t>
            </a:r>
            <a:r>
              <a:rPr sz="1000">
                <a:latin typeface="Arial"/>
                <a:cs typeface="Arial"/>
              </a:rPr>
              <a:t>gene</a:t>
            </a:r>
            <a:r>
              <a:rPr sz="1000" spc="5">
                <a:latin typeface="Arial"/>
                <a:cs typeface="Arial"/>
              </a:rPr>
              <a:t>r</a:t>
            </a:r>
            <a:r>
              <a:rPr sz="1000">
                <a:latin typeface="Arial"/>
                <a:cs typeface="Arial"/>
              </a:rPr>
              <a:t>at</a:t>
            </a:r>
            <a:r>
              <a:rPr sz="1000" spc="5">
                <a:latin typeface="Arial"/>
                <a:cs typeface="Arial"/>
              </a:rPr>
              <a:t>e</a:t>
            </a:r>
            <a:r>
              <a:rPr sz="1000">
                <a:latin typeface="Arial"/>
                <a:cs typeface="Arial"/>
              </a:rPr>
              <a:t>d</a:t>
            </a:r>
            <a:r>
              <a:rPr sz="1000" spc="-75">
                <a:latin typeface="Arial"/>
                <a:cs typeface="Arial"/>
              </a:rPr>
              <a:t> </a:t>
            </a:r>
            <a:r>
              <a:rPr sz="1000">
                <a:latin typeface="Arial"/>
                <a:cs typeface="Arial"/>
              </a:rPr>
              <a:t>after</a:t>
            </a:r>
            <a:r>
              <a:rPr sz="1000" spc="-35">
                <a:latin typeface="Arial"/>
                <a:cs typeface="Arial"/>
              </a:rPr>
              <a:t> </a:t>
            </a:r>
            <a:r>
              <a:rPr sz="1000" spc="5">
                <a:latin typeface="Arial"/>
                <a:cs typeface="Arial"/>
              </a:rPr>
              <a:t>r</a:t>
            </a:r>
            <a:r>
              <a:rPr sz="1000">
                <a:latin typeface="Arial"/>
                <a:cs typeface="Arial"/>
              </a:rPr>
              <a:t>unn</a:t>
            </a:r>
            <a:r>
              <a:rPr sz="1000" spc="15">
                <a:latin typeface="Arial"/>
                <a:cs typeface="Arial"/>
              </a:rPr>
              <a:t>i</a:t>
            </a:r>
            <a:r>
              <a:rPr sz="1000" spc="-20">
                <a:latin typeface="Arial"/>
                <a:cs typeface="Arial"/>
              </a:rPr>
              <a:t>n</a:t>
            </a:r>
            <a:r>
              <a:rPr sz="1000">
                <a:latin typeface="Arial"/>
                <a:cs typeface="Arial"/>
              </a:rPr>
              <a:t>g </a:t>
            </a:r>
            <a:r>
              <a:rPr sz="1000" spc="-10" err="1">
                <a:latin typeface="Arial"/>
                <a:cs typeface="Arial"/>
              </a:rPr>
              <a:t>A</a:t>
            </a:r>
            <a:r>
              <a:rPr sz="1000" err="1">
                <a:latin typeface="Arial"/>
                <a:cs typeface="Arial"/>
              </a:rPr>
              <a:t>uto</a:t>
            </a:r>
            <a:r>
              <a:rPr sz="1000" spc="-10" err="1">
                <a:latin typeface="Arial"/>
                <a:cs typeface="Arial"/>
              </a:rPr>
              <a:t>AI</a:t>
            </a:r>
            <a:r>
              <a:rPr sz="1000">
                <a:latin typeface="Arial"/>
                <a:cs typeface="Arial"/>
              </a:rPr>
              <a:t>,</a:t>
            </a:r>
            <a:r>
              <a:rPr sz="1000" spc="-40">
                <a:latin typeface="Arial"/>
                <a:cs typeface="Arial"/>
              </a:rPr>
              <a:t> </a:t>
            </a:r>
            <a:r>
              <a:rPr sz="1000">
                <a:latin typeface="Arial"/>
                <a:cs typeface="Arial"/>
              </a:rPr>
              <a:t>the</a:t>
            </a:r>
            <a:r>
              <a:rPr sz="1000" spc="-15">
                <a:latin typeface="Arial"/>
                <a:cs typeface="Arial"/>
              </a:rPr>
              <a:t> </a:t>
            </a:r>
            <a:r>
              <a:rPr sz="1000" b="1" spc="-10">
                <a:latin typeface="Arial"/>
                <a:cs typeface="Arial"/>
              </a:rPr>
              <a:t>P</a:t>
            </a:r>
            <a:r>
              <a:rPr sz="1000" b="1">
                <a:latin typeface="Arial"/>
                <a:cs typeface="Arial"/>
              </a:rPr>
              <a:t>i</a:t>
            </a:r>
            <a:r>
              <a:rPr sz="1000" b="1" spc="5">
                <a:latin typeface="Arial"/>
                <a:cs typeface="Arial"/>
              </a:rPr>
              <a:t>p</a:t>
            </a:r>
            <a:r>
              <a:rPr sz="1000" b="1">
                <a:latin typeface="Arial"/>
                <a:cs typeface="Arial"/>
              </a:rPr>
              <a:t>eli</a:t>
            </a:r>
            <a:r>
              <a:rPr sz="1000" b="1" spc="-15">
                <a:latin typeface="Arial"/>
                <a:cs typeface="Arial"/>
              </a:rPr>
              <a:t>n</a:t>
            </a:r>
            <a:r>
              <a:rPr sz="1000" b="1">
                <a:latin typeface="Arial"/>
                <a:cs typeface="Arial"/>
              </a:rPr>
              <a:t>e</a:t>
            </a:r>
            <a:r>
              <a:rPr sz="1000" b="1" spc="-40">
                <a:latin typeface="Arial"/>
                <a:cs typeface="Arial"/>
              </a:rPr>
              <a:t> </a:t>
            </a:r>
            <a:r>
              <a:rPr sz="1000" b="1">
                <a:latin typeface="Arial"/>
                <a:cs typeface="Arial"/>
              </a:rPr>
              <a:t>1</a:t>
            </a:r>
            <a:r>
              <a:rPr sz="1000" b="1" spc="-20">
                <a:latin typeface="Arial"/>
                <a:cs typeface="Arial"/>
              </a:rPr>
              <a:t> </a:t>
            </a:r>
            <a:r>
              <a:rPr sz="1000" b="1">
                <a:latin typeface="Arial"/>
                <a:cs typeface="Arial"/>
              </a:rPr>
              <a:t>wi</a:t>
            </a:r>
            <a:r>
              <a:rPr sz="1000" b="1" spc="5">
                <a:latin typeface="Arial"/>
                <a:cs typeface="Arial"/>
              </a:rPr>
              <a:t>t</a:t>
            </a:r>
            <a:r>
              <a:rPr sz="1000" b="1">
                <a:latin typeface="Arial"/>
                <a:cs typeface="Arial"/>
              </a:rPr>
              <a:t>h</a:t>
            </a:r>
            <a:r>
              <a:rPr sz="1000" b="1" spc="-15">
                <a:latin typeface="Arial"/>
                <a:cs typeface="Arial"/>
              </a:rPr>
              <a:t> </a:t>
            </a:r>
            <a:r>
              <a:rPr sz="1000" b="1">
                <a:latin typeface="Arial"/>
                <a:cs typeface="Arial"/>
              </a:rPr>
              <a:t>a</a:t>
            </a:r>
            <a:r>
              <a:rPr lang="en-US" sz="1000" b="1" spc="-20">
                <a:latin typeface="Arial"/>
                <a:cs typeface="Arial"/>
              </a:rPr>
              <a:t> Decision Tree</a:t>
            </a:r>
            <a:r>
              <a:rPr sz="1000" b="1" spc="-35">
                <a:latin typeface="Arial"/>
                <a:cs typeface="Arial"/>
              </a:rPr>
              <a:t> </a:t>
            </a:r>
            <a:r>
              <a:rPr sz="1000" b="1" spc="-5">
                <a:latin typeface="Arial"/>
                <a:cs typeface="Arial"/>
              </a:rPr>
              <a:t>C</a:t>
            </a:r>
            <a:r>
              <a:rPr sz="1000" b="1">
                <a:latin typeface="Arial"/>
                <a:cs typeface="Arial"/>
              </a:rPr>
              <a:t>lassi</a:t>
            </a:r>
            <a:r>
              <a:rPr sz="1000" b="1" spc="5">
                <a:latin typeface="Arial"/>
                <a:cs typeface="Arial"/>
              </a:rPr>
              <a:t>f</a:t>
            </a:r>
            <a:r>
              <a:rPr sz="1000" b="1">
                <a:latin typeface="Arial"/>
                <a:cs typeface="Arial"/>
              </a:rPr>
              <a:t>ier</a:t>
            </a:r>
            <a:r>
              <a:rPr sz="1000" b="1" spc="-30">
                <a:latin typeface="Arial"/>
                <a:cs typeface="Arial"/>
              </a:rPr>
              <a:t> </a:t>
            </a:r>
            <a:r>
              <a:rPr sz="1000">
                <a:latin typeface="Arial"/>
                <a:cs typeface="Arial"/>
              </a:rPr>
              <a:t>a</a:t>
            </a:r>
            <a:r>
              <a:rPr sz="1000" spc="15">
                <a:latin typeface="Arial"/>
                <a:cs typeface="Arial"/>
              </a:rPr>
              <a:t>l</a:t>
            </a:r>
            <a:r>
              <a:rPr sz="1000">
                <a:latin typeface="Arial"/>
                <a:cs typeface="Arial"/>
              </a:rPr>
              <a:t>go</a:t>
            </a:r>
            <a:r>
              <a:rPr sz="1000" spc="5">
                <a:latin typeface="Arial"/>
                <a:cs typeface="Arial"/>
              </a:rPr>
              <a:t>r</a:t>
            </a:r>
            <a:r>
              <a:rPr sz="1000" spc="15">
                <a:latin typeface="Arial"/>
                <a:cs typeface="Arial"/>
              </a:rPr>
              <a:t>i</a:t>
            </a:r>
            <a:r>
              <a:rPr sz="1000">
                <a:latin typeface="Arial"/>
                <a:cs typeface="Arial"/>
              </a:rPr>
              <a:t>t</a:t>
            </a:r>
            <a:r>
              <a:rPr sz="1000" spc="-20">
                <a:latin typeface="Arial"/>
                <a:cs typeface="Arial"/>
              </a:rPr>
              <a:t>h</a:t>
            </a:r>
            <a:r>
              <a:rPr sz="1000">
                <a:latin typeface="Arial"/>
                <a:cs typeface="Arial"/>
              </a:rPr>
              <a:t>m</a:t>
            </a:r>
            <a:r>
              <a:rPr sz="1000" spc="-55">
                <a:latin typeface="Arial"/>
                <a:cs typeface="Arial"/>
              </a:rPr>
              <a:t> </a:t>
            </a:r>
            <a:r>
              <a:rPr sz="1000">
                <a:latin typeface="Arial"/>
                <a:cs typeface="Arial"/>
              </a:rPr>
              <a:t>has</a:t>
            </a:r>
            <a:r>
              <a:rPr sz="1000" spc="-40">
                <a:latin typeface="Arial"/>
                <a:cs typeface="Arial"/>
              </a:rPr>
              <a:t> </a:t>
            </a:r>
            <a:r>
              <a:rPr sz="1000">
                <a:latin typeface="Arial"/>
                <a:cs typeface="Arial"/>
              </a:rPr>
              <a:t>the</a:t>
            </a:r>
            <a:r>
              <a:rPr sz="1000" spc="-20">
                <a:latin typeface="Arial"/>
                <a:cs typeface="Arial"/>
              </a:rPr>
              <a:t> </a:t>
            </a:r>
            <a:r>
              <a:rPr sz="1000">
                <a:latin typeface="Arial"/>
                <a:cs typeface="Arial"/>
              </a:rPr>
              <a:t>h</a:t>
            </a:r>
            <a:r>
              <a:rPr sz="1000" spc="15">
                <a:latin typeface="Arial"/>
                <a:cs typeface="Arial"/>
              </a:rPr>
              <a:t>i</a:t>
            </a:r>
            <a:r>
              <a:rPr sz="1000">
                <a:latin typeface="Arial"/>
                <a:cs typeface="Arial"/>
              </a:rPr>
              <a:t>ghest</a:t>
            </a:r>
            <a:r>
              <a:rPr sz="1000" spc="-60">
                <a:latin typeface="Arial"/>
                <a:cs typeface="Arial"/>
              </a:rPr>
              <a:t> </a:t>
            </a:r>
            <a:r>
              <a:rPr sz="1000" spc="5">
                <a:latin typeface="Arial"/>
                <a:cs typeface="Arial"/>
              </a:rPr>
              <a:t>r</a:t>
            </a:r>
            <a:r>
              <a:rPr sz="1000">
                <a:latin typeface="Arial"/>
                <a:cs typeface="Arial"/>
              </a:rPr>
              <a:t>ank </a:t>
            </a:r>
            <a:r>
              <a:rPr sz="1000" spc="-20">
                <a:latin typeface="Arial"/>
                <a:cs typeface="Arial"/>
              </a:rPr>
              <a:t>w</a:t>
            </a:r>
            <a:r>
              <a:rPr sz="1000" spc="15">
                <a:latin typeface="Arial"/>
                <a:cs typeface="Arial"/>
              </a:rPr>
              <a:t>i</a:t>
            </a:r>
            <a:r>
              <a:rPr sz="1000">
                <a:latin typeface="Arial"/>
                <a:cs typeface="Arial"/>
              </a:rPr>
              <a:t>th</a:t>
            </a:r>
            <a:r>
              <a:rPr sz="1000" spc="5">
                <a:latin typeface="Arial"/>
                <a:cs typeface="Arial"/>
              </a:rPr>
              <a:t> </a:t>
            </a:r>
            <a:r>
              <a:rPr sz="1000">
                <a:latin typeface="Arial"/>
                <a:cs typeface="Arial"/>
              </a:rPr>
              <a:t>a</a:t>
            </a:r>
            <a:r>
              <a:rPr sz="1000" spc="-15">
                <a:latin typeface="Arial"/>
                <a:cs typeface="Arial"/>
              </a:rPr>
              <a:t> </a:t>
            </a:r>
            <a:r>
              <a:rPr sz="1000" spc="-35">
                <a:latin typeface="Arial"/>
                <a:cs typeface="Arial"/>
              </a:rPr>
              <a:t>m</a:t>
            </a:r>
            <a:r>
              <a:rPr sz="1000" spc="5">
                <a:latin typeface="Arial"/>
                <a:cs typeface="Arial"/>
              </a:rPr>
              <a:t>ode</a:t>
            </a:r>
            <a:r>
              <a:rPr sz="1000">
                <a:latin typeface="Arial"/>
                <a:cs typeface="Arial"/>
              </a:rPr>
              <a:t>l</a:t>
            </a:r>
            <a:r>
              <a:rPr sz="1000" spc="-5">
                <a:latin typeface="Arial"/>
                <a:cs typeface="Arial"/>
              </a:rPr>
              <a:t> </a:t>
            </a:r>
            <a:r>
              <a:rPr sz="1000" spc="5">
                <a:latin typeface="Arial"/>
                <a:cs typeface="Arial"/>
              </a:rPr>
              <a:t>o</a:t>
            </a:r>
            <a:r>
              <a:rPr sz="1000">
                <a:latin typeface="Arial"/>
                <a:cs typeface="Arial"/>
              </a:rPr>
              <a:t>f</a:t>
            </a:r>
            <a:r>
              <a:rPr lang="en-US" sz="1000" spc="-30">
                <a:latin typeface="Arial"/>
                <a:cs typeface="Arial"/>
              </a:rPr>
              <a:t> </a:t>
            </a:r>
            <a:r>
              <a:rPr lang="en-US" sz="1000" b="1" spc="-30">
                <a:latin typeface="Arial"/>
                <a:cs typeface="Arial"/>
              </a:rPr>
              <a:t>96.3</a:t>
            </a:r>
            <a:r>
              <a:rPr sz="1000" b="1">
                <a:latin typeface="Arial"/>
                <a:cs typeface="Arial"/>
              </a:rPr>
              <a:t>%</a:t>
            </a:r>
            <a:r>
              <a:rPr sz="1000" b="1" spc="-30">
                <a:latin typeface="Arial"/>
                <a:cs typeface="Arial"/>
              </a:rPr>
              <a:t> </a:t>
            </a:r>
            <a:r>
              <a:rPr lang="en-US" sz="1000" b="1" spc="-10">
                <a:latin typeface="Arial"/>
                <a:cs typeface="Arial"/>
              </a:rPr>
              <a:t>Recall.</a:t>
            </a:r>
            <a:endParaRPr lang="en-US" sz="1000">
              <a:latin typeface="Arial"/>
              <a:cs typeface="Arial"/>
            </a:endParaRPr>
          </a:p>
          <a:p>
            <a:pPr>
              <a:lnSpc>
                <a:spcPct val="100000"/>
              </a:lnSpc>
              <a:spcBef>
                <a:spcPts val="50"/>
              </a:spcBef>
            </a:pPr>
            <a:endParaRPr sz="1000">
              <a:latin typeface="Times New Roman"/>
              <a:cs typeface="Times New Roman"/>
            </a:endParaRPr>
          </a:p>
          <a:p>
            <a:pPr marL="12700" marR="104775"/>
            <a:r>
              <a:rPr sz="1000" spc="-5">
                <a:latin typeface="Arial"/>
                <a:cs typeface="Arial"/>
              </a:rPr>
              <a:t>A</a:t>
            </a:r>
            <a:r>
              <a:rPr sz="1000">
                <a:latin typeface="Arial"/>
                <a:cs typeface="Arial"/>
              </a:rPr>
              <a:t>ft</a:t>
            </a:r>
            <a:r>
              <a:rPr sz="1000" spc="5">
                <a:latin typeface="Arial"/>
                <a:cs typeface="Arial"/>
              </a:rPr>
              <a:t>e</a:t>
            </a:r>
            <a:r>
              <a:rPr sz="1000">
                <a:latin typeface="Arial"/>
                <a:cs typeface="Arial"/>
              </a:rPr>
              <a:t>r</a:t>
            </a:r>
            <a:r>
              <a:rPr sz="1000" spc="-10">
                <a:latin typeface="Arial"/>
                <a:cs typeface="Arial"/>
              </a:rPr>
              <a:t> </a:t>
            </a:r>
            <a:r>
              <a:rPr sz="1000" spc="15">
                <a:latin typeface="Arial"/>
                <a:cs typeface="Arial"/>
              </a:rPr>
              <a:t>l</a:t>
            </a:r>
            <a:r>
              <a:rPr sz="1000" spc="5">
                <a:latin typeface="Arial"/>
                <a:cs typeface="Arial"/>
              </a:rPr>
              <a:t>oo</a:t>
            </a:r>
            <a:r>
              <a:rPr sz="1000">
                <a:latin typeface="Arial"/>
                <a:cs typeface="Arial"/>
              </a:rPr>
              <a:t>k</a:t>
            </a:r>
            <a:r>
              <a:rPr sz="1000" spc="20">
                <a:latin typeface="Arial"/>
                <a:cs typeface="Arial"/>
              </a:rPr>
              <a:t>i</a:t>
            </a:r>
            <a:r>
              <a:rPr sz="1000" spc="5">
                <a:latin typeface="Arial"/>
                <a:cs typeface="Arial"/>
              </a:rPr>
              <a:t>n</a:t>
            </a:r>
            <a:r>
              <a:rPr sz="1000">
                <a:latin typeface="Arial"/>
                <a:cs typeface="Arial"/>
              </a:rPr>
              <a:t>g</a:t>
            </a:r>
            <a:r>
              <a:rPr sz="1000" spc="-75">
                <a:latin typeface="Arial"/>
                <a:cs typeface="Arial"/>
              </a:rPr>
              <a:t> </a:t>
            </a:r>
            <a:r>
              <a:rPr sz="1000">
                <a:latin typeface="Arial"/>
                <a:cs typeface="Arial"/>
              </a:rPr>
              <a:t>t</a:t>
            </a:r>
            <a:r>
              <a:rPr sz="1000" spc="5">
                <a:latin typeface="Arial"/>
                <a:cs typeface="Arial"/>
              </a:rPr>
              <a:t>hroug</a:t>
            </a:r>
            <a:r>
              <a:rPr sz="1000">
                <a:latin typeface="Arial"/>
                <a:cs typeface="Arial"/>
              </a:rPr>
              <a:t>h</a:t>
            </a:r>
            <a:r>
              <a:rPr sz="1000" spc="-55">
                <a:latin typeface="Arial"/>
                <a:cs typeface="Arial"/>
              </a:rPr>
              <a:t> </a:t>
            </a:r>
            <a:r>
              <a:rPr sz="1000">
                <a:latin typeface="Arial"/>
                <a:cs typeface="Arial"/>
              </a:rPr>
              <a:t>t</a:t>
            </a:r>
            <a:r>
              <a:rPr sz="1000" spc="5">
                <a:latin typeface="Arial"/>
                <a:cs typeface="Arial"/>
              </a:rPr>
              <a:t>h</a:t>
            </a:r>
            <a:r>
              <a:rPr sz="1000">
                <a:latin typeface="Arial"/>
                <a:cs typeface="Arial"/>
              </a:rPr>
              <a:t>e</a:t>
            </a:r>
            <a:r>
              <a:rPr sz="1000" spc="-35">
                <a:latin typeface="Arial"/>
                <a:cs typeface="Arial"/>
              </a:rPr>
              <a:t> </a:t>
            </a:r>
            <a:r>
              <a:rPr sz="1000" spc="5">
                <a:latin typeface="Arial"/>
                <a:cs typeface="Arial"/>
              </a:rPr>
              <a:t>o</a:t>
            </a:r>
            <a:r>
              <a:rPr sz="1000">
                <a:latin typeface="Arial"/>
                <a:cs typeface="Arial"/>
              </a:rPr>
              <a:t>t</a:t>
            </a:r>
            <a:r>
              <a:rPr sz="1000" spc="5">
                <a:latin typeface="Arial"/>
                <a:cs typeface="Arial"/>
              </a:rPr>
              <a:t>he</a:t>
            </a:r>
            <a:r>
              <a:rPr sz="1000">
                <a:latin typeface="Arial"/>
                <a:cs typeface="Arial"/>
              </a:rPr>
              <a:t>r</a:t>
            </a:r>
            <a:r>
              <a:rPr sz="1000" spc="-30">
                <a:latin typeface="Arial"/>
                <a:cs typeface="Arial"/>
              </a:rPr>
              <a:t> </a:t>
            </a:r>
            <a:r>
              <a:rPr sz="1000">
                <a:latin typeface="Arial"/>
                <a:cs typeface="Arial"/>
              </a:rPr>
              <a:t>t</a:t>
            </a:r>
            <a:r>
              <a:rPr sz="1000" spc="5">
                <a:latin typeface="Arial"/>
                <a:cs typeface="Arial"/>
              </a:rPr>
              <a:t>o</a:t>
            </a:r>
            <a:r>
              <a:rPr sz="1000">
                <a:latin typeface="Arial"/>
                <a:cs typeface="Arial"/>
              </a:rPr>
              <a:t>p</a:t>
            </a:r>
            <a:r>
              <a:rPr sz="1000" spc="-15">
                <a:latin typeface="Arial"/>
                <a:cs typeface="Arial"/>
              </a:rPr>
              <a:t> </a:t>
            </a:r>
            <a:r>
              <a:rPr sz="1000" spc="5">
                <a:latin typeface="Arial"/>
                <a:cs typeface="Arial"/>
              </a:rPr>
              <a:t>ran</a:t>
            </a:r>
            <a:r>
              <a:rPr sz="1000">
                <a:latin typeface="Arial"/>
                <a:cs typeface="Arial"/>
              </a:rPr>
              <a:t>k</a:t>
            </a:r>
            <a:r>
              <a:rPr sz="1000" spc="5">
                <a:latin typeface="Arial"/>
                <a:cs typeface="Arial"/>
              </a:rPr>
              <a:t>e</a:t>
            </a:r>
            <a:r>
              <a:rPr sz="1000">
                <a:latin typeface="Arial"/>
                <a:cs typeface="Arial"/>
              </a:rPr>
              <a:t>d</a:t>
            </a:r>
            <a:r>
              <a:rPr sz="1000" spc="-55">
                <a:latin typeface="Arial"/>
                <a:cs typeface="Arial"/>
              </a:rPr>
              <a:t> </a:t>
            </a:r>
            <a:r>
              <a:rPr sz="1000" spc="5">
                <a:latin typeface="Arial"/>
                <a:cs typeface="Arial"/>
              </a:rPr>
              <a:t>p</a:t>
            </a:r>
            <a:r>
              <a:rPr sz="1000" spc="15">
                <a:latin typeface="Arial"/>
                <a:cs typeface="Arial"/>
              </a:rPr>
              <a:t>i</a:t>
            </a:r>
            <a:r>
              <a:rPr sz="1000" spc="5">
                <a:latin typeface="Arial"/>
                <a:cs typeface="Arial"/>
              </a:rPr>
              <a:t>pe</a:t>
            </a:r>
            <a:r>
              <a:rPr sz="1000" spc="15">
                <a:latin typeface="Arial"/>
                <a:cs typeface="Arial"/>
              </a:rPr>
              <a:t>li</a:t>
            </a:r>
            <a:r>
              <a:rPr sz="1000" spc="-15">
                <a:latin typeface="Arial"/>
                <a:cs typeface="Arial"/>
              </a:rPr>
              <a:t>n</a:t>
            </a:r>
            <a:r>
              <a:rPr sz="1000" spc="5">
                <a:latin typeface="Arial"/>
                <a:cs typeface="Arial"/>
              </a:rPr>
              <a:t>e</a:t>
            </a:r>
            <a:r>
              <a:rPr sz="1000">
                <a:latin typeface="Arial"/>
                <a:cs typeface="Arial"/>
              </a:rPr>
              <a:t>s</a:t>
            </a:r>
            <a:r>
              <a:rPr sz="1000" spc="-80">
                <a:latin typeface="Arial"/>
                <a:cs typeface="Arial"/>
              </a:rPr>
              <a:t> </a:t>
            </a:r>
            <a:r>
              <a:rPr sz="1000" spc="5">
                <a:latin typeface="Arial"/>
                <a:cs typeface="Arial"/>
              </a:rPr>
              <a:t>ba</a:t>
            </a:r>
            <a:r>
              <a:rPr sz="1000">
                <a:latin typeface="Arial"/>
                <a:cs typeface="Arial"/>
              </a:rPr>
              <a:t>s</a:t>
            </a:r>
            <a:r>
              <a:rPr sz="1000" spc="5">
                <a:latin typeface="Arial"/>
                <a:cs typeface="Arial"/>
              </a:rPr>
              <a:t>e</a:t>
            </a:r>
            <a:r>
              <a:rPr sz="1000">
                <a:latin typeface="Arial"/>
                <a:cs typeface="Arial"/>
              </a:rPr>
              <a:t>d</a:t>
            </a:r>
            <a:r>
              <a:rPr sz="1000" spc="-35">
                <a:latin typeface="Arial"/>
                <a:cs typeface="Arial"/>
              </a:rPr>
              <a:t> </a:t>
            </a:r>
            <a:r>
              <a:rPr sz="1000" spc="5">
                <a:latin typeface="Arial"/>
                <a:cs typeface="Arial"/>
              </a:rPr>
              <a:t>o</a:t>
            </a:r>
            <a:r>
              <a:rPr sz="1000">
                <a:latin typeface="Arial"/>
                <a:cs typeface="Arial"/>
              </a:rPr>
              <a:t>n</a:t>
            </a:r>
            <a:r>
              <a:rPr sz="1000" spc="-15">
                <a:latin typeface="Arial"/>
                <a:cs typeface="Arial"/>
              </a:rPr>
              <a:t> </a:t>
            </a:r>
            <a:r>
              <a:rPr lang="en-US" sz="1000" spc="5">
                <a:latin typeface="Arial"/>
                <a:cs typeface="Arial"/>
              </a:rPr>
              <a:t>Recall an</a:t>
            </a:r>
            <a:r>
              <a:rPr lang="en-US" sz="1000">
                <a:latin typeface="Arial"/>
                <a:cs typeface="Arial"/>
              </a:rPr>
              <a:t>d</a:t>
            </a:r>
            <a:r>
              <a:rPr sz="1000" spc="-35">
                <a:latin typeface="Arial"/>
                <a:cs typeface="Arial"/>
              </a:rPr>
              <a:t> </a:t>
            </a:r>
            <a:r>
              <a:rPr sz="1000" spc="10">
                <a:latin typeface="Arial"/>
                <a:cs typeface="Arial"/>
              </a:rPr>
              <a:t>F</a:t>
            </a:r>
            <a:r>
              <a:rPr sz="1000">
                <a:latin typeface="Arial"/>
                <a:cs typeface="Arial"/>
              </a:rPr>
              <a:t>1</a:t>
            </a:r>
            <a:r>
              <a:rPr sz="1000" spc="-15">
                <a:latin typeface="Arial"/>
                <a:cs typeface="Arial"/>
              </a:rPr>
              <a:t> </a:t>
            </a:r>
            <a:r>
              <a:rPr sz="1000">
                <a:latin typeface="Arial"/>
                <a:cs typeface="Arial"/>
              </a:rPr>
              <a:t>sc</a:t>
            </a:r>
            <a:r>
              <a:rPr sz="1000" spc="5">
                <a:latin typeface="Arial"/>
                <a:cs typeface="Arial"/>
              </a:rPr>
              <a:t>ore</a:t>
            </a:r>
            <a:r>
              <a:rPr sz="1000">
                <a:latin typeface="Arial"/>
                <a:cs typeface="Arial"/>
              </a:rPr>
              <a:t>,</a:t>
            </a:r>
            <a:r>
              <a:rPr sz="1000" spc="-15">
                <a:latin typeface="Arial"/>
                <a:cs typeface="Arial"/>
              </a:rPr>
              <a:t> </a:t>
            </a:r>
            <a:r>
              <a:rPr sz="1000" spc="-20">
                <a:latin typeface="Arial"/>
                <a:cs typeface="Arial"/>
              </a:rPr>
              <a:t>w</a:t>
            </a:r>
            <a:r>
              <a:rPr sz="1000">
                <a:latin typeface="Arial"/>
                <a:cs typeface="Arial"/>
              </a:rPr>
              <a:t>e dec</a:t>
            </a:r>
            <a:r>
              <a:rPr sz="1000" spc="15">
                <a:latin typeface="Arial"/>
                <a:cs typeface="Arial"/>
              </a:rPr>
              <a:t>i</a:t>
            </a:r>
            <a:r>
              <a:rPr sz="1000">
                <a:latin typeface="Arial"/>
                <a:cs typeface="Arial"/>
              </a:rPr>
              <a:t>ded</a:t>
            </a:r>
            <a:r>
              <a:rPr sz="1000" spc="-55">
                <a:latin typeface="Arial"/>
                <a:cs typeface="Arial"/>
              </a:rPr>
              <a:t> </a:t>
            </a:r>
            <a:r>
              <a:rPr sz="1000">
                <a:latin typeface="Arial"/>
                <a:cs typeface="Arial"/>
              </a:rPr>
              <a:t>to</a:t>
            </a:r>
            <a:r>
              <a:rPr sz="1000" spc="-15">
                <a:latin typeface="Arial"/>
                <a:cs typeface="Arial"/>
              </a:rPr>
              <a:t> </a:t>
            </a:r>
            <a:r>
              <a:rPr lang="en-US" sz="1000">
                <a:latin typeface="Arial"/>
                <a:cs typeface="Arial"/>
              </a:rPr>
              <a:t>check out two </a:t>
            </a:r>
            <a:r>
              <a:rPr sz="1000">
                <a:latin typeface="Arial"/>
                <a:cs typeface="Arial"/>
              </a:rPr>
              <a:t>the</a:t>
            </a:r>
            <a:r>
              <a:rPr sz="1000" spc="-15">
                <a:latin typeface="Arial"/>
                <a:cs typeface="Arial"/>
              </a:rPr>
              <a:t> </a:t>
            </a:r>
            <a:r>
              <a:rPr lang="en-US" sz="1000" spc="-35">
                <a:latin typeface="Arial"/>
                <a:cs typeface="Arial"/>
              </a:rPr>
              <a:t>m</a:t>
            </a:r>
            <a:r>
              <a:rPr lang="en-US" sz="1000">
                <a:latin typeface="Arial"/>
                <a:cs typeface="Arial"/>
              </a:rPr>
              <a:t>odels:</a:t>
            </a:r>
          </a:p>
          <a:p>
            <a:pPr marL="241300" marR="104775" indent="-228600">
              <a:buAutoNum type="arabicPeriod"/>
            </a:pPr>
            <a:r>
              <a:rPr lang="en-US" sz="1000" spc="-25">
                <a:latin typeface="Arial"/>
                <a:cs typeface="Arial"/>
              </a:rPr>
              <a:t>based on highest Recall, we choose Pipeline 1 - </a:t>
            </a:r>
            <a:r>
              <a:rPr lang="en-US" sz="1000" spc="-25">
                <a:ea typeface="+mn-lt"/>
                <a:cs typeface="+mn-lt"/>
              </a:rPr>
              <a:t>Decision Tree Classifier</a:t>
            </a:r>
            <a:endParaRPr lang="en-US" sz="1000" spc="-25">
              <a:latin typeface="Arial"/>
              <a:cs typeface="Arial"/>
            </a:endParaRPr>
          </a:p>
          <a:p>
            <a:pPr marL="241300" marR="104775" indent="-228600">
              <a:buAutoNum type="arabicPeriod"/>
            </a:pPr>
            <a:r>
              <a:rPr lang="en-US" sz="1000" spc="-25">
                <a:latin typeface="Arial"/>
                <a:ea typeface="Calibri"/>
                <a:cs typeface="Arial"/>
              </a:rPr>
              <a:t>based on highest F1 followed by highest Recall, we choose Pipeline 8 - </a:t>
            </a:r>
            <a:r>
              <a:rPr lang="en-US" sz="1000" spc="-25">
                <a:ea typeface="+mn-lt"/>
                <a:cs typeface="+mn-lt"/>
              </a:rPr>
              <a:t>Random Forest Classifier</a:t>
            </a:r>
          </a:p>
          <a:p>
            <a:pPr marL="12700" marR="104775"/>
            <a:endParaRPr lang="en-US" sz="1000" spc="-25">
              <a:latin typeface="Arial"/>
              <a:ea typeface="Calibri"/>
              <a:cs typeface="Arial"/>
            </a:endParaRPr>
          </a:p>
          <a:p>
            <a:pPr marL="12700" marR="104775"/>
            <a:r>
              <a:rPr lang="en-US" sz="1000">
                <a:latin typeface="Arial"/>
                <a:cs typeface="Arial"/>
              </a:rPr>
              <a:t>as</a:t>
            </a:r>
            <a:r>
              <a:rPr lang="en-US" sz="1000" spc="-20">
                <a:latin typeface="Arial"/>
                <a:cs typeface="Arial"/>
              </a:rPr>
              <a:t> </a:t>
            </a:r>
            <a:r>
              <a:rPr sz="1000" spc="-25">
                <a:latin typeface="Arial"/>
                <a:cs typeface="Arial"/>
              </a:rPr>
              <a:t>w</a:t>
            </a:r>
            <a:r>
              <a:rPr sz="1000">
                <a:latin typeface="Arial"/>
                <a:cs typeface="Arial"/>
              </a:rPr>
              <a:t>e</a:t>
            </a:r>
            <a:r>
              <a:rPr sz="1000" spc="20">
                <a:latin typeface="Arial"/>
                <a:cs typeface="Arial"/>
              </a:rPr>
              <a:t> </a:t>
            </a:r>
            <a:r>
              <a:rPr sz="1000" spc="-25">
                <a:latin typeface="Arial"/>
                <a:cs typeface="Arial"/>
              </a:rPr>
              <a:t>w</a:t>
            </a:r>
            <a:r>
              <a:rPr sz="1000">
                <a:latin typeface="Arial"/>
                <a:cs typeface="Arial"/>
              </a:rPr>
              <a:t>ant to</a:t>
            </a:r>
            <a:r>
              <a:rPr lang="en-US" sz="1000" spc="-20">
                <a:latin typeface="Arial"/>
                <a:cs typeface="Arial"/>
              </a:rPr>
              <a:t> err on the safe side</a:t>
            </a:r>
            <a:r>
              <a:rPr lang="en-US" sz="1000" spc="-55">
                <a:latin typeface="Arial"/>
                <a:cs typeface="Arial"/>
              </a:rPr>
              <a:t> </a:t>
            </a:r>
            <a:r>
              <a:rPr sz="1000">
                <a:latin typeface="Arial"/>
                <a:cs typeface="Arial"/>
              </a:rPr>
              <a:t>f</a:t>
            </a:r>
            <a:r>
              <a:rPr sz="1000" spc="5">
                <a:latin typeface="Arial"/>
                <a:cs typeface="Arial"/>
              </a:rPr>
              <a:t>o</a:t>
            </a:r>
            <a:r>
              <a:rPr sz="1000">
                <a:latin typeface="Arial"/>
                <a:cs typeface="Arial"/>
              </a:rPr>
              <a:t>r</a:t>
            </a:r>
            <a:r>
              <a:rPr sz="1000" spc="-30">
                <a:latin typeface="Arial"/>
                <a:cs typeface="Arial"/>
              </a:rPr>
              <a:t> </a:t>
            </a:r>
            <a:r>
              <a:rPr sz="1000" spc="5">
                <a:latin typeface="Arial"/>
                <a:cs typeface="Arial"/>
              </a:rPr>
              <a:t>pred</a:t>
            </a:r>
            <a:r>
              <a:rPr sz="1000" spc="15">
                <a:latin typeface="Arial"/>
                <a:cs typeface="Arial"/>
              </a:rPr>
              <a:t>i</a:t>
            </a:r>
            <a:r>
              <a:rPr sz="1000">
                <a:latin typeface="Arial"/>
                <a:cs typeface="Arial"/>
              </a:rPr>
              <a:t>c</a:t>
            </a:r>
            <a:r>
              <a:rPr sz="1000" spc="5">
                <a:latin typeface="Arial"/>
                <a:cs typeface="Arial"/>
              </a:rPr>
              <a:t>t</a:t>
            </a:r>
            <a:r>
              <a:rPr sz="1000" spc="15">
                <a:latin typeface="Arial"/>
                <a:cs typeface="Arial"/>
              </a:rPr>
              <a:t>i</a:t>
            </a:r>
            <a:r>
              <a:rPr sz="1000" spc="5">
                <a:latin typeface="Arial"/>
                <a:cs typeface="Arial"/>
              </a:rPr>
              <a:t>n</a:t>
            </a:r>
            <a:r>
              <a:rPr sz="1000">
                <a:latin typeface="Arial"/>
                <a:cs typeface="Arial"/>
              </a:rPr>
              <a:t>g</a:t>
            </a:r>
            <a:r>
              <a:rPr sz="1000" spc="-75">
                <a:latin typeface="Arial"/>
                <a:cs typeface="Arial"/>
              </a:rPr>
              <a:t> </a:t>
            </a:r>
            <a:r>
              <a:rPr lang="en-US" sz="1000">
                <a:latin typeface="Arial"/>
                <a:cs typeface="Arial"/>
              </a:rPr>
              <a:t>stroke</a:t>
            </a:r>
            <a:r>
              <a:rPr sz="1000">
                <a:latin typeface="Arial"/>
                <a:cs typeface="Arial"/>
              </a:rPr>
              <a:t>.</a:t>
            </a:r>
            <a:endParaRPr sz="1000" spc="-35">
              <a:latin typeface="Arial"/>
              <a:cs typeface="Arial"/>
            </a:endParaRPr>
          </a:p>
        </p:txBody>
      </p:sp>
      <p:pic>
        <p:nvPicPr>
          <p:cNvPr id="26" name="Picture 26" descr="Diagram, schematic, radar chart&#10;&#10;Description automatically generated">
            <a:extLst>
              <a:ext uri="{FF2B5EF4-FFF2-40B4-BE49-F238E27FC236}">
                <a16:creationId xmlns:a16="http://schemas.microsoft.com/office/drawing/2014/main" id="{DA60C5EC-DACC-D493-608C-E65035DE3201}"/>
              </a:ext>
            </a:extLst>
          </p:cNvPr>
          <p:cNvPicPr>
            <a:picLocks noChangeAspect="1"/>
          </p:cNvPicPr>
          <p:nvPr/>
        </p:nvPicPr>
        <p:blipFill>
          <a:blip r:embed="rId2"/>
          <a:stretch>
            <a:fillRect/>
          </a:stretch>
        </p:blipFill>
        <p:spPr>
          <a:xfrm>
            <a:off x="571500" y="1024954"/>
            <a:ext cx="3093720" cy="1752472"/>
          </a:xfrm>
          <a:prstGeom prst="rect">
            <a:avLst/>
          </a:prstGeom>
        </p:spPr>
      </p:pic>
      <p:pic>
        <p:nvPicPr>
          <p:cNvPr id="27" name="Picture 27" descr="Graphical user interface&#10;&#10;Description automatically generated">
            <a:extLst>
              <a:ext uri="{FF2B5EF4-FFF2-40B4-BE49-F238E27FC236}">
                <a16:creationId xmlns:a16="http://schemas.microsoft.com/office/drawing/2014/main" id="{BA5D4151-69E0-D61A-9298-A639994F157C}"/>
              </a:ext>
            </a:extLst>
          </p:cNvPr>
          <p:cNvPicPr>
            <a:picLocks noChangeAspect="1"/>
          </p:cNvPicPr>
          <p:nvPr/>
        </p:nvPicPr>
        <p:blipFill>
          <a:blip r:embed="rId3"/>
          <a:stretch>
            <a:fillRect/>
          </a:stretch>
        </p:blipFill>
        <p:spPr>
          <a:xfrm>
            <a:off x="403860" y="3020350"/>
            <a:ext cx="8046720" cy="2021260"/>
          </a:xfrm>
          <a:prstGeom prst="rect">
            <a:avLst/>
          </a:prstGeom>
        </p:spPr>
      </p:pic>
    </p:spTree>
    <p:extLst>
      <p:ext uri="{BB962C8B-B14F-4D97-AF65-F5344CB8AC3E}">
        <p14:creationId xmlns:p14="http://schemas.microsoft.com/office/powerpoint/2010/main" val="6836930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A28BFC9-774E-4143-9310-8070876AF1F6}"/>
              </a:ext>
            </a:extLst>
          </p:cNvPr>
          <p:cNvSpPr txBox="1"/>
          <p:nvPr/>
        </p:nvSpPr>
        <p:spPr>
          <a:xfrm>
            <a:off x="944410" y="116053"/>
            <a:ext cx="1847622" cy="369332"/>
          </a:xfrm>
          <a:prstGeom prst="rect">
            <a:avLst/>
          </a:prstGeom>
          <a:noFill/>
        </p:spPr>
        <p:txBody>
          <a:bodyPr wrap="none" rtlCol="0">
            <a:spAutoFit/>
          </a:bodyPr>
          <a:lstStyle/>
          <a:p>
            <a:r>
              <a:rPr lang="en-US"/>
              <a:t>Feature Summary</a:t>
            </a:r>
            <a:endParaRPr lang="en-SG"/>
          </a:p>
        </p:txBody>
      </p:sp>
      <p:sp>
        <p:nvSpPr>
          <p:cNvPr id="13" name="TextBox 12">
            <a:extLst>
              <a:ext uri="{FF2B5EF4-FFF2-40B4-BE49-F238E27FC236}">
                <a16:creationId xmlns:a16="http://schemas.microsoft.com/office/drawing/2014/main" id="{96391580-B6C6-4CF9-8312-474B070C2D28}"/>
              </a:ext>
            </a:extLst>
          </p:cNvPr>
          <p:cNvSpPr txBox="1"/>
          <p:nvPr/>
        </p:nvSpPr>
        <p:spPr>
          <a:xfrm>
            <a:off x="414315" y="4204612"/>
            <a:ext cx="8154602" cy="369332"/>
          </a:xfrm>
          <a:prstGeom prst="rect">
            <a:avLst/>
          </a:prstGeom>
          <a:noFill/>
        </p:spPr>
        <p:txBody>
          <a:bodyPr wrap="square" lIns="91440" tIns="45720" rIns="91440" bIns="45720" rtlCol="0" anchor="t">
            <a:spAutoFit/>
          </a:bodyPr>
          <a:lstStyle/>
          <a:p>
            <a:r>
              <a:rPr lang="en-US"/>
              <a:t>Both models show the same 3 significant features: </a:t>
            </a:r>
            <a:r>
              <a:rPr lang="en-US" i="1"/>
              <a:t>Age, </a:t>
            </a:r>
            <a:r>
              <a:rPr lang="en-US" i="1" err="1"/>
              <a:t>heart_disease</a:t>
            </a:r>
            <a:r>
              <a:rPr lang="en-US" i="1"/>
              <a:t> &amp; hypertension</a:t>
            </a:r>
            <a:endParaRPr lang="en-US" i="1">
              <a:cs typeface="Calibri"/>
            </a:endParaRPr>
          </a:p>
        </p:txBody>
      </p:sp>
      <p:pic>
        <p:nvPicPr>
          <p:cNvPr id="4" name="Picture 5" descr="Table&#10;&#10;Description automatically generated">
            <a:extLst>
              <a:ext uri="{FF2B5EF4-FFF2-40B4-BE49-F238E27FC236}">
                <a16:creationId xmlns:a16="http://schemas.microsoft.com/office/drawing/2014/main" id="{B5E16DF6-0BBB-3AC5-7F94-762768451FD1}"/>
              </a:ext>
            </a:extLst>
          </p:cNvPr>
          <p:cNvPicPr>
            <a:picLocks noChangeAspect="1"/>
          </p:cNvPicPr>
          <p:nvPr/>
        </p:nvPicPr>
        <p:blipFill>
          <a:blip r:embed="rId2"/>
          <a:stretch>
            <a:fillRect/>
          </a:stretch>
        </p:blipFill>
        <p:spPr>
          <a:xfrm>
            <a:off x="754380" y="1313021"/>
            <a:ext cx="3390900" cy="2807018"/>
          </a:xfrm>
          <a:prstGeom prst="rect">
            <a:avLst/>
          </a:prstGeom>
        </p:spPr>
      </p:pic>
      <p:sp>
        <p:nvSpPr>
          <p:cNvPr id="6" name="TextBox 5">
            <a:extLst>
              <a:ext uri="{FF2B5EF4-FFF2-40B4-BE49-F238E27FC236}">
                <a16:creationId xmlns:a16="http://schemas.microsoft.com/office/drawing/2014/main" id="{6037E1D2-3924-C550-51C6-B899F9635C10}"/>
              </a:ext>
            </a:extLst>
          </p:cNvPr>
          <p:cNvSpPr txBox="1"/>
          <p:nvPr/>
        </p:nvSpPr>
        <p:spPr>
          <a:xfrm>
            <a:off x="754380" y="643890"/>
            <a:ext cx="27432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Pipeline 8 – Decision Tree Classifier</a:t>
            </a:r>
            <a:endParaRPr lang="en-US" sz="1300">
              <a:cs typeface="Calibri"/>
            </a:endParaRPr>
          </a:p>
        </p:txBody>
      </p:sp>
      <p:pic>
        <p:nvPicPr>
          <p:cNvPr id="11" name="Picture 11">
            <a:extLst>
              <a:ext uri="{FF2B5EF4-FFF2-40B4-BE49-F238E27FC236}">
                <a16:creationId xmlns:a16="http://schemas.microsoft.com/office/drawing/2014/main" id="{62CDB7E0-4834-91D3-CB7A-5186AF1425E9}"/>
              </a:ext>
            </a:extLst>
          </p:cNvPr>
          <p:cNvPicPr>
            <a:picLocks noChangeAspect="1"/>
          </p:cNvPicPr>
          <p:nvPr/>
        </p:nvPicPr>
        <p:blipFill>
          <a:blip r:embed="rId3"/>
          <a:stretch>
            <a:fillRect/>
          </a:stretch>
        </p:blipFill>
        <p:spPr>
          <a:xfrm>
            <a:off x="4488180" y="1314913"/>
            <a:ext cx="3771900" cy="2848953"/>
          </a:xfrm>
          <a:prstGeom prst="rect">
            <a:avLst/>
          </a:prstGeom>
        </p:spPr>
      </p:pic>
      <p:sp>
        <p:nvSpPr>
          <p:cNvPr id="9" name="TextBox 8">
            <a:extLst>
              <a:ext uri="{FF2B5EF4-FFF2-40B4-BE49-F238E27FC236}">
                <a16:creationId xmlns:a16="http://schemas.microsoft.com/office/drawing/2014/main" id="{A04E7D17-96BE-1220-E6B2-12FF8F9A7F09}"/>
              </a:ext>
            </a:extLst>
          </p:cNvPr>
          <p:cNvSpPr txBox="1"/>
          <p:nvPr/>
        </p:nvSpPr>
        <p:spPr>
          <a:xfrm>
            <a:off x="4495800" y="643889"/>
            <a:ext cx="27432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Pipeline 6 – Decision Tree Classifier</a:t>
            </a:r>
            <a:endParaRPr lang="en-US" sz="1300">
              <a:cs typeface="Calibri"/>
            </a:endParaRPr>
          </a:p>
        </p:txBody>
      </p:sp>
    </p:spTree>
    <p:extLst>
      <p:ext uri="{BB962C8B-B14F-4D97-AF65-F5344CB8AC3E}">
        <p14:creationId xmlns:p14="http://schemas.microsoft.com/office/powerpoint/2010/main" val="4750406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Confusion Matrix</a:t>
            </a:r>
          </a:p>
        </p:txBody>
      </p:sp>
      <p:sp>
        <p:nvSpPr>
          <p:cNvPr id="16" name="TextBox 15">
            <a:extLst>
              <a:ext uri="{FF2B5EF4-FFF2-40B4-BE49-F238E27FC236}">
                <a16:creationId xmlns:a16="http://schemas.microsoft.com/office/drawing/2014/main" id="{54C7BF4E-1CF5-45FD-3007-0FBBAF8802C2}"/>
              </a:ext>
            </a:extLst>
          </p:cNvPr>
          <p:cNvSpPr txBox="1"/>
          <p:nvPr/>
        </p:nvSpPr>
        <p:spPr>
          <a:xfrm>
            <a:off x="381515" y="85261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Decision Tree Classifier</a:t>
            </a:r>
            <a:endParaRPr lang="en-US" sz="1200" u="sng">
              <a:ea typeface="+mn-lt"/>
              <a:cs typeface="+mn-lt"/>
            </a:endParaRPr>
          </a:p>
        </p:txBody>
      </p:sp>
      <p:sp>
        <p:nvSpPr>
          <p:cNvPr id="14" name="TextBox 13">
            <a:extLst>
              <a:ext uri="{FF2B5EF4-FFF2-40B4-BE49-F238E27FC236}">
                <a16:creationId xmlns:a16="http://schemas.microsoft.com/office/drawing/2014/main" id="{A0D82D6A-4103-FF3C-2863-9E43645B7B4C}"/>
              </a:ext>
            </a:extLst>
          </p:cNvPr>
          <p:cNvSpPr txBox="1"/>
          <p:nvPr/>
        </p:nvSpPr>
        <p:spPr>
          <a:xfrm>
            <a:off x="381515" y="286429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6 - </a:t>
            </a:r>
            <a:r>
              <a:rPr lang="en-US" sz="1200" u="sng"/>
              <a:t>Decision Tree Classifier</a:t>
            </a:r>
            <a:endParaRPr lang="en-US" sz="1200" u="sng">
              <a:ea typeface="+mn-lt"/>
              <a:cs typeface="+mn-lt"/>
            </a:endParaRPr>
          </a:p>
        </p:txBody>
      </p:sp>
      <p:pic>
        <p:nvPicPr>
          <p:cNvPr id="15" name="Picture 17" descr="A picture containing table&#10;&#10;Description automatically generated">
            <a:extLst>
              <a:ext uri="{FF2B5EF4-FFF2-40B4-BE49-F238E27FC236}">
                <a16:creationId xmlns:a16="http://schemas.microsoft.com/office/drawing/2014/main" id="{2EDFFA2D-78D9-B04B-9FF1-7659ED821A3C}"/>
              </a:ext>
            </a:extLst>
          </p:cNvPr>
          <p:cNvPicPr>
            <a:picLocks noChangeAspect="1"/>
          </p:cNvPicPr>
          <p:nvPr/>
        </p:nvPicPr>
        <p:blipFill>
          <a:blip r:embed="rId2"/>
          <a:stretch>
            <a:fillRect/>
          </a:stretch>
        </p:blipFill>
        <p:spPr>
          <a:xfrm>
            <a:off x="472440" y="3240298"/>
            <a:ext cx="5570220" cy="1406104"/>
          </a:xfrm>
          <a:prstGeom prst="rect">
            <a:avLst/>
          </a:prstGeom>
        </p:spPr>
      </p:pic>
      <p:pic>
        <p:nvPicPr>
          <p:cNvPr id="18" name="Picture 18">
            <a:extLst>
              <a:ext uri="{FF2B5EF4-FFF2-40B4-BE49-F238E27FC236}">
                <a16:creationId xmlns:a16="http://schemas.microsoft.com/office/drawing/2014/main" id="{7BA85933-CD72-7728-C2EC-1DEFFB2C26F8}"/>
              </a:ext>
            </a:extLst>
          </p:cNvPr>
          <p:cNvPicPr>
            <a:picLocks noChangeAspect="1"/>
          </p:cNvPicPr>
          <p:nvPr/>
        </p:nvPicPr>
        <p:blipFill>
          <a:blip r:embed="rId3"/>
          <a:stretch>
            <a:fillRect/>
          </a:stretch>
        </p:blipFill>
        <p:spPr>
          <a:xfrm>
            <a:off x="472440" y="1070036"/>
            <a:ext cx="5455920" cy="1372749"/>
          </a:xfrm>
          <a:prstGeom prst="rect">
            <a:avLst/>
          </a:prstGeom>
        </p:spPr>
      </p:pic>
    </p:spTree>
    <p:extLst>
      <p:ext uri="{BB962C8B-B14F-4D97-AF65-F5344CB8AC3E}">
        <p14:creationId xmlns:p14="http://schemas.microsoft.com/office/powerpoint/2010/main" val="18036264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6 - </a:t>
            </a:r>
            <a:r>
              <a:rPr lang="en-US" sz="1200" u="sng">
                <a:ea typeface="+mn-lt"/>
                <a:cs typeface="+mn-lt"/>
              </a:rPr>
              <a:t>Decision Tree Classifier</a:t>
            </a:r>
            <a:endParaRPr lang="en-US" sz="1200">
              <a:ea typeface="+mn-lt"/>
              <a:cs typeface="+mn-lt"/>
            </a:endParaRPr>
          </a:p>
          <a:p>
            <a:endParaRPr lang="en-US" sz="1200" u="sng">
              <a:solidFill>
                <a:srgbClr val="252525"/>
              </a:solidFill>
              <a:latin typeface="Arial"/>
              <a:ea typeface="+mn-lt"/>
              <a:cs typeface="Arial"/>
            </a:endParaRPr>
          </a:p>
        </p:txBody>
      </p:sp>
      <p:pic>
        <p:nvPicPr>
          <p:cNvPr id="2" name="Picture 2" descr="Chart, line chart&#10;&#10;Description automatically generated">
            <a:extLst>
              <a:ext uri="{FF2B5EF4-FFF2-40B4-BE49-F238E27FC236}">
                <a16:creationId xmlns:a16="http://schemas.microsoft.com/office/drawing/2014/main" id="{7386CB8A-B85B-0199-26F5-34D5B9558266}"/>
              </a:ext>
            </a:extLst>
          </p:cNvPr>
          <p:cNvPicPr>
            <a:picLocks noChangeAspect="1"/>
          </p:cNvPicPr>
          <p:nvPr/>
        </p:nvPicPr>
        <p:blipFill>
          <a:blip r:embed="rId2"/>
          <a:stretch>
            <a:fillRect/>
          </a:stretch>
        </p:blipFill>
        <p:spPr>
          <a:xfrm>
            <a:off x="175260" y="1341852"/>
            <a:ext cx="2743200" cy="2734117"/>
          </a:xfrm>
          <a:prstGeom prst="rect">
            <a:avLst/>
          </a:prstGeom>
        </p:spPr>
      </p:pic>
      <p:pic>
        <p:nvPicPr>
          <p:cNvPr id="3" name="Picture 3" descr="Chart, line chart&#10;&#10;Description automatically generated">
            <a:extLst>
              <a:ext uri="{FF2B5EF4-FFF2-40B4-BE49-F238E27FC236}">
                <a16:creationId xmlns:a16="http://schemas.microsoft.com/office/drawing/2014/main" id="{718C98F0-3EF9-457D-A4F3-15CFF8467DE2}"/>
              </a:ext>
            </a:extLst>
          </p:cNvPr>
          <p:cNvPicPr>
            <a:picLocks noChangeAspect="1"/>
          </p:cNvPicPr>
          <p:nvPr/>
        </p:nvPicPr>
        <p:blipFill>
          <a:blip r:embed="rId3"/>
          <a:stretch>
            <a:fillRect/>
          </a:stretch>
        </p:blipFill>
        <p:spPr>
          <a:xfrm>
            <a:off x="4099560" y="1339289"/>
            <a:ext cx="2743200" cy="2663042"/>
          </a:xfrm>
          <a:prstGeom prst="rect">
            <a:avLst/>
          </a:prstGeom>
        </p:spPr>
      </p:pic>
    </p:spTree>
    <p:extLst>
      <p:ext uri="{BB962C8B-B14F-4D97-AF65-F5344CB8AC3E}">
        <p14:creationId xmlns:p14="http://schemas.microsoft.com/office/powerpoint/2010/main" val="12809242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Decision Tree Classifier</a:t>
            </a:r>
            <a:endParaRPr lang="en-US" sz="1200" u="sng">
              <a:ea typeface="+mn-lt"/>
              <a:cs typeface="+mn-lt"/>
            </a:endParaRPr>
          </a:p>
        </p:txBody>
      </p:sp>
      <p:sp>
        <p:nvSpPr>
          <p:cNvPr id="2" name="TextBox 1">
            <a:extLst>
              <a:ext uri="{FF2B5EF4-FFF2-40B4-BE49-F238E27FC236}">
                <a16:creationId xmlns:a16="http://schemas.microsoft.com/office/drawing/2014/main" id="{C6BFC18D-312C-FE24-CF0E-04103886A37E}"/>
              </a:ext>
            </a:extLst>
          </p:cNvPr>
          <p:cNvSpPr txBox="1"/>
          <p:nvPr/>
        </p:nvSpPr>
        <p:spPr>
          <a:xfrm>
            <a:off x="213360" y="2552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evaluation measure</a:t>
            </a:r>
          </a:p>
        </p:txBody>
      </p:sp>
      <p:sp>
        <p:nvSpPr>
          <p:cNvPr id="4" name="TextBox 3">
            <a:extLst>
              <a:ext uri="{FF2B5EF4-FFF2-40B4-BE49-F238E27FC236}">
                <a16:creationId xmlns:a16="http://schemas.microsoft.com/office/drawing/2014/main" id="{C3A6A7DC-2CAA-C381-4BE6-CB4AE300B8BE}"/>
              </a:ext>
            </a:extLst>
          </p:cNvPr>
          <p:cNvSpPr txBox="1"/>
          <p:nvPr/>
        </p:nvSpPr>
        <p:spPr>
          <a:xfrm>
            <a:off x="4382014" y="106113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6 - </a:t>
            </a:r>
            <a:r>
              <a:rPr lang="en-US" sz="1200" u="sng">
                <a:ea typeface="+mn-lt"/>
                <a:cs typeface="+mn-lt"/>
              </a:rPr>
              <a:t>Decision Tree Classifier</a:t>
            </a:r>
            <a:endParaRPr lang="en-US" sz="1200">
              <a:ea typeface="+mn-lt"/>
              <a:cs typeface="+mn-lt"/>
            </a:endParaRPr>
          </a:p>
          <a:p>
            <a:endParaRPr lang="en-US" sz="1200" u="sng">
              <a:solidFill>
                <a:srgbClr val="252525"/>
              </a:solidFill>
              <a:latin typeface="Arial"/>
              <a:ea typeface="+mn-lt"/>
              <a:cs typeface="Arial"/>
            </a:endParaRPr>
          </a:p>
        </p:txBody>
      </p:sp>
      <p:pic>
        <p:nvPicPr>
          <p:cNvPr id="5" name="Picture 5" descr="Table&#10;&#10;Description automatically generated">
            <a:extLst>
              <a:ext uri="{FF2B5EF4-FFF2-40B4-BE49-F238E27FC236}">
                <a16:creationId xmlns:a16="http://schemas.microsoft.com/office/drawing/2014/main" id="{38405281-A2D5-8103-8ACD-C3568C57A42D}"/>
              </a:ext>
            </a:extLst>
          </p:cNvPr>
          <p:cNvPicPr>
            <a:picLocks noChangeAspect="1"/>
          </p:cNvPicPr>
          <p:nvPr/>
        </p:nvPicPr>
        <p:blipFill>
          <a:blip r:embed="rId2"/>
          <a:stretch>
            <a:fillRect/>
          </a:stretch>
        </p:blipFill>
        <p:spPr>
          <a:xfrm>
            <a:off x="4480560" y="1393649"/>
            <a:ext cx="4305300" cy="1708501"/>
          </a:xfrm>
          <a:prstGeom prst="rect">
            <a:avLst/>
          </a:prstGeom>
        </p:spPr>
      </p:pic>
      <p:pic>
        <p:nvPicPr>
          <p:cNvPr id="6" name="Picture 6" descr="Table&#10;&#10;Description automatically generated">
            <a:extLst>
              <a:ext uri="{FF2B5EF4-FFF2-40B4-BE49-F238E27FC236}">
                <a16:creationId xmlns:a16="http://schemas.microsoft.com/office/drawing/2014/main" id="{AD20C5A1-F34F-680A-85FD-218138A15B18}"/>
              </a:ext>
            </a:extLst>
          </p:cNvPr>
          <p:cNvPicPr>
            <a:picLocks noChangeAspect="1"/>
          </p:cNvPicPr>
          <p:nvPr/>
        </p:nvPicPr>
        <p:blipFill>
          <a:blip r:embed="rId3"/>
          <a:stretch>
            <a:fillRect/>
          </a:stretch>
        </p:blipFill>
        <p:spPr>
          <a:xfrm>
            <a:off x="304800" y="1393402"/>
            <a:ext cx="4206240" cy="1670895"/>
          </a:xfrm>
          <a:prstGeom prst="rect">
            <a:avLst/>
          </a:prstGeom>
        </p:spPr>
      </p:pic>
    </p:spTree>
    <p:extLst>
      <p:ext uri="{BB962C8B-B14F-4D97-AF65-F5344CB8AC3E}">
        <p14:creationId xmlns:p14="http://schemas.microsoft.com/office/powerpoint/2010/main" val="2265004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id="{0A6E1619-60E6-5B23-12B2-323C83F93934}"/>
              </a:ext>
            </a:extLst>
          </p:cNvPr>
          <p:cNvPicPr>
            <a:picLocks noChangeAspect="1"/>
          </p:cNvPicPr>
          <p:nvPr/>
        </p:nvPicPr>
        <p:blipFill>
          <a:blip r:embed="rId2"/>
          <a:stretch>
            <a:fillRect/>
          </a:stretch>
        </p:blipFill>
        <p:spPr>
          <a:xfrm>
            <a:off x="717331" y="673980"/>
            <a:ext cx="7118131" cy="3594598"/>
          </a:xfrm>
          <a:prstGeom prst="rect">
            <a:avLst/>
          </a:prstGeom>
        </p:spPr>
      </p:pic>
      <p:sp>
        <p:nvSpPr>
          <p:cNvPr id="3" name="TextBox 2">
            <a:extLst>
              <a:ext uri="{FF2B5EF4-FFF2-40B4-BE49-F238E27FC236}">
                <a16:creationId xmlns:a16="http://schemas.microsoft.com/office/drawing/2014/main" id="{B3D2DE4E-2F09-D383-95F4-6F0E869F74D6}"/>
              </a:ext>
            </a:extLst>
          </p:cNvPr>
          <p:cNvSpPr txBox="1"/>
          <p:nvPr/>
        </p:nvSpPr>
        <p:spPr>
          <a:xfrm>
            <a:off x="2371725" y="4337241"/>
            <a:ext cx="37482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risk of stroke increases with age.</a:t>
            </a:r>
          </a:p>
        </p:txBody>
      </p:sp>
      <p:sp>
        <p:nvSpPr>
          <p:cNvPr id="5" name="TextBox 4">
            <a:extLst>
              <a:ext uri="{FF2B5EF4-FFF2-40B4-BE49-F238E27FC236}">
                <a16:creationId xmlns:a16="http://schemas.microsoft.com/office/drawing/2014/main" id="{754B1242-E519-9ED1-185B-69241440B9EC}"/>
              </a:ext>
            </a:extLst>
          </p:cNvPr>
          <p:cNvSpPr txBox="1"/>
          <p:nvPr/>
        </p:nvSpPr>
        <p:spPr>
          <a:xfrm>
            <a:off x="592931" y="23359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Hypothesis for our model</a:t>
            </a:r>
          </a:p>
        </p:txBody>
      </p:sp>
      <p:sp>
        <p:nvSpPr>
          <p:cNvPr id="4" name="object 3">
            <a:extLst>
              <a:ext uri="{FF2B5EF4-FFF2-40B4-BE49-F238E27FC236}">
                <a16:creationId xmlns:a16="http://schemas.microsoft.com/office/drawing/2014/main" id="{260AEB7A-CA0F-92CC-D74E-125708425851}"/>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4021828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Feature Summery</a:t>
            </a:r>
            <a:endParaRPr lang="en-US"/>
          </a:p>
        </p:txBody>
      </p:sp>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6 - </a:t>
            </a:r>
            <a:r>
              <a:rPr lang="en-US" sz="1200" u="sng">
                <a:solidFill>
                  <a:srgbClr val="000000"/>
                </a:solidFill>
                <a:latin typeface="Calibri"/>
                <a:cs typeface="Calibri"/>
              </a:rPr>
              <a:t>Decision</a:t>
            </a:r>
            <a:r>
              <a:rPr lang="en-US" sz="1200" u="sng">
                <a:ea typeface="+mn-lt"/>
                <a:cs typeface="+mn-lt"/>
              </a:rPr>
              <a:t> Tree Classifier</a:t>
            </a:r>
            <a:endParaRPr lang="en-US" sz="1200">
              <a:ea typeface="+mn-lt"/>
              <a:cs typeface="+mn-lt"/>
            </a:endParaRPr>
          </a:p>
          <a:p>
            <a:endParaRPr lang="en-US" sz="1200" u="sng">
              <a:solidFill>
                <a:srgbClr val="252525"/>
              </a:solidFill>
              <a:latin typeface="Arial"/>
              <a:ea typeface="+mn-lt"/>
              <a:cs typeface="Arial"/>
            </a:endParaRPr>
          </a:p>
        </p:txBody>
      </p:sp>
      <p:pic>
        <p:nvPicPr>
          <p:cNvPr id="20" name="Picture 20" descr="Table&#10;&#10;Description automatically generated">
            <a:extLst>
              <a:ext uri="{FF2B5EF4-FFF2-40B4-BE49-F238E27FC236}">
                <a16:creationId xmlns:a16="http://schemas.microsoft.com/office/drawing/2014/main" id="{C6C3D237-7CAF-9863-B0D9-94495FD8786D}"/>
              </a:ext>
            </a:extLst>
          </p:cNvPr>
          <p:cNvPicPr>
            <a:picLocks noChangeAspect="1"/>
          </p:cNvPicPr>
          <p:nvPr/>
        </p:nvPicPr>
        <p:blipFill>
          <a:blip r:embed="rId2"/>
          <a:stretch>
            <a:fillRect/>
          </a:stretch>
        </p:blipFill>
        <p:spPr>
          <a:xfrm>
            <a:off x="388620" y="1428750"/>
            <a:ext cx="3954780" cy="3535680"/>
          </a:xfrm>
          <a:prstGeom prst="rect">
            <a:avLst/>
          </a:prstGeom>
        </p:spPr>
      </p:pic>
      <p:pic>
        <p:nvPicPr>
          <p:cNvPr id="22" name="Picture 22">
            <a:extLst>
              <a:ext uri="{FF2B5EF4-FFF2-40B4-BE49-F238E27FC236}">
                <a16:creationId xmlns:a16="http://schemas.microsoft.com/office/drawing/2014/main" id="{7803A325-188F-1ECC-BA83-93CF2DA095EC}"/>
              </a:ext>
            </a:extLst>
          </p:cNvPr>
          <p:cNvPicPr>
            <a:picLocks noChangeAspect="1"/>
          </p:cNvPicPr>
          <p:nvPr/>
        </p:nvPicPr>
        <p:blipFill>
          <a:blip r:embed="rId3"/>
          <a:stretch>
            <a:fillRect/>
          </a:stretch>
        </p:blipFill>
        <p:spPr>
          <a:xfrm>
            <a:off x="4503420" y="1416002"/>
            <a:ext cx="4465320" cy="3584036"/>
          </a:xfrm>
          <a:prstGeom prst="rect">
            <a:avLst/>
          </a:prstGeom>
        </p:spPr>
      </p:pic>
    </p:spTree>
    <p:extLst>
      <p:ext uri="{BB962C8B-B14F-4D97-AF65-F5344CB8AC3E}">
        <p14:creationId xmlns:p14="http://schemas.microsoft.com/office/powerpoint/2010/main" val="40711624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p:nvPr/>
        </p:nvSpPr>
        <p:spPr>
          <a:xfrm>
            <a:off x="274320" y="637540"/>
            <a:ext cx="2052320" cy="222758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97179" y="2839720"/>
            <a:ext cx="2072639" cy="205486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495800" y="2562860"/>
            <a:ext cx="3329940" cy="464819"/>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4961509" y="3466424"/>
            <a:ext cx="3515360" cy="1656080"/>
          </a:xfrm>
          <a:prstGeom prst="rect">
            <a:avLst/>
          </a:prstGeom>
        </p:spPr>
        <p:txBody>
          <a:bodyPr vert="horz" wrap="square" lIns="0" tIns="0" rIns="0" bIns="0" rtlCol="0">
            <a:spAutoFit/>
          </a:bodyPr>
          <a:lstStyle/>
          <a:p>
            <a:pPr marL="12700" marR="5080" algn="just">
              <a:lnSpc>
                <a:spcPct val="100000"/>
              </a:lnSpc>
            </a:pPr>
            <a:r>
              <a:rPr sz="1000" spc="-5">
                <a:solidFill>
                  <a:srgbClr val="252525"/>
                </a:solidFill>
                <a:latin typeface="Arial"/>
                <a:cs typeface="Arial"/>
              </a:rPr>
              <a:t>P</a:t>
            </a:r>
            <a:r>
              <a:rPr sz="1000" spc="5">
                <a:solidFill>
                  <a:srgbClr val="252525"/>
                </a:solidFill>
                <a:latin typeface="Arial"/>
                <a:cs typeface="Arial"/>
              </a:rPr>
              <a:t>re</a:t>
            </a:r>
            <a:r>
              <a:rPr sz="1000">
                <a:solidFill>
                  <a:srgbClr val="252525"/>
                </a:solidFill>
                <a:latin typeface="Arial"/>
                <a:cs typeface="Arial"/>
              </a:rPr>
              <a:t>c</a:t>
            </a:r>
            <a:r>
              <a:rPr sz="1000" spc="20">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i</a:t>
            </a:r>
            <a:r>
              <a:rPr sz="1000" spc="5">
                <a:solidFill>
                  <a:srgbClr val="252525"/>
                </a:solidFill>
                <a:latin typeface="Arial"/>
                <a:cs typeface="Arial"/>
              </a:rPr>
              <a:t>o</a:t>
            </a:r>
            <a:r>
              <a:rPr sz="1000">
                <a:solidFill>
                  <a:srgbClr val="252525"/>
                </a:solidFill>
                <a:latin typeface="Arial"/>
                <a:cs typeface="Arial"/>
              </a:rPr>
              <a:t>n</a:t>
            </a:r>
            <a:r>
              <a:rPr sz="1000" spc="-55">
                <a:solidFill>
                  <a:srgbClr val="252525"/>
                </a:solidFill>
                <a:latin typeface="Arial"/>
                <a:cs typeface="Arial"/>
              </a:rPr>
              <a:t> </a:t>
            </a:r>
            <a:r>
              <a:rPr sz="1000" spc="5">
                <a:solidFill>
                  <a:srgbClr val="252525"/>
                </a:solidFill>
                <a:latin typeface="Arial"/>
                <a:cs typeface="Arial"/>
              </a:rPr>
              <a:t>an</a:t>
            </a:r>
            <a:r>
              <a:rPr sz="1000">
                <a:solidFill>
                  <a:srgbClr val="252525"/>
                </a:solidFill>
                <a:latin typeface="Arial"/>
                <a:cs typeface="Arial"/>
              </a:rPr>
              <a:t>d</a:t>
            </a:r>
            <a:r>
              <a:rPr sz="1000" spc="-35">
                <a:solidFill>
                  <a:srgbClr val="252525"/>
                </a:solidFill>
                <a:latin typeface="Arial"/>
                <a:cs typeface="Arial"/>
              </a:rPr>
              <a:t> </a:t>
            </a:r>
            <a:r>
              <a:rPr sz="1000">
                <a:solidFill>
                  <a:srgbClr val="252525"/>
                </a:solidFill>
                <a:latin typeface="Arial"/>
                <a:cs typeface="Arial"/>
              </a:rPr>
              <a:t>R</a:t>
            </a:r>
            <a:r>
              <a:rPr sz="1000" spc="5">
                <a:solidFill>
                  <a:srgbClr val="252525"/>
                </a:solidFill>
                <a:latin typeface="Arial"/>
                <a:cs typeface="Arial"/>
              </a:rPr>
              <a:t>e</a:t>
            </a:r>
            <a:r>
              <a:rPr sz="1000">
                <a:solidFill>
                  <a:srgbClr val="252525"/>
                </a:solidFill>
                <a:latin typeface="Arial"/>
                <a:cs typeface="Arial"/>
              </a:rPr>
              <a:t>c</a:t>
            </a:r>
            <a:r>
              <a:rPr sz="1000" spc="5">
                <a:solidFill>
                  <a:srgbClr val="252525"/>
                </a:solidFill>
                <a:latin typeface="Arial"/>
                <a:cs typeface="Arial"/>
              </a:rPr>
              <a:t>a</a:t>
            </a:r>
            <a:r>
              <a:rPr sz="1000" spc="15">
                <a:solidFill>
                  <a:srgbClr val="252525"/>
                </a:solidFill>
                <a:latin typeface="Arial"/>
                <a:cs typeface="Arial"/>
              </a:rPr>
              <a:t>l</a:t>
            </a:r>
            <a:r>
              <a:rPr sz="1000">
                <a:solidFill>
                  <a:srgbClr val="252525"/>
                </a:solidFill>
                <a:latin typeface="Arial"/>
                <a:cs typeface="Arial"/>
              </a:rPr>
              <a:t>l</a:t>
            </a:r>
            <a:r>
              <a:rPr sz="1000" spc="-2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 </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f</a:t>
            </a:r>
            <a:r>
              <a:rPr sz="1000" spc="15">
                <a:solidFill>
                  <a:srgbClr val="252525"/>
                </a:solidFill>
                <a:latin typeface="Arial"/>
                <a:cs typeface="Arial"/>
              </a:rPr>
              <a:t>l</a:t>
            </a:r>
            <a:r>
              <a:rPr sz="1000" spc="5">
                <a:solidFill>
                  <a:srgbClr val="252525"/>
                </a:solidFill>
                <a:latin typeface="Arial"/>
                <a:cs typeface="Arial"/>
              </a:rPr>
              <a:t>u</a:t>
            </a:r>
            <a:r>
              <a:rPr sz="1000" spc="-15">
                <a:solidFill>
                  <a:srgbClr val="252525"/>
                </a:solidFill>
                <a:latin typeface="Arial"/>
                <a:cs typeface="Arial"/>
              </a:rPr>
              <a:t>e</a:t>
            </a:r>
            <a:r>
              <a:rPr sz="1000" spc="5">
                <a:solidFill>
                  <a:srgbClr val="252525"/>
                </a:solidFill>
                <a:latin typeface="Arial"/>
                <a:cs typeface="Arial"/>
              </a:rPr>
              <a:t>n</a:t>
            </a:r>
            <a:r>
              <a:rPr sz="1000">
                <a:solidFill>
                  <a:srgbClr val="252525"/>
                </a:solidFill>
                <a:latin typeface="Arial"/>
                <a:cs typeface="Arial"/>
              </a:rPr>
              <a:t>c</a:t>
            </a:r>
            <a:r>
              <a:rPr sz="1000" spc="-15">
                <a:solidFill>
                  <a:srgbClr val="252525"/>
                </a:solidFill>
                <a:latin typeface="Arial"/>
                <a:cs typeface="Arial"/>
              </a:rPr>
              <a:t>e</a:t>
            </a:r>
            <a:r>
              <a:rPr sz="1000">
                <a:solidFill>
                  <a:srgbClr val="252525"/>
                </a:solidFill>
                <a:latin typeface="Arial"/>
                <a:cs typeface="Arial"/>
              </a:rPr>
              <a:t>d</a:t>
            </a:r>
            <a:r>
              <a:rPr sz="1000" spc="-55">
                <a:solidFill>
                  <a:srgbClr val="252525"/>
                </a:solidFill>
                <a:latin typeface="Arial"/>
                <a:cs typeface="Arial"/>
              </a:rPr>
              <a:t> </a:t>
            </a:r>
            <a:r>
              <a:rPr sz="1000" spc="5">
                <a:solidFill>
                  <a:srgbClr val="252525"/>
                </a:solidFill>
                <a:latin typeface="Arial"/>
                <a:cs typeface="Arial"/>
              </a:rPr>
              <a:t>b</a:t>
            </a:r>
            <a:r>
              <a:rPr sz="1000">
                <a:solidFill>
                  <a:srgbClr val="252525"/>
                </a:solidFill>
                <a:latin typeface="Arial"/>
                <a:cs typeface="Arial"/>
              </a:rPr>
              <a:t>y</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spc="5">
                <a:solidFill>
                  <a:srgbClr val="252525"/>
                </a:solidFill>
                <a:latin typeface="Arial"/>
                <a:cs typeface="Arial"/>
              </a:rPr>
              <a:t>propor</a:t>
            </a:r>
            <a:r>
              <a:rPr sz="1000">
                <a:solidFill>
                  <a:srgbClr val="252525"/>
                </a:solidFill>
                <a:latin typeface="Arial"/>
                <a:cs typeface="Arial"/>
              </a:rPr>
              <a:t>t</a:t>
            </a:r>
            <a:r>
              <a:rPr sz="1000" spc="15">
                <a:solidFill>
                  <a:srgbClr val="252525"/>
                </a:solidFill>
                <a:latin typeface="Arial"/>
                <a:cs typeface="Arial"/>
              </a:rPr>
              <a:t>i</a:t>
            </a:r>
            <a:r>
              <a:rPr sz="1000" spc="5">
                <a:solidFill>
                  <a:srgbClr val="252525"/>
                </a:solidFill>
                <a:latin typeface="Arial"/>
                <a:cs typeface="Arial"/>
              </a:rPr>
              <a:t>o</a:t>
            </a:r>
            <a:r>
              <a:rPr sz="1000">
                <a:solidFill>
                  <a:srgbClr val="252525"/>
                </a:solidFill>
                <a:latin typeface="Arial"/>
                <a:cs typeface="Arial"/>
              </a:rPr>
              <a:t>n</a:t>
            </a:r>
            <a:r>
              <a:rPr sz="1000" spc="-7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f</a:t>
            </a:r>
            <a:r>
              <a:rPr sz="1000" spc="-15">
                <a:solidFill>
                  <a:srgbClr val="252525"/>
                </a:solidFill>
                <a:latin typeface="Arial"/>
                <a:cs typeface="Arial"/>
              </a:rPr>
              <a:t> </a:t>
            </a:r>
            <a:r>
              <a:rPr sz="1000" spc="10">
                <a:solidFill>
                  <a:srgbClr val="252525"/>
                </a:solidFill>
                <a:latin typeface="Arial"/>
                <a:cs typeface="Arial"/>
              </a:rPr>
              <a:t>T</a:t>
            </a:r>
            <a:r>
              <a:rPr sz="1000" spc="5">
                <a:solidFill>
                  <a:srgbClr val="252525"/>
                </a:solidFill>
                <a:latin typeface="Arial"/>
                <a:cs typeface="Arial"/>
              </a:rPr>
              <a:t>ru</a:t>
            </a:r>
            <a:r>
              <a:rPr sz="1000">
                <a:solidFill>
                  <a:srgbClr val="252525"/>
                </a:solidFill>
                <a:latin typeface="Arial"/>
                <a:cs typeface="Arial"/>
              </a:rPr>
              <a:t>e</a:t>
            </a:r>
            <a:r>
              <a:rPr sz="1000" spc="-35">
                <a:solidFill>
                  <a:srgbClr val="252525"/>
                </a:solidFill>
                <a:latin typeface="Arial"/>
                <a:cs typeface="Arial"/>
              </a:rPr>
              <a:t> </a:t>
            </a:r>
            <a:r>
              <a:rPr sz="1000">
                <a:solidFill>
                  <a:srgbClr val="252525"/>
                </a:solidFill>
                <a:latin typeface="Arial"/>
                <a:cs typeface="Arial"/>
              </a:rPr>
              <a:t>vs </a:t>
            </a:r>
            <a:r>
              <a:rPr sz="1000" spc="10">
                <a:solidFill>
                  <a:srgbClr val="252525"/>
                </a:solidFill>
                <a:latin typeface="Arial"/>
                <a:cs typeface="Arial"/>
              </a:rPr>
              <a:t>F</a:t>
            </a:r>
            <a:r>
              <a:rPr sz="1000" spc="5">
                <a:solidFill>
                  <a:srgbClr val="252525"/>
                </a:solidFill>
                <a:latin typeface="Arial"/>
                <a:cs typeface="Arial"/>
              </a:rPr>
              <a:t>a</a:t>
            </a:r>
            <a:r>
              <a:rPr sz="1000" spc="15">
                <a:solidFill>
                  <a:srgbClr val="252525"/>
                </a:solidFill>
                <a:latin typeface="Arial"/>
                <a:cs typeface="Arial"/>
              </a:rPr>
              <a:t>l</a:t>
            </a:r>
            <a:r>
              <a:rPr sz="1000">
                <a:solidFill>
                  <a:srgbClr val="252525"/>
                </a:solidFill>
                <a:latin typeface="Arial"/>
                <a:cs typeface="Arial"/>
              </a:rPr>
              <a:t>se</a:t>
            </a:r>
            <a:r>
              <a:rPr sz="1000" spc="-30">
                <a:solidFill>
                  <a:srgbClr val="252525"/>
                </a:solidFill>
                <a:latin typeface="Arial"/>
                <a:cs typeface="Arial"/>
              </a:rPr>
              <a:t> </a:t>
            </a:r>
            <a:r>
              <a:rPr sz="1000">
                <a:solidFill>
                  <a:srgbClr val="252525"/>
                </a:solidFill>
                <a:latin typeface="Arial"/>
                <a:cs typeface="Arial"/>
              </a:rPr>
              <a:t>R</a:t>
            </a:r>
            <a:r>
              <a:rPr sz="1000" spc="5">
                <a:solidFill>
                  <a:srgbClr val="252525"/>
                </a:solidFill>
                <a:latin typeface="Arial"/>
                <a:cs typeface="Arial"/>
              </a:rPr>
              <a:t>e</a:t>
            </a:r>
            <a:r>
              <a:rPr sz="1000">
                <a:solidFill>
                  <a:srgbClr val="252525"/>
                </a:solidFill>
                <a:latin typeface="Arial"/>
                <a:cs typeface="Arial"/>
              </a:rPr>
              <a:t>v</a:t>
            </a:r>
            <a:r>
              <a:rPr sz="1000" spc="5">
                <a:solidFill>
                  <a:srgbClr val="252525"/>
                </a:solidFill>
                <a:latin typeface="Arial"/>
                <a:cs typeface="Arial"/>
              </a:rPr>
              <a:t>enue</a:t>
            </a:r>
            <a:r>
              <a:rPr sz="1000">
                <a:solidFill>
                  <a:srgbClr val="252525"/>
                </a:solidFill>
                <a:latin typeface="Arial"/>
                <a:cs typeface="Arial"/>
              </a:rPr>
              <a:t>s</a:t>
            </a:r>
            <a:r>
              <a:rPr sz="1000" spc="-6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n</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spc="5">
                <a:solidFill>
                  <a:srgbClr val="252525"/>
                </a:solidFill>
                <a:latin typeface="Arial"/>
                <a:cs typeface="Arial"/>
              </a:rPr>
              <a:t>da</a:t>
            </a:r>
            <a:r>
              <a:rPr sz="1000">
                <a:solidFill>
                  <a:srgbClr val="252525"/>
                </a:solidFill>
                <a:latin typeface="Arial"/>
                <a:cs typeface="Arial"/>
              </a:rPr>
              <a:t>ta</a:t>
            </a:r>
            <a:r>
              <a:rPr sz="1000" spc="-35">
                <a:solidFill>
                  <a:srgbClr val="252525"/>
                </a:solidFill>
                <a:latin typeface="Arial"/>
                <a:cs typeface="Arial"/>
              </a:rPr>
              <a:t> </a:t>
            </a:r>
            <a:r>
              <a:rPr sz="1000">
                <a:solidFill>
                  <a:srgbClr val="252525"/>
                </a:solidFill>
                <a:latin typeface="Arial"/>
                <a:cs typeface="Arial"/>
              </a:rPr>
              <a:t>s</a:t>
            </a:r>
            <a:r>
              <a:rPr sz="1000" spc="5">
                <a:solidFill>
                  <a:srgbClr val="252525"/>
                </a:solidFill>
                <a:latin typeface="Arial"/>
                <a:cs typeface="Arial"/>
              </a:rPr>
              <a:t>e</a:t>
            </a:r>
            <a:r>
              <a:rPr sz="1000">
                <a:solidFill>
                  <a:srgbClr val="252525"/>
                </a:solidFill>
                <a:latin typeface="Arial"/>
                <a:cs typeface="Arial"/>
              </a:rPr>
              <a:t>t</a:t>
            </a:r>
            <a:r>
              <a:rPr sz="1000" spc="-15">
                <a:solidFill>
                  <a:srgbClr val="252525"/>
                </a:solidFill>
                <a:latin typeface="Arial"/>
                <a:cs typeface="Arial"/>
              </a:rPr>
              <a:t> </a:t>
            </a:r>
            <a:r>
              <a:rPr sz="1000" spc="-20">
                <a:solidFill>
                  <a:srgbClr val="252525"/>
                </a:solidFill>
                <a:latin typeface="Arial"/>
                <a:cs typeface="Arial"/>
              </a:rPr>
              <a:t>w</a:t>
            </a:r>
            <a:r>
              <a:rPr sz="1000" spc="5">
                <a:solidFill>
                  <a:srgbClr val="252525"/>
                </a:solidFill>
                <a:latin typeface="Arial"/>
                <a:cs typeface="Arial"/>
              </a:rPr>
              <a:t>her</a:t>
            </a:r>
            <a:r>
              <a:rPr sz="1000">
                <a:solidFill>
                  <a:srgbClr val="252525"/>
                </a:solidFill>
                <a:latin typeface="Arial"/>
                <a:cs typeface="Arial"/>
              </a:rPr>
              <a:t>e</a:t>
            </a:r>
            <a:r>
              <a:rPr sz="1000" spc="5">
                <a:solidFill>
                  <a:srgbClr val="252525"/>
                </a:solidFill>
                <a:latin typeface="Arial"/>
                <a:cs typeface="Arial"/>
              </a:rPr>
              <a:t> </a:t>
            </a:r>
            <a:r>
              <a:rPr sz="1000" spc="-20">
                <a:solidFill>
                  <a:srgbClr val="252525"/>
                </a:solidFill>
                <a:latin typeface="Arial"/>
                <a:cs typeface="Arial"/>
              </a:rPr>
              <a:t>w</a:t>
            </a:r>
            <a:r>
              <a:rPr sz="1000">
                <a:solidFill>
                  <a:srgbClr val="252525"/>
                </a:solidFill>
                <a:latin typeface="Arial"/>
                <a:cs typeface="Arial"/>
              </a:rPr>
              <a:t>e</a:t>
            </a:r>
            <a:r>
              <a:rPr sz="1000" spc="5">
                <a:solidFill>
                  <a:srgbClr val="252525"/>
                </a:solidFill>
                <a:latin typeface="Arial"/>
                <a:cs typeface="Arial"/>
              </a:rPr>
              <a:t> ge</a:t>
            </a:r>
            <a:r>
              <a:rPr sz="1000">
                <a:solidFill>
                  <a:srgbClr val="252525"/>
                </a:solidFill>
                <a:latin typeface="Arial"/>
                <a:cs typeface="Arial"/>
              </a:rPr>
              <a:t>t</a:t>
            </a:r>
            <a:r>
              <a:rPr sz="1000" spc="-15">
                <a:solidFill>
                  <a:srgbClr val="252525"/>
                </a:solidFill>
                <a:latin typeface="Arial"/>
                <a:cs typeface="Arial"/>
              </a:rPr>
              <a:t> </a:t>
            </a:r>
            <a:r>
              <a:rPr sz="1000">
                <a:solidFill>
                  <a:srgbClr val="252525"/>
                </a:solidFill>
                <a:latin typeface="Arial"/>
                <a:cs typeface="Arial"/>
              </a:rPr>
              <a:t>a</a:t>
            </a:r>
            <a:r>
              <a:rPr sz="1000" spc="-15">
                <a:solidFill>
                  <a:srgbClr val="252525"/>
                </a:solidFill>
                <a:latin typeface="Arial"/>
                <a:cs typeface="Arial"/>
              </a:rPr>
              <a:t> </a:t>
            </a:r>
            <a:r>
              <a:rPr sz="1000" spc="5">
                <a:solidFill>
                  <a:srgbClr val="252525"/>
                </a:solidFill>
                <a:latin typeface="Arial"/>
                <a:cs typeface="Arial"/>
              </a:rPr>
              <a:t>h</a:t>
            </a:r>
            <a:r>
              <a:rPr sz="1000" spc="15">
                <a:solidFill>
                  <a:srgbClr val="252525"/>
                </a:solidFill>
                <a:latin typeface="Arial"/>
                <a:cs typeface="Arial"/>
              </a:rPr>
              <a:t>i</a:t>
            </a:r>
            <a:r>
              <a:rPr sz="1000" spc="5">
                <a:solidFill>
                  <a:srgbClr val="252525"/>
                </a:solidFill>
                <a:latin typeface="Arial"/>
                <a:cs typeface="Arial"/>
              </a:rPr>
              <a:t>ghe</a:t>
            </a:r>
            <a:r>
              <a:rPr sz="1000">
                <a:solidFill>
                  <a:srgbClr val="252525"/>
                </a:solidFill>
                <a:latin typeface="Arial"/>
                <a:cs typeface="Arial"/>
              </a:rPr>
              <a:t>r</a:t>
            </a:r>
            <a:r>
              <a:rPr sz="1000" spc="-50">
                <a:solidFill>
                  <a:srgbClr val="252525"/>
                </a:solidFill>
                <a:latin typeface="Arial"/>
                <a:cs typeface="Arial"/>
              </a:rPr>
              <a:t> </a:t>
            </a:r>
            <a:r>
              <a:rPr sz="1000" spc="5">
                <a:solidFill>
                  <a:srgbClr val="252525"/>
                </a:solidFill>
                <a:latin typeface="Arial"/>
                <a:cs typeface="Arial"/>
              </a:rPr>
              <a:t>nu</a:t>
            </a:r>
            <a:r>
              <a:rPr sz="1000" spc="-35">
                <a:solidFill>
                  <a:srgbClr val="252525"/>
                </a:solidFill>
                <a:latin typeface="Arial"/>
                <a:cs typeface="Arial"/>
              </a:rPr>
              <a:t>m</a:t>
            </a:r>
            <a:r>
              <a:rPr sz="1000" spc="5">
                <a:solidFill>
                  <a:srgbClr val="252525"/>
                </a:solidFill>
                <a:latin typeface="Arial"/>
                <a:cs typeface="Arial"/>
              </a:rPr>
              <a:t>be</a:t>
            </a:r>
            <a:r>
              <a:rPr sz="1000">
                <a:solidFill>
                  <a:srgbClr val="252525"/>
                </a:solidFill>
                <a:latin typeface="Arial"/>
                <a:cs typeface="Arial"/>
              </a:rPr>
              <a:t>r of</a:t>
            </a:r>
            <a:r>
              <a:rPr sz="1000" spc="-20">
                <a:solidFill>
                  <a:srgbClr val="252525"/>
                </a:solidFill>
                <a:latin typeface="Arial"/>
                <a:cs typeface="Arial"/>
              </a:rPr>
              <a:t> </a:t>
            </a:r>
            <a:r>
              <a:rPr sz="1000">
                <a:solidFill>
                  <a:srgbClr val="252525"/>
                </a:solidFill>
                <a:latin typeface="Arial"/>
                <a:cs typeface="Arial"/>
              </a:rPr>
              <a:t>c</a:t>
            </a:r>
            <a:r>
              <a:rPr sz="1000" spc="5">
                <a:solidFill>
                  <a:srgbClr val="252525"/>
                </a:solidFill>
                <a:latin typeface="Arial"/>
                <a:cs typeface="Arial"/>
              </a:rPr>
              <a:t>u</a:t>
            </a:r>
            <a:r>
              <a:rPr sz="1000">
                <a:solidFill>
                  <a:srgbClr val="252525"/>
                </a:solidFill>
                <a:latin typeface="Arial"/>
                <a:cs typeface="Arial"/>
              </a:rPr>
              <a:t>sto</a:t>
            </a:r>
            <a:r>
              <a:rPr sz="1000" spc="-35">
                <a:solidFill>
                  <a:srgbClr val="252525"/>
                </a:solidFill>
                <a:latin typeface="Arial"/>
                <a:cs typeface="Arial"/>
              </a:rPr>
              <a:t>m</a:t>
            </a:r>
            <a:r>
              <a:rPr sz="1000">
                <a:solidFill>
                  <a:srgbClr val="252525"/>
                </a:solidFill>
                <a:latin typeface="Arial"/>
                <a:cs typeface="Arial"/>
              </a:rPr>
              <a:t>e</a:t>
            </a:r>
            <a:r>
              <a:rPr sz="1000" spc="5">
                <a:solidFill>
                  <a:srgbClr val="252525"/>
                </a:solidFill>
                <a:latin typeface="Arial"/>
                <a:cs typeface="Arial"/>
              </a:rPr>
              <a:t>r'</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b</a:t>
            </a:r>
            <a:r>
              <a:rPr sz="1000" spc="5">
                <a:solidFill>
                  <a:srgbClr val="252525"/>
                </a:solidFill>
                <a:latin typeface="Arial"/>
                <a:cs typeface="Arial"/>
              </a:rPr>
              <a:t>r</a:t>
            </a:r>
            <a:r>
              <a:rPr sz="1000">
                <a:solidFill>
                  <a:srgbClr val="252525"/>
                </a:solidFill>
                <a:latin typeface="Arial"/>
                <a:cs typeface="Arial"/>
              </a:rPr>
              <a:t>o</a:t>
            </a:r>
            <a:r>
              <a:rPr sz="1000" spc="-25">
                <a:solidFill>
                  <a:srgbClr val="252525"/>
                </a:solidFill>
                <a:latin typeface="Arial"/>
                <a:cs typeface="Arial"/>
              </a:rPr>
              <a:t>w</a:t>
            </a:r>
            <a:r>
              <a:rPr sz="1000">
                <a:solidFill>
                  <a:srgbClr val="252525"/>
                </a:solidFill>
                <a:latin typeface="Arial"/>
                <a:cs typeface="Arial"/>
              </a:rPr>
              <a:t>s</a:t>
            </a:r>
            <a:r>
              <a:rPr sz="1000" spc="15">
                <a:solidFill>
                  <a:srgbClr val="252525"/>
                </a:solidFill>
                <a:latin typeface="Arial"/>
                <a:cs typeface="Arial"/>
              </a:rPr>
              <a:t>i</a:t>
            </a:r>
            <a:r>
              <a:rPr sz="1000">
                <a:solidFill>
                  <a:srgbClr val="252525"/>
                </a:solidFill>
                <a:latin typeface="Arial"/>
                <a:cs typeface="Arial"/>
              </a:rPr>
              <a:t>ng</a:t>
            </a:r>
            <a:r>
              <a:rPr sz="1000" spc="-35">
                <a:solidFill>
                  <a:srgbClr val="252525"/>
                </a:solidFill>
                <a:latin typeface="Arial"/>
                <a:cs typeface="Arial"/>
              </a:rPr>
              <a:t> </a:t>
            </a:r>
            <a:r>
              <a:rPr sz="1000">
                <a:solidFill>
                  <a:srgbClr val="252525"/>
                </a:solidFill>
                <a:latin typeface="Arial"/>
                <a:cs typeface="Arial"/>
              </a:rPr>
              <a:t>on</a:t>
            </a:r>
            <a:r>
              <a:rPr sz="1000" spc="-15">
                <a:solidFill>
                  <a:srgbClr val="252525"/>
                </a:solidFill>
                <a:latin typeface="Arial"/>
                <a:cs typeface="Arial"/>
              </a:rPr>
              <a:t> </a:t>
            </a:r>
            <a:r>
              <a:rPr sz="1000">
                <a:solidFill>
                  <a:srgbClr val="252525"/>
                </a:solidFill>
                <a:latin typeface="Arial"/>
                <a:cs typeface="Arial"/>
              </a:rPr>
              <a:t>the</a:t>
            </a:r>
            <a:r>
              <a:rPr sz="1000" spc="-15">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ebs</a:t>
            </a:r>
            <a:r>
              <a:rPr sz="1000" spc="15">
                <a:solidFill>
                  <a:srgbClr val="252525"/>
                </a:solidFill>
                <a:latin typeface="Arial"/>
                <a:cs typeface="Arial"/>
              </a:rPr>
              <a:t>i</a:t>
            </a:r>
            <a:r>
              <a:rPr sz="1000">
                <a:solidFill>
                  <a:srgbClr val="252525"/>
                </a:solidFill>
                <a:latin typeface="Arial"/>
                <a:cs typeface="Arial"/>
              </a:rPr>
              <a:t>te</a:t>
            </a:r>
            <a:r>
              <a:rPr sz="1000" spc="-35">
                <a:solidFill>
                  <a:srgbClr val="252525"/>
                </a:solidFill>
                <a:latin typeface="Arial"/>
                <a:cs typeface="Arial"/>
              </a:rPr>
              <a:t> </a:t>
            </a:r>
            <a:r>
              <a:rPr sz="1000">
                <a:solidFill>
                  <a:srgbClr val="252525"/>
                </a:solidFill>
                <a:latin typeface="Arial"/>
                <a:cs typeface="Arial"/>
              </a:rPr>
              <a:t>that</a:t>
            </a:r>
            <a:r>
              <a:rPr sz="1000" spc="-4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not</a:t>
            </a:r>
            <a:r>
              <a:rPr sz="1000" spc="-2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r</a:t>
            </a:r>
            <a:r>
              <a:rPr sz="1000">
                <a:solidFill>
                  <a:srgbClr val="252525"/>
                </a:solidFill>
                <a:latin typeface="Arial"/>
                <a:cs typeface="Arial"/>
              </a:rPr>
              <a:t>ans</a:t>
            </a:r>
            <a:r>
              <a:rPr sz="1000" spc="15">
                <a:solidFill>
                  <a:srgbClr val="252525"/>
                </a:solidFill>
                <a:latin typeface="Arial"/>
                <a:cs typeface="Arial"/>
              </a:rPr>
              <a:t>l</a:t>
            </a:r>
            <a:r>
              <a:rPr sz="1000">
                <a:solidFill>
                  <a:srgbClr val="252525"/>
                </a:solidFill>
                <a:latin typeface="Arial"/>
                <a:cs typeface="Arial"/>
              </a:rPr>
              <a:t>ating</a:t>
            </a:r>
            <a:r>
              <a:rPr sz="1000" spc="-75">
                <a:solidFill>
                  <a:srgbClr val="252525"/>
                </a:solidFill>
                <a:latin typeface="Arial"/>
                <a:cs typeface="Arial"/>
              </a:rPr>
              <a:t> </a:t>
            </a:r>
            <a:r>
              <a:rPr sz="1000">
                <a:solidFill>
                  <a:srgbClr val="252525"/>
                </a:solidFill>
                <a:latin typeface="Arial"/>
                <a:cs typeface="Arial"/>
              </a:rPr>
              <a:t>to c</a:t>
            </a:r>
            <a:r>
              <a:rPr sz="1000" spc="5">
                <a:solidFill>
                  <a:srgbClr val="252525"/>
                </a:solidFill>
                <a:latin typeface="Arial"/>
                <a:cs typeface="Arial"/>
              </a:rPr>
              <a:t>on</a:t>
            </a:r>
            <a:r>
              <a:rPr sz="1000">
                <a:solidFill>
                  <a:srgbClr val="252525"/>
                </a:solidFill>
                <a:latin typeface="Arial"/>
                <a:cs typeface="Arial"/>
              </a:rPr>
              <a:t>f</a:t>
            </a:r>
            <a:r>
              <a:rPr sz="1000" spc="15">
                <a:solidFill>
                  <a:srgbClr val="252525"/>
                </a:solidFill>
                <a:latin typeface="Arial"/>
                <a:cs typeface="Arial"/>
              </a:rPr>
              <a:t>i</a:t>
            </a:r>
            <a:r>
              <a:rPr sz="1000" spc="5">
                <a:solidFill>
                  <a:srgbClr val="252525"/>
                </a:solidFill>
                <a:latin typeface="Arial"/>
                <a:cs typeface="Arial"/>
              </a:rPr>
              <a:t>r</a:t>
            </a:r>
            <a:r>
              <a:rPr sz="1000" spc="-35">
                <a:solidFill>
                  <a:srgbClr val="252525"/>
                </a:solidFill>
                <a:latin typeface="Arial"/>
                <a:cs typeface="Arial"/>
              </a:rPr>
              <a:t>m</a:t>
            </a:r>
            <a:r>
              <a:rPr sz="1000" spc="5">
                <a:solidFill>
                  <a:srgbClr val="252525"/>
                </a:solidFill>
                <a:latin typeface="Arial"/>
                <a:cs typeface="Arial"/>
              </a:rPr>
              <a:t>e</a:t>
            </a:r>
            <a:r>
              <a:rPr sz="1000">
                <a:solidFill>
                  <a:srgbClr val="252525"/>
                </a:solidFill>
                <a:latin typeface="Arial"/>
                <a:cs typeface="Arial"/>
              </a:rPr>
              <a:t>d</a:t>
            </a:r>
            <a:r>
              <a:rPr sz="1000" spc="-15">
                <a:solidFill>
                  <a:srgbClr val="252525"/>
                </a:solidFill>
                <a:latin typeface="Arial"/>
                <a:cs typeface="Arial"/>
              </a:rPr>
              <a:t> </a:t>
            </a:r>
            <a:r>
              <a:rPr sz="1000" spc="5">
                <a:solidFill>
                  <a:srgbClr val="252525"/>
                </a:solidFill>
                <a:latin typeface="Arial"/>
                <a:cs typeface="Arial"/>
              </a:rPr>
              <a:t>order</a:t>
            </a:r>
            <a:r>
              <a:rPr sz="1000">
                <a:solidFill>
                  <a:srgbClr val="252525"/>
                </a:solidFill>
                <a:latin typeface="Arial"/>
                <a:cs typeface="Arial"/>
              </a:rPr>
              <a:t>s.</a:t>
            </a:r>
            <a:endParaRPr sz="1000">
              <a:latin typeface="Arial"/>
              <a:cs typeface="Arial"/>
            </a:endParaRPr>
          </a:p>
          <a:p>
            <a:pPr>
              <a:lnSpc>
                <a:spcPct val="100000"/>
              </a:lnSpc>
              <a:spcBef>
                <a:spcPts val="50"/>
              </a:spcBef>
            </a:pPr>
            <a:endParaRPr sz="1000">
              <a:latin typeface="Times New Roman"/>
              <a:cs typeface="Times New Roman"/>
            </a:endParaRPr>
          </a:p>
          <a:p>
            <a:pPr marL="12700" marR="72390">
              <a:lnSpc>
                <a:spcPct val="100000"/>
              </a:lnSpc>
            </a:pPr>
            <a:r>
              <a:rPr sz="1000" spc="-5">
                <a:solidFill>
                  <a:srgbClr val="252525"/>
                </a:solidFill>
                <a:latin typeface="Arial"/>
                <a:cs typeface="Arial"/>
              </a:rPr>
              <a:t>A</a:t>
            </a:r>
            <a:r>
              <a:rPr sz="1000">
                <a:solidFill>
                  <a:srgbClr val="252525"/>
                </a:solidFill>
                <a:latin typeface="Arial"/>
                <a:cs typeface="Arial"/>
              </a:rPr>
              <a:t>s</a:t>
            </a:r>
            <a:r>
              <a:rPr sz="1000" spc="5">
                <a:solidFill>
                  <a:srgbClr val="252525"/>
                </a:solidFill>
                <a:latin typeface="Arial"/>
                <a:cs typeface="Arial"/>
              </a:rPr>
              <a:t> ou</a:t>
            </a:r>
            <a:r>
              <a:rPr sz="1000">
                <a:solidFill>
                  <a:srgbClr val="252525"/>
                </a:solidFill>
                <a:latin typeface="Arial"/>
                <a:cs typeface="Arial"/>
              </a:rPr>
              <a:t>r</a:t>
            </a:r>
            <a:r>
              <a:rPr sz="1000" spc="-10">
                <a:solidFill>
                  <a:srgbClr val="252525"/>
                </a:solidFill>
                <a:latin typeface="Arial"/>
                <a:cs typeface="Arial"/>
              </a:rPr>
              <a:t> </a:t>
            </a:r>
            <a:r>
              <a:rPr sz="1000" spc="5">
                <a:solidFill>
                  <a:srgbClr val="252525"/>
                </a:solidFill>
                <a:latin typeface="Arial"/>
                <a:cs typeface="Arial"/>
              </a:rPr>
              <a:t>goa</a:t>
            </a:r>
            <a:r>
              <a:rPr sz="1000">
                <a:solidFill>
                  <a:srgbClr val="252525"/>
                </a:solidFill>
                <a:latin typeface="Arial"/>
                <a:cs typeface="Arial"/>
              </a:rPr>
              <a:t>l</a:t>
            </a:r>
            <a:r>
              <a:rPr sz="1000" spc="-4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c</a:t>
            </a:r>
            <a:r>
              <a:rPr sz="1000" spc="10">
                <a:solidFill>
                  <a:srgbClr val="252525"/>
                </a:solidFill>
                <a:latin typeface="Arial"/>
                <a:cs typeface="Arial"/>
              </a:rPr>
              <a:t>r</a:t>
            </a:r>
            <a:r>
              <a:rPr sz="1000" spc="5">
                <a:solidFill>
                  <a:srgbClr val="252525"/>
                </a:solidFill>
                <a:latin typeface="Arial"/>
                <a:cs typeface="Arial"/>
              </a:rPr>
              <a:t>ea</a:t>
            </a:r>
            <a:r>
              <a:rPr sz="1000">
                <a:solidFill>
                  <a:srgbClr val="252525"/>
                </a:solidFill>
                <a:latin typeface="Arial"/>
                <a:cs typeface="Arial"/>
              </a:rPr>
              <a:t>se</a:t>
            </a:r>
            <a:r>
              <a:rPr sz="1000" spc="-5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spc="5">
                <a:solidFill>
                  <a:srgbClr val="252525"/>
                </a:solidFill>
                <a:latin typeface="Arial"/>
                <a:cs typeface="Arial"/>
              </a:rPr>
              <a:t>nu</a:t>
            </a:r>
            <a:r>
              <a:rPr sz="1000" spc="-35">
                <a:solidFill>
                  <a:srgbClr val="252525"/>
                </a:solidFill>
                <a:latin typeface="Arial"/>
                <a:cs typeface="Arial"/>
              </a:rPr>
              <a:t>m</a:t>
            </a:r>
            <a:r>
              <a:rPr sz="1000" spc="5">
                <a:solidFill>
                  <a:srgbClr val="252525"/>
                </a:solidFill>
                <a:latin typeface="Arial"/>
                <a:cs typeface="Arial"/>
              </a:rPr>
              <a:t>be</a:t>
            </a:r>
            <a:r>
              <a:rPr sz="1000">
                <a:solidFill>
                  <a:srgbClr val="252525"/>
                </a:solidFill>
                <a:latin typeface="Arial"/>
                <a:cs typeface="Arial"/>
              </a:rPr>
              <a:t>r</a:t>
            </a:r>
            <a:r>
              <a:rPr sz="1000" spc="10">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f</a:t>
            </a:r>
            <a:r>
              <a:rPr sz="1000" spc="-15">
                <a:solidFill>
                  <a:srgbClr val="252525"/>
                </a:solidFill>
                <a:latin typeface="Arial"/>
                <a:cs typeface="Arial"/>
              </a:rPr>
              <a:t> </a:t>
            </a:r>
            <a:r>
              <a:rPr sz="1000">
                <a:solidFill>
                  <a:srgbClr val="252525"/>
                </a:solidFill>
                <a:latin typeface="Arial"/>
                <a:cs typeface="Arial"/>
              </a:rPr>
              <a:t>s</a:t>
            </a:r>
            <a:r>
              <a:rPr sz="1000" spc="5">
                <a:solidFill>
                  <a:srgbClr val="252525"/>
                </a:solidFill>
                <a:latin typeface="Arial"/>
                <a:cs typeface="Arial"/>
              </a:rPr>
              <a:t>a</a:t>
            </a:r>
            <a:r>
              <a:rPr sz="1000" spc="15">
                <a:solidFill>
                  <a:srgbClr val="252525"/>
                </a:solidFill>
                <a:latin typeface="Arial"/>
                <a:cs typeface="Arial"/>
              </a:rPr>
              <a:t>l</a:t>
            </a:r>
            <a:r>
              <a:rPr sz="1000" spc="5">
                <a:solidFill>
                  <a:srgbClr val="252525"/>
                </a:solidFill>
                <a:latin typeface="Arial"/>
                <a:cs typeface="Arial"/>
              </a:rPr>
              <a:t>e</a:t>
            </a:r>
            <a:r>
              <a:rPr sz="1000">
                <a:solidFill>
                  <a:srgbClr val="252525"/>
                </a:solidFill>
                <a:latin typeface="Arial"/>
                <a:cs typeface="Arial"/>
              </a:rPr>
              <a:t>s</a:t>
            </a:r>
            <a:r>
              <a:rPr sz="1000" spc="-35">
                <a:solidFill>
                  <a:srgbClr val="252525"/>
                </a:solidFill>
                <a:latin typeface="Arial"/>
                <a:cs typeface="Arial"/>
              </a:rPr>
              <a:t> </a:t>
            </a:r>
            <a:r>
              <a:rPr sz="1000" spc="-20">
                <a:solidFill>
                  <a:srgbClr val="252525"/>
                </a:solidFill>
                <a:latin typeface="Arial"/>
                <a:cs typeface="Arial"/>
              </a:rPr>
              <a:t>w</a:t>
            </a:r>
            <a:r>
              <a:rPr sz="1000" spc="15">
                <a:solidFill>
                  <a:srgbClr val="252525"/>
                </a:solidFill>
                <a:latin typeface="Arial"/>
                <a:cs typeface="Arial"/>
              </a:rPr>
              <a:t>i</a:t>
            </a:r>
            <a:r>
              <a:rPr sz="1000">
                <a:solidFill>
                  <a:srgbClr val="252525"/>
                </a:solidFill>
                <a:latin typeface="Arial"/>
                <a:cs typeface="Arial"/>
              </a:rPr>
              <a:t>th</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 p</a:t>
            </a:r>
            <a:r>
              <a:rPr sz="1000" spc="5">
                <a:solidFill>
                  <a:srgbClr val="252525"/>
                </a:solidFill>
                <a:latin typeface="Arial"/>
                <a:cs typeface="Arial"/>
              </a:rPr>
              <a:t>r</a:t>
            </a:r>
            <a:r>
              <a:rPr sz="1000">
                <a:solidFill>
                  <a:srgbClr val="252525"/>
                </a:solidFill>
                <a:latin typeface="Arial"/>
                <a:cs typeface="Arial"/>
              </a:rPr>
              <a:t>ed</a:t>
            </a:r>
            <a:r>
              <a:rPr sz="1000" spc="15">
                <a:solidFill>
                  <a:srgbClr val="252525"/>
                </a:solidFill>
                <a:latin typeface="Arial"/>
                <a:cs typeface="Arial"/>
              </a:rPr>
              <a:t>i</a:t>
            </a:r>
            <a:r>
              <a:rPr sz="1000">
                <a:solidFill>
                  <a:srgbClr val="252525"/>
                </a:solidFill>
                <a:latin typeface="Arial"/>
                <a:cs typeface="Arial"/>
              </a:rPr>
              <a:t>ct</a:t>
            </a:r>
            <a:r>
              <a:rPr sz="1000" spc="15">
                <a:solidFill>
                  <a:srgbClr val="252525"/>
                </a:solidFill>
                <a:latin typeface="Arial"/>
                <a:cs typeface="Arial"/>
              </a:rPr>
              <a:t>i</a:t>
            </a:r>
            <a:r>
              <a:rPr sz="1000" spc="-15">
                <a:solidFill>
                  <a:srgbClr val="252525"/>
                </a:solidFill>
                <a:latin typeface="Arial"/>
                <a:cs typeface="Arial"/>
              </a:rPr>
              <a:t>o</a:t>
            </a:r>
            <a:r>
              <a:rPr sz="1000">
                <a:solidFill>
                  <a:srgbClr val="252525"/>
                </a:solidFill>
                <a:latin typeface="Arial"/>
                <a:cs typeface="Arial"/>
              </a:rPr>
              <a:t>n</a:t>
            </a:r>
            <a:r>
              <a:rPr sz="1000" spc="-75">
                <a:solidFill>
                  <a:srgbClr val="252525"/>
                </a:solidFill>
                <a:latin typeface="Arial"/>
                <a:cs typeface="Arial"/>
              </a:rPr>
              <a:t> </a:t>
            </a:r>
            <a:r>
              <a:rPr sz="1000" spc="-35">
                <a:solidFill>
                  <a:srgbClr val="252525"/>
                </a:solidFill>
                <a:latin typeface="Arial"/>
                <a:cs typeface="Arial"/>
              </a:rPr>
              <a:t>m</a:t>
            </a:r>
            <a:r>
              <a:rPr sz="1000">
                <a:solidFill>
                  <a:srgbClr val="252525"/>
                </a:solidFill>
                <a:latin typeface="Arial"/>
                <a:cs typeface="Arial"/>
              </a:rPr>
              <a:t>odel</a:t>
            </a:r>
            <a:r>
              <a:rPr sz="1000" spc="15">
                <a:solidFill>
                  <a:srgbClr val="252525"/>
                </a:solidFill>
                <a:latin typeface="Arial"/>
                <a:cs typeface="Arial"/>
              </a:rPr>
              <a:t> </a:t>
            </a:r>
            <a:r>
              <a:rPr sz="1000">
                <a:solidFill>
                  <a:srgbClr val="252525"/>
                </a:solidFill>
                <a:latin typeface="Arial"/>
                <a:cs typeface="Arial"/>
              </a:rPr>
              <a:t>and</a:t>
            </a:r>
            <a:r>
              <a:rPr sz="1000" spc="-35">
                <a:solidFill>
                  <a:srgbClr val="252525"/>
                </a:solidFill>
                <a:latin typeface="Arial"/>
                <a:cs typeface="Arial"/>
              </a:rPr>
              <a:t> </a:t>
            </a:r>
            <a:r>
              <a:rPr sz="1000">
                <a:solidFill>
                  <a:srgbClr val="252525"/>
                </a:solidFill>
                <a:latin typeface="Arial"/>
                <a:cs typeface="Arial"/>
              </a:rPr>
              <a:t>c</a:t>
            </a:r>
            <a:r>
              <a:rPr sz="1000" spc="5">
                <a:solidFill>
                  <a:srgbClr val="252525"/>
                </a:solidFill>
                <a:latin typeface="Arial"/>
                <a:cs typeface="Arial"/>
              </a:rPr>
              <a:t>orr</a:t>
            </a:r>
            <a:r>
              <a:rPr sz="1000">
                <a:solidFill>
                  <a:srgbClr val="252525"/>
                </a:solidFill>
                <a:latin typeface="Arial"/>
                <a:cs typeface="Arial"/>
              </a:rPr>
              <a:t>es</a:t>
            </a:r>
            <a:r>
              <a:rPr sz="1000" spc="5">
                <a:solidFill>
                  <a:srgbClr val="252525"/>
                </a:solidFill>
                <a:latin typeface="Arial"/>
                <a:cs typeface="Arial"/>
              </a:rPr>
              <a:t>p</a:t>
            </a:r>
            <a:r>
              <a:rPr sz="1000">
                <a:solidFill>
                  <a:srgbClr val="252525"/>
                </a:solidFill>
                <a:latin typeface="Arial"/>
                <a:cs typeface="Arial"/>
              </a:rPr>
              <a:t>onding</a:t>
            </a:r>
            <a:r>
              <a:rPr sz="1000" spc="-75">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ec</a:t>
            </a:r>
            <a:r>
              <a:rPr sz="1000" spc="5">
                <a:solidFill>
                  <a:srgbClr val="252525"/>
                </a:solidFill>
                <a:latin typeface="Arial"/>
                <a:cs typeface="Arial"/>
              </a:rPr>
              <a:t>o</a:t>
            </a:r>
            <a:r>
              <a:rPr sz="1000" spc="-35">
                <a:solidFill>
                  <a:srgbClr val="252525"/>
                </a:solidFill>
                <a:latin typeface="Arial"/>
                <a:cs typeface="Arial"/>
              </a:rPr>
              <a:t>mm</a:t>
            </a:r>
            <a:r>
              <a:rPr sz="1000">
                <a:solidFill>
                  <a:srgbClr val="252525"/>
                </a:solidFill>
                <a:latin typeface="Arial"/>
                <a:cs typeface="Arial"/>
              </a:rPr>
              <a:t>endat</a:t>
            </a:r>
            <a:r>
              <a:rPr sz="1000" spc="15">
                <a:solidFill>
                  <a:srgbClr val="252525"/>
                </a:solidFill>
                <a:latin typeface="Arial"/>
                <a:cs typeface="Arial"/>
              </a:rPr>
              <a:t>i</a:t>
            </a:r>
            <a:r>
              <a:rPr sz="1000">
                <a:solidFill>
                  <a:srgbClr val="252525"/>
                </a:solidFill>
                <a:latin typeface="Arial"/>
                <a:cs typeface="Arial"/>
              </a:rPr>
              <a:t>ons</a:t>
            </a:r>
            <a:r>
              <a:rPr sz="1000" spc="-95">
                <a:solidFill>
                  <a:srgbClr val="252525"/>
                </a:solidFill>
                <a:latin typeface="Arial"/>
                <a:cs typeface="Arial"/>
              </a:rPr>
              <a:t> </a:t>
            </a:r>
            <a:r>
              <a:rPr sz="1000">
                <a:solidFill>
                  <a:srgbClr val="252525"/>
                </a:solidFill>
                <a:latin typeface="Arial"/>
                <a:cs typeface="Arial"/>
              </a:rPr>
              <a:t>of</a:t>
            </a:r>
            <a:r>
              <a:rPr sz="1000" spc="-20">
                <a:solidFill>
                  <a:srgbClr val="252525"/>
                </a:solidFill>
                <a:latin typeface="Arial"/>
                <a:cs typeface="Arial"/>
              </a:rPr>
              <a:t> </a:t>
            </a:r>
            <a:r>
              <a:rPr sz="1000">
                <a:solidFill>
                  <a:srgbClr val="252525"/>
                </a:solidFill>
                <a:latin typeface="Arial"/>
                <a:cs typeface="Arial"/>
              </a:rPr>
              <a:t>s</a:t>
            </a:r>
            <a:r>
              <a:rPr sz="1000" spc="15">
                <a:solidFill>
                  <a:srgbClr val="252525"/>
                </a:solidFill>
                <a:latin typeface="Arial"/>
                <a:cs typeface="Arial"/>
              </a:rPr>
              <a:t>i</a:t>
            </a:r>
            <a:r>
              <a:rPr sz="1000">
                <a:solidFill>
                  <a:srgbClr val="252525"/>
                </a:solidFill>
                <a:latin typeface="Arial"/>
                <a:cs typeface="Arial"/>
              </a:rPr>
              <a:t>te </a:t>
            </a:r>
            <a:r>
              <a:rPr sz="1000" spc="15">
                <a:solidFill>
                  <a:srgbClr val="252525"/>
                </a:solidFill>
                <a:latin typeface="Arial"/>
                <a:cs typeface="Arial"/>
              </a:rPr>
              <a:t>i</a:t>
            </a:r>
            <a:r>
              <a:rPr sz="1000" spc="-35">
                <a:solidFill>
                  <a:srgbClr val="252525"/>
                </a:solidFill>
                <a:latin typeface="Arial"/>
                <a:cs typeface="Arial"/>
              </a:rPr>
              <a:t>m</a:t>
            </a:r>
            <a:r>
              <a:rPr sz="1000" spc="5">
                <a:solidFill>
                  <a:srgbClr val="252525"/>
                </a:solidFill>
                <a:latin typeface="Arial"/>
                <a:cs typeface="Arial"/>
              </a:rPr>
              <a:t>pro</a:t>
            </a:r>
            <a:r>
              <a:rPr sz="1000">
                <a:solidFill>
                  <a:srgbClr val="252525"/>
                </a:solidFill>
                <a:latin typeface="Arial"/>
                <a:cs typeface="Arial"/>
              </a:rPr>
              <a:t>v</a:t>
            </a:r>
            <a:r>
              <a:rPr sz="1000" spc="5">
                <a:solidFill>
                  <a:srgbClr val="252525"/>
                </a:solidFill>
                <a:latin typeface="Arial"/>
                <a:cs typeface="Arial"/>
              </a:rPr>
              <a:t>e</a:t>
            </a:r>
            <a:r>
              <a:rPr sz="1000" spc="-35">
                <a:solidFill>
                  <a:srgbClr val="252525"/>
                </a:solidFill>
                <a:latin typeface="Arial"/>
                <a:cs typeface="Arial"/>
              </a:rPr>
              <a:t>m</a:t>
            </a:r>
            <a:r>
              <a:rPr sz="1000" spc="5">
                <a:solidFill>
                  <a:srgbClr val="252525"/>
                </a:solidFill>
                <a:latin typeface="Arial"/>
                <a:cs typeface="Arial"/>
              </a:rPr>
              <a:t>en</a:t>
            </a:r>
            <a:r>
              <a:rPr sz="1000">
                <a:solidFill>
                  <a:srgbClr val="252525"/>
                </a:solidFill>
                <a:latin typeface="Arial"/>
                <a:cs typeface="Arial"/>
              </a:rPr>
              <a:t>ts,</a:t>
            </a:r>
            <a:r>
              <a:rPr sz="1000" spc="5">
                <a:solidFill>
                  <a:srgbClr val="252525"/>
                </a:solidFill>
                <a:latin typeface="Arial"/>
                <a:cs typeface="Arial"/>
              </a:rPr>
              <a:t> </a:t>
            </a:r>
            <a:r>
              <a:rPr sz="1000" spc="-20">
                <a:solidFill>
                  <a:srgbClr val="252525"/>
                </a:solidFill>
                <a:latin typeface="Arial"/>
                <a:cs typeface="Arial"/>
              </a:rPr>
              <a:t>w</a:t>
            </a:r>
            <a:r>
              <a:rPr sz="1000">
                <a:solidFill>
                  <a:srgbClr val="252525"/>
                </a:solidFill>
                <a:latin typeface="Arial"/>
                <a:cs typeface="Arial"/>
              </a:rPr>
              <a:t>e</a:t>
            </a:r>
            <a:r>
              <a:rPr sz="1000" spc="5">
                <a:solidFill>
                  <a:srgbClr val="252525"/>
                </a:solidFill>
                <a:latin typeface="Arial"/>
                <a:cs typeface="Arial"/>
              </a:rPr>
              <a:t> </a:t>
            </a:r>
            <a:r>
              <a:rPr sz="1000">
                <a:solidFill>
                  <a:srgbClr val="252525"/>
                </a:solidFill>
                <a:latin typeface="Arial"/>
                <a:cs typeface="Arial"/>
              </a:rPr>
              <a:t>s</a:t>
            </a:r>
            <a:r>
              <a:rPr sz="1000" spc="5">
                <a:solidFill>
                  <a:srgbClr val="252525"/>
                </a:solidFill>
                <a:latin typeface="Arial"/>
                <a:cs typeface="Arial"/>
              </a:rPr>
              <a:t>hou</a:t>
            </a:r>
            <a:r>
              <a:rPr sz="1000" spc="15">
                <a:solidFill>
                  <a:srgbClr val="252525"/>
                </a:solidFill>
                <a:latin typeface="Arial"/>
                <a:cs typeface="Arial"/>
              </a:rPr>
              <a:t>l</a:t>
            </a:r>
            <a:r>
              <a:rPr sz="1000">
                <a:solidFill>
                  <a:srgbClr val="252525"/>
                </a:solidFill>
                <a:latin typeface="Arial"/>
                <a:cs typeface="Arial"/>
              </a:rPr>
              <a:t>d</a:t>
            </a:r>
            <a:r>
              <a:rPr sz="1000" spc="-55">
                <a:solidFill>
                  <a:srgbClr val="252525"/>
                </a:solidFill>
                <a:latin typeface="Arial"/>
                <a:cs typeface="Arial"/>
              </a:rPr>
              <a:t> </a:t>
            </a:r>
            <a:r>
              <a:rPr sz="1000">
                <a:solidFill>
                  <a:srgbClr val="252525"/>
                </a:solidFill>
                <a:latin typeface="Arial"/>
                <a:cs typeface="Arial"/>
              </a:rPr>
              <a:t>s</a:t>
            </a:r>
            <a:r>
              <a:rPr sz="1000" spc="5">
                <a:solidFill>
                  <a:srgbClr val="252525"/>
                </a:solidFill>
                <a:latin typeface="Arial"/>
                <a:cs typeface="Arial"/>
              </a:rPr>
              <a:t>e</a:t>
            </a:r>
            <a:r>
              <a:rPr sz="1000">
                <a:solidFill>
                  <a:srgbClr val="252525"/>
                </a:solidFill>
                <a:latin typeface="Arial"/>
                <a:cs typeface="Arial"/>
              </a:rPr>
              <a:t>e</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he</a:t>
            </a:r>
            <a:r>
              <a:rPr sz="1000">
                <a:solidFill>
                  <a:srgbClr val="252525"/>
                </a:solidFill>
                <a:latin typeface="Arial"/>
                <a:cs typeface="Arial"/>
              </a:rPr>
              <a:t>se</a:t>
            </a:r>
            <a:r>
              <a:rPr sz="1000" spc="-30">
                <a:solidFill>
                  <a:srgbClr val="252525"/>
                </a:solidFill>
                <a:latin typeface="Arial"/>
                <a:cs typeface="Arial"/>
              </a:rPr>
              <a:t> </a:t>
            </a:r>
            <a:r>
              <a:rPr sz="1000" spc="5">
                <a:solidFill>
                  <a:srgbClr val="252525"/>
                </a:solidFill>
                <a:latin typeface="Arial"/>
                <a:cs typeface="Arial"/>
              </a:rPr>
              <a:t>nu</a:t>
            </a:r>
            <a:r>
              <a:rPr sz="1000" spc="-35">
                <a:solidFill>
                  <a:srgbClr val="252525"/>
                </a:solidFill>
                <a:latin typeface="Arial"/>
                <a:cs typeface="Arial"/>
              </a:rPr>
              <a:t>m</a:t>
            </a:r>
            <a:r>
              <a:rPr sz="1000" spc="5">
                <a:solidFill>
                  <a:srgbClr val="252525"/>
                </a:solidFill>
                <a:latin typeface="Arial"/>
                <a:cs typeface="Arial"/>
              </a:rPr>
              <a:t>ber</a:t>
            </a:r>
            <a:r>
              <a:rPr sz="1000">
                <a:solidFill>
                  <a:srgbClr val="252525"/>
                </a:solidFill>
                <a:latin typeface="Arial"/>
                <a:cs typeface="Arial"/>
              </a:rPr>
              <a:t>s</a:t>
            </a:r>
            <a:r>
              <a:rPr sz="1000" spc="-15">
                <a:solidFill>
                  <a:srgbClr val="252525"/>
                </a:solidFill>
                <a:latin typeface="Arial"/>
                <a:cs typeface="Arial"/>
              </a:rPr>
              <a:t> </a:t>
            </a:r>
            <a:r>
              <a:rPr sz="1000" spc="15">
                <a:solidFill>
                  <a:srgbClr val="252525"/>
                </a:solidFill>
                <a:latin typeface="Arial"/>
                <a:cs typeface="Arial"/>
              </a:rPr>
              <a:t>i</a:t>
            </a:r>
            <a:r>
              <a:rPr sz="1000" spc="-35">
                <a:solidFill>
                  <a:srgbClr val="252525"/>
                </a:solidFill>
                <a:latin typeface="Arial"/>
                <a:cs typeface="Arial"/>
              </a:rPr>
              <a:t>m</a:t>
            </a:r>
            <a:r>
              <a:rPr sz="1000" spc="5">
                <a:solidFill>
                  <a:srgbClr val="252525"/>
                </a:solidFill>
                <a:latin typeface="Arial"/>
                <a:cs typeface="Arial"/>
              </a:rPr>
              <a:t>pro</a:t>
            </a:r>
            <a:r>
              <a:rPr sz="1000">
                <a:solidFill>
                  <a:srgbClr val="252525"/>
                </a:solidFill>
                <a:latin typeface="Arial"/>
                <a:cs typeface="Arial"/>
              </a:rPr>
              <a:t>ve</a:t>
            </a:r>
            <a:r>
              <a:rPr sz="1000" spc="10">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v</a:t>
            </a:r>
            <a:r>
              <a:rPr sz="1000" spc="5">
                <a:solidFill>
                  <a:srgbClr val="252525"/>
                </a:solidFill>
                <a:latin typeface="Arial"/>
                <a:cs typeface="Arial"/>
              </a:rPr>
              <a:t>e</a:t>
            </a:r>
            <a:r>
              <a:rPr sz="1000">
                <a:solidFill>
                  <a:srgbClr val="252525"/>
                </a:solidFill>
                <a:latin typeface="Arial"/>
                <a:cs typeface="Arial"/>
              </a:rPr>
              <a:t>r t</a:t>
            </a:r>
            <a:r>
              <a:rPr sz="1000" spc="15">
                <a:solidFill>
                  <a:srgbClr val="252525"/>
                </a:solidFill>
                <a:latin typeface="Arial"/>
                <a:cs typeface="Arial"/>
              </a:rPr>
              <a:t>i</a:t>
            </a:r>
            <a:r>
              <a:rPr sz="1000" spc="-35">
                <a:solidFill>
                  <a:srgbClr val="252525"/>
                </a:solidFill>
                <a:latin typeface="Arial"/>
                <a:cs typeface="Arial"/>
              </a:rPr>
              <a:t>m</a:t>
            </a:r>
            <a:r>
              <a:rPr sz="1000">
                <a:solidFill>
                  <a:srgbClr val="252525"/>
                </a:solidFill>
                <a:latin typeface="Arial"/>
                <a:cs typeface="Arial"/>
              </a:rPr>
              <a:t>e</a:t>
            </a:r>
            <a:r>
              <a:rPr sz="1000" spc="5">
                <a:solidFill>
                  <a:srgbClr val="252525"/>
                </a:solidFill>
                <a:latin typeface="Arial"/>
                <a:cs typeface="Arial"/>
              </a:rPr>
              <a:t> a</a:t>
            </a:r>
            <a:r>
              <a:rPr sz="1000">
                <a:solidFill>
                  <a:srgbClr val="252525"/>
                </a:solidFill>
                <a:latin typeface="Arial"/>
                <a:cs typeface="Arial"/>
              </a:rPr>
              <a:t>s</a:t>
            </a:r>
            <a:r>
              <a:rPr sz="1000" spc="-15">
                <a:solidFill>
                  <a:srgbClr val="252525"/>
                </a:solidFill>
                <a:latin typeface="Arial"/>
                <a:cs typeface="Arial"/>
              </a:rPr>
              <a:t> </a:t>
            </a:r>
            <a:r>
              <a:rPr sz="1000" spc="5">
                <a:solidFill>
                  <a:srgbClr val="252525"/>
                </a:solidFill>
                <a:latin typeface="Arial"/>
                <a:cs typeface="Arial"/>
              </a:rPr>
              <a:t>ne</a:t>
            </a:r>
            <a:r>
              <a:rPr sz="1000">
                <a:solidFill>
                  <a:srgbClr val="252525"/>
                </a:solidFill>
                <a:latin typeface="Arial"/>
                <a:cs typeface="Arial"/>
              </a:rPr>
              <a:t>w</a:t>
            </a:r>
            <a:r>
              <a:rPr sz="1000" spc="-20">
                <a:solidFill>
                  <a:srgbClr val="252525"/>
                </a:solidFill>
                <a:latin typeface="Arial"/>
                <a:cs typeface="Arial"/>
              </a:rPr>
              <a:t> </a:t>
            </a:r>
            <a:r>
              <a:rPr sz="1000" spc="5">
                <a:solidFill>
                  <a:srgbClr val="252525"/>
                </a:solidFill>
                <a:latin typeface="Arial"/>
                <a:cs typeface="Arial"/>
              </a:rPr>
              <a:t>da</a:t>
            </a:r>
            <a:r>
              <a:rPr sz="1000">
                <a:solidFill>
                  <a:srgbClr val="252525"/>
                </a:solidFill>
                <a:latin typeface="Arial"/>
                <a:cs typeface="Arial"/>
              </a:rPr>
              <a:t>ta</a:t>
            </a:r>
            <a:r>
              <a:rPr sz="1000" spc="-3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e</a:t>
            </a:r>
            <a:r>
              <a:rPr sz="1000">
                <a:solidFill>
                  <a:srgbClr val="252525"/>
                </a:solidFill>
                <a:latin typeface="Arial"/>
                <a:cs typeface="Arial"/>
              </a:rPr>
              <a:t>d</a:t>
            </a:r>
            <a:r>
              <a:rPr sz="1000" spc="-15">
                <a:solidFill>
                  <a:srgbClr val="252525"/>
                </a:solidFill>
                <a:latin typeface="Arial"/>
                <a:cs typeface="Arial"/>
              </a:rPr>
              <a:t> </a:t>
            </a:r>
            <a:r>
              <a:rPr sz="1000" spc="5">
                <a:solidFill>
                  <a:srgbClr val="252525"/>
                </a:solidFill>
                <a:latin typeface="Arial"/>
                <a:cs typeface="Arial"/>
              </a:rPr>
              <a:t>an</a:t>
            </a:r>
            <a:r>
              <a:rPr sz="1000">
                <a:solidFill>
                  <a:srgbClr val="252525"/>
                </a:solidFill>
                <a:latin typeface="Arial"/>
                <a:cs typeface="Arial"/>
              </a:rPr>
              <a:t>d</a:t>
            </a:r>
            <a:r>
              <a:rPr sz="1000" spc="-3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spc="-35">
                <a:solidFill>
                  <a:srgbClr val="252525"/>
                </a:solidFill>
                <a:latin typeface="Arial"/>
                <a:cs typeface="Arial"/>
              </a:rPr>
              <a:t>m</a:t>
            </a:r>
            <a:r>
              <a:rPr sz="1000" spc="5">
                <a:solidFill>
                  <a:srgbClr val="252525"/>
                </a:solidFill>
                <a:latin typeface="Arial"/>
                <a:cs typeface="Arial"/>
              </a:rPr>
              <a:t>ode</a:t>
            </a:r>
            <a:r>
              <a:rPr sz="1000">
                <a:solidFill>
                  <a:srgbClr val="252525"/>
                </a:solidFill>
                <a:latin typeface="Arial"/>
                <a:cs typeface="Arial"/>
              </a:rPr>
              <a:t>l</a:t>
            </a:r>
            <a:r>
              <a:rPr sz="1000" spc="-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 </a:t>
            </a:r>
            <a:r>
              <a:rPr sz="1000" spc="5">
                <a:solidFill>
                  <a:srgbClr val="252525"/>
                </a:solidFill>
                <a:latin typeface="Arial"/>
                <a:cs typeface="Arial"/>
              </a:rPr>
              <a:t>r</a:t>
            </a:r>
            <a:r>
              <a:rPr sz="1000" spc="-45">
                <a:solidFill>
                  <a:srgbClr val="252525"/>
                </a:solidFill>
                <a:latin typeface="Arial"/>
                <a:cs typeface="Arial"/>
              </a:rPr>
              <a:t>e</a:t>
            </a:r>
            <a:r>
              <a:rPr sz="1000" spc="5">
                <a:solidFill>
                  <a:srgbClr val="252525"/>
                </a:solidFill>
                <a:latin typeface="Arial"/>
                <a:cs typeface="Arial"/>
              </a:rPr>
              <a:t>-</a:t>
            </a:r>
            <a:r>
              <a:rPr sz="1000">
                <a:solidFill>
                  <a:srgbClr val="252525"/>
                </a:solidFill>
                <a:latin typeface="Arial"/>
                <a:cs typeface="Arial"/>
              </a:rPr>
              <a:t>t</a:t>
            </a:r>
            <a:r>
              <a:rPr sz="1000" spc="5">
                <a:solidFill>
                  <a:srgbClr val="252525"/>
                </a:solidFill>
                <a:latin typeface="Arial"/>
                <a:cs typeface="Arial"/>
              </a:rPr>
              <a:t>r</a:t>
            </a:r>
            <a:r>
              <a:rPr sz="1000">
                <a:solidFill>
                  <a:srgbClr val="252525"/>
                </a:solidFill>
                <a:latin typeface="Arial"/>
                <a:cs typeface="Arial"/>
              </a:rPr>
              <a:t>a</a:t>
            </a:r>
            <a:r>
              <a:rPr sz="1000" spc="15">
                <a:solidFill>
                  <a:srgbClr val="252525"/>
                </a:solidFill>
                <a:latin typeface="Arial"/>
                <a:cs typeface="Arial"/>
              </a:rPr>
              <a:t>i</a:t>
            </a:r>
            <a:r>
              <a:rPr sz="1000">
                <a:solidFill>
                  <a:srgbClr val="252525"/>
                </a:solidFill>
                <a:latin typeface="Arial"/>
                <a:cs typeface="Arial"/>
              </a:rPr>
              <a:t>ne</a:t>
            </a:r>
            <a:r>
              <a:rPr sz="1000" spc="-20">
                <a:solidFill>
                  <a:srgbClr val="252525"/>
                </a:solidFill>
                <a:latin typeface="Arial"/>
                <a:cs typeface="Arial"/>
              </a:rPr>
              <a:t>d</a:t>
            </a:r>
            <a:r>
              <a:rPr sz="1000">
                <a:solidFill>
                  <a:srgbClr val="252525"/>
                </a:solidFill>
                <a:latin typeface="Arial"/>
                <a:cs typeface="Arial"/>
              </a:rPr>
              <a:t>.</a:t>
            </a:r>
            <a:endParaRPr sz="1000">
              <a:latin typeface="Arial"/>
              <a:cs typeface="Arial"/>
            </a:endParaRPr>
          </a:p>
          <a:p>
            <a:pPr marL="870585" algn="ctr">
              <a:lnSpc>
                <a:spcPct val="100000"/>
              </a:lnSpc>
              <a:spcBef>
                <a:spcPts val="80"/>
              </a:spcBef>
            </a:pPr>
            <a:r>
              <a:rPr sz="1800" spc="-5">
                <a:solidFill>
                  <a:srgbClr val="252525"/>
                </a:solidFill>
                <a:latin typeface="Arial"/>
                <a:cs typeface="Arial"/>
              </a:rPr>
              <a:t>24</a:t>
            </a:r>
            <a:endParaRPr sz="1800">
              <a:latin typeface="Arial"/>
              <a:cs typeface="Arial"/>
            </a:endParaRPr>
          </a:p>
        </p:txBody>
      </p:sp>
      <p:sp>
        <p:nvSpPr>
          <p:cNvPr id="7" name="object 7"/>
          <p:cNvSpPr txBox="1"/>
          <p:nvPr/>
        </p:nvSpPr>
        <p:spPr>
          <a:xfrm>
            <a:off x="353377" y="241379"/>
            <a:ext cx="2185670" cy="177800"/>
          </a:xfrm>
          <a:prstGeom prst="rect">
            <a:avLst/>
          </a:prstGeom>
        </p:spPr>
        <p:txBody>
          <a:bodyPr vert="horz" wrap="square" lIns="0" tIns="0" rIns="0" bIns="0" rtlCol="0">
            <a:spAutoFit/>
          </a:bodyPr>
          <a:lstStyle/>
          <a:p>
            <a:pPr marL="12700">
              <a:lnSpc>
                <a:spcPct val="100000"/>
              </a:lnSpc>
            </a:pPr>
            <a:r>
              <a:rPr sz="1200" b="1" spc="-60">
                <a:solidFill>
                  <a:srgbClr val="252525"/>
                </a:solidFill>
                <a:latin typeface="Arial"/>
                <a:cs typeface="Arial"/>
              </a:rPr>
              <a:t>V</a:t>
            </a:r>
            <a:r>
              <a:rPr sz="1200" b="1" spc="-10">
                <a:solidFill>
                  <a:srgbClr val="252525"/>
                </a:solidFill>
                <a:latin typeface="Arial"/>
                <a:cs typeface="Arial"/>
              </a:rPr>
              <a:t>a</a:t>
            </a:r>
            <a:r>
              <a:rPr sz="1200" b="1">
                <a:solidFill>
                  <a:srgbClr val="252525"/>
                </a:solidFill>
                <a:latin typeface="Arial"/>
                <a:cs typeface="Arial"/>
              </a:rPr>
              <a:t>li</a:t>
            </a:r>
            <a:r>
              <a:rPr sz="1200" b="1" spc="5">
                <a:solidFill>
                  <a:srgbClr val="252525"/>
                </a:solidFill>
                <a:latin typeface="Arial"/>
                <a:cs typeface="Arial"/>
              </a:rPr>
              <a:t>d</a:t>
            </a:r>
            <a:r>
              <a:rPr sz="1200" b="1" spc="-10">
                <a:solidFill>
                  <a:srgbClr val="252525"/>
                </a:solidFill>
                <a:latin typeface="Arial"/>
                <a:cs typeface="Arial"/>
              </a:rPr>
              <a:t>a</a:t>
            </a:r>
            <a:r>
              <a:rPr sz="1200" b="1">
                <a:solidFill>
                  <a:srgbClr val="252525"/>
                </a:solidFill>
                <a:latin typeface="Arial"/>
                <a:cs typeface="Arial"/>
              </a:rPr>
              <a:t>te</a:t>
            </a:r>
            <a:r>
              <a:rPr sz="1200" b="1" spc="-5">
                <a:solidFill>
                  <a:srgbClr val="252525"/>
                </a:solidFill>
                <a:latin typeface="Arial"/>
                <a:cs typeface="Arial"/>
              </a:rPr>
              <a:t> </a:t>
            </a: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spc="15">
                <a:solidFill>
                  <a:srgbClr val="252525"/>
                </a:solidFill>
                <a:latin typeface="Arial"/>
                <a:cs typeface="Arial"/>
              </a:rPr>
              <a:t>M</a:t>
            </a:r>
            <a:r>
              <a:rPr sz="1200" b="1" spc="5">
                <a:solidFill>
                  <a:srgbClr val="252525"/>
                </a:solidFill>
                <a:latin typeface="Arial"/>
                <a:cs typeface="Arial"/>
              </a:rPr>
              <a:t>od</a:t>
            </a:r>
            <a:r>
              <a:rPr sz="1200" b="1" spc="-10">
                <a:solidFill>
                  <a:srgbClr val="252525"/>
                </a:solidFill>
                <a:latin typeface="Arial"/>
                <a:cs typeface="Arial"/>
              </a:rPr>
              <a:t>e</a:t>
            </a:r>
            <a:r>
              <a:rPr sz="1200" b="1">
                <a:solidFill>
                  <a:srgbClr val="252525"/>
                </a:solidFill>
                <a:latin typeface="Arial"/>
                <a:cs typeface="Arial"/>
              </a:rPr>
              <a:t>l</a:t>
            </a:r>
            <a:r>
              <a:rPr sz="1200" b="1" spc="-10">
                <a:solidFill>
                  <a:srgbClr val="252525"/>
                </a:solidFill>
                <a:latin typeface="Arial"/>
                <a:cs typeface="Arial"/>
              </a:rPr>
              <a:t>s</a:t>
            </a:r>
            <a:r>
              <a:rPr sz="1200" b="1">
                <a:solidFill>
                  <a:srgbClr val="252525"/>
                </a:solidFill>
                <a:latin typeface="Arial"/>
                <a:cs typeface="Arial"/>
              </a:rPr>
              <a:t>(S</a:t>
            </a:r>
            <a:r>
              <a:rPr sz="1200" b="1" spc="-10">
                <a:solidFill>
                  <a:srgbClr val="252525"/>
                </a:solidFill>
                <a:latin typeface="Arial"/>
                <a:cs typeface="Arial"/>
              </a:rPr>
              <a:t>am</a:t>
            </a:r>
            <a:r>
              <a:rPr sz="1200" b="1" spc="5">
                <a:solidFill>
                  <a:srgbClr val="252525"/>
                </a:solidFill>
                <a:latin typeface="Arial"/>
                <a:cs typeface="Arial"/>
              </a:rPr>
              <a:t>p</a:t>
            </a:r>
            <a:r>
              <a:rPr sz="1200" b="1">
                <a:solidFill>
                  <a:srgbClr val="252525"/>
                </a:solidFill>
                <a:latin typeface="Arial"/>
                <a:cs typeface="Arial"/>
              </a:rPr>
              <a:t>l</a:t>
            </a:r>
            <a:r>
              <a:rPr sz="1200" b="1" spc="-10">
                <a:solidFill>
                  <a:srgbClr val="252525"/>
                </a:solidFill>
                <a:latin typeface="Arial"/>
                <a:cs typeface="Arial"/>
              </a:rPr>
              <a:t>e</a:t>
            </a:r>
            <a:r>
              <a:rPr sz="1200" b="1">
                <a:solidFill>
                  <a:srgbClr val="252525"/>
                </a:solidFill>
                <a:latin typeface="Arial"/>
                <a:cs typeface="Arial"/>
              </a:rPr>
              <a:t>)</a:t>
            </a:r>
            <a:endParaRPr sz="1200">
              <a:latin typeface="Arial"/>
              <a:cs typeface="Arial"/>
            </a:endParaRPr>
          </a:p>
        </p:txBody>
      </p:sp>
      <p:sp>
        <p:nvSpPr>
          <p:cNvPr id="8" name="object 8"/>
          <p:cNvSpPr txBox="1"/>
          <p:nvPr/>
        </p:nvSpPr>
        <p:spPr>
          <a:xfrm>
            <a:off x="3127755" y="1331297"/>
            <a:ext cx="5615940" cy="1068070"/>
          </a:xfrm>
          <a:prstGeom prst="rect">
            <a:avLst/>
          </a:prstGeom>
        </p:spPr>
        <p:txBody>
          <a:bodyPr vert="horz" wrap="square" lIns="0" tIns="0" rIns="0" bIns="0" rtlCol="0">
            <a:spAutoFit/>
          </a:bodyPr>
          <a:lstStyle/>
          <a:p>
            <a:pPr marL="12700" marR="5080" algn="just">
              <a:lnSpc>
                <a:spcPct val="100000"/>
              </a:lnSpc>
            </a:pPr>
            <a:r>
              <a:rPr sz="1000" spc="5">
                <a:solidFill>
                  <a:srgbClr val="252525"/>
                </a:solidFill>
                <a:latin typeface="Arial"/>
                <a:cs typeface="Arial"/>
              </a:rPr>
              <a:t>Fr</a:t>
            </a:r>
            <a:r>
              <a:rPr sz="1000">
                <a:solidFill>
                  <a:srgbClr val="252525"/>
                </a:solidFill>
                <a:latin typeface="Arial"/>
                <a:cs typeface="Arial"/>
              </a:rPr>
              <a:t>om</a:t>
            </a:r>
            <a:r>
              <a:rPr sz="1000" spc="-15">
                <a:solidFill>
                  <a:srgbClr val="252525"/>
                </a:solidFill>
                <a:latin typeface="Arial"/>
                <a:cs typeface="Arial"/>
              </a:rPr>
              <a:t> </a:t>
            </a:r>
            <a:r>
              <a:rPr sz="1000" spc="-10">
                <a:solidFill>
                  <a:srgbClr val="252525"/>
                </a:solidFill>
                <a:latin typeface="Arial"/>
                <a:cs typeface="Arial"/>
              </a:rPr>
              <a:t>P</a:t>
            </a:r>
            <a:r>
              <a:rPr sz="1000" spc="15">
                <a:solidFill>
                  <a:srgbClr val="252525"/>
                </a:solidFill>
                <a:latin typeface="Arial"/>
                <a:cs typeface="Arial"/>
              </a:rPr>
              <a:t>i</a:t>
            </a:r>
            <a:r>
              <a:rPr sz="1000">
                <a:solidFill>
                  <a:srgbClr val="252525"/>
                </a:solidFill>
                <a:latin typeface="Arial"/>
                <a:cs typeface="Arial"/>
              </a:rPr>
              <a:t>pe</a:t>
            </a:r>
            <a:r>
              <a:rPr sz="1000" spc="15">
                <a:solidFill>
                  <a:srgbClr val="252525"/>
                </a:solidFill>
                <a:latin typeface="Arial"/>
                <a:cs typeface="Arial"/>
              </a:rPr>
              <a:t>li</a:t>
            </a:r>
            <a:r>
              <a:rPr sz="1000" spc="-20">
                <a:solidFill>
                  <a:srgbClr val="252525"/>
                </a:solidFill>
                <a:latin typeface="Arial"/>
                <a:cs typeface="Arial"/>
              </a:rPr>
              <a:t>n</a:t>
            </a:r>
            <a:r>
              <a:rPr sz="1000">
                <a:solidFill>
                  <a:srgbClr val="252525"/>
                </a:solidFill>
                <a:latin typeface="Arial"/>
                <a:cs typeface="Arial"/>
              </a:rPr>
              <a:t>e</a:t>
            </a:r>
            <a:r>
              <a:rPr sz="1000" spc="-15">
                <a:solidFill>
                  <a:srgbClr val="252525"/>
                </a:solidFill>
                <a:latin typeface="Arial"/>
                <a:cs typeface="Arial"/>
              </a:rPr>
              <a:t>1</a:t>
            </a:r>
            <a:r>
              <a:rPr sz="1000">
                <a:solidFill>
                  <a:srgbClr val="252525"/>
                </a:solidFill>
                <a:latin typeface="Arial"/>
                <a:cs typeface="Arial"/>
              </a:rPr>
              <a:t>,</a:t>
            </a:r>
            <a:r>
              <a:rPr sz="1000" spc="-6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e can</a:t>
            </a:r>
            <a:r>
              <a:rPr sz="1000" spc="-20">
                <a:solidFill>
                  <a:srgbClr val="252525"/>
                </a:solidFill>
                <a:latin typeface="Arial"/>
                <a:cs typeface="Arial"/>
              </a:rPr>
              <a:t> </a:t>
            </a:r>
            <a:r>
              <a:rPr sz="1000">
                <a:solidFill>
                  <a:srgbClr val="252525"/>
                </a:solidFill>
                <a:latin typeface="Arial"/>
                <a:cs typeface="Arial"/>
              </a:rPr>
              <a:t>see</a:t>
            </a:r>
            <a:r>
              <a:rPr sz="1000" spc="-20">
                <a:solidFill>
                  <a:srgbClr val="252525"/>
                </a:solidFill>
                <a:latin typeface="Arial"/>
                <a:cs typeface="Arial"/>
              </a:rPr>
              <a:t> </a:t>
            </a:r>
            <a:r>
              <a:rPr sz="1000">
                <a:solidFill>
                  <a:srgbClr val="252525"/>
                </a:solidFill>
                <a:latin typeface="Arial"/>
                <a:cs typeface="Arial"/>
              </a:rPr>
              <a:t>that</a:t>
            </a:r>
            <a:r>
              <a:rPr sz="1000" spc="-40">
                <a:solidFill>
                  <a:srgbClr val="252525"/>
                </a:solidFill>
                <a:latin typeface="Arial"/>
                <a:cs typeface="Arial"/>
              </a:rPr>
              <a:t> </a:t>
            </a:r>
            <a:r>
              <a:rPr sz="1000">
                <a:solidFill>
                  <a:srgbClr val="252525"/>
                </a:solidFill>
                <a:latin typeface="Arial"/>
                <a:cs typeface="Arial"/>
              </a:rPr>
              <a:t>the</a:t>
            </a:r>
            <a:r>
              <a:rPr sz="1000" spc="-20">
                <a:solidFill>
                  <a:srgbClr val="252525"/>
                </a:solidFill>
                <a:latin typeface="Arial"/>
                <a:cs typeface="Arial"/>
              </a:rPr>
              <a:t> </a:t>
            </a:r>
            <a:r>
              <a:rPr sz="1000" b="1" spc="-15">
                <a:solidFill>
                  <a:srgbClr val="252525"/>
                </a:solidFill>
                <a:latin typeface="Arial"/>
                <a:cs typeface="Arial"/>
              </a:rPr>
              <a:t>m</a:t>
            </a:r>
            <a:r>
              <a:rPr sz="1000" b="1" spc="5">
                <a:solidFill>
                  <a:srgbClr val="252525"/>
                </a:solidFill>
                <a:latin typeface="Arial"/>
                <a:cs typeface="Arial"/>
              </a:rPr>
              <a:t>od</a:t>
            </a:r>
            <a:r>
              <a:rPr sz="1000" b="1">
                <a:solidFill>
                  <a:srgbClr val="252525"/>
                </a:solidFill>
                <a:latin typeface="Arial"/>
                <a:cs typeface="Arial"/>
              </a:rPr>
              <a:t>el</a:t>
            </a:r>
            <a:r>
              <a:rPr sz="1000" b="1" spc="-20">
                <a:solidFill>
                  <a:srgbClr val="252525"/>
                </a:solidFill>
                <a:latin typeface="Arial"/>
                <a:cs typeface="Arial"/>
              </a:rPr>
              <a:t> </a:t>
            </a:r>
            <a:r>
              <a:rPr sz="1000" b="1">
                <a:solidFill>
                  <a:srgbClr val="252525"/>
                </a:solidFill>
                <a:latin typeface="Arial"/>
                <a:cs typeface="Arial"/>
              </a:rPr>
              <a:t>acc</a:t>
            </a:r>
            <a:r>
              <a:rPr sz="1000" b="1" spc="-10">
                <a:solidFill>
                  <a:srgbClr val="252525"/>
                </a:solidFill>
                <a:latin typeface="Arial"/>
                <a:cs typeface="Arial"/>
              </a:rPr>
              <a:t>ur</a:t>
            </a:r>
            <a:r>
              <a:rPr sz="1000" b="1">
                <a:solidFill>
                  <a:srgbClr val="252525"/>
                </a:solidFill>
                <a:latin typeface="Arial"/>
                <a:cs typeface="Arial"/>
              </a:rPr>
              <a:t>acy</a:t>
            </a:r>
            <a:r>
              <a:rPr sz="1000" b="1" spc="-40">
                <a:solidFill>
                  <a:srgbClr val="252525"/>
                </a:solidFill>
                <a:latin typeface="Arial"/>
                <a:cs typeface="Arial"/>
              </a:rPr>
              <a:t> </a:t>
            </a:r>
            <a:r>
              <a:rPr sz="1000" b="1">
                <a:solidFill>
                  <a:srgbClr val="252525"/>
                </a:solidFill>
                <a:latin typeface="Arial"/>
                <a:cs typeface="Arial"/>
              </a:rPr>
              <a:t>is</a:t>
            </a:r>
            <a:r>
              <a:rPr sz="1000" b="1" spc="-20">
                <a:solidFill>
                  <a:srgbClr val="252525"/>
                </a:solidFill>
                <a:latin typeface="Arial"/>
                <a:cs typeface="Arial"/>
              </a:rPr>
              <a:t> </a:t>
            </a:r>
            <a:r>
              <a:rPr sz="1000" b="1">
                <a:solidFill>
                  <a:srgbClr val="252525"/>
                </a:solidFill>
                <a:latin typeface="Arial"/>
                <a:cs typeface="Arial"/>
              </a:rPr>
              <a:t>90</a:t>
            </a:r>
            <a:r>
              <a:rPr sz="1000" b="1" spc="-55">
                <a:solidFill>
                  <a:srgbClr val="252525"/>
                </a:solidFill>
                <a:latin typeface="Arial"/>
                <a:cs typeface="Arial"/>
              </a:rPr>
              <a:t>%</a:t>
            </a:r>
            <a:r>
              <a:rPr sz="1000" b="1">
                <a:solidFill>
                  <a:srgbClr val="252525"/>
                </a:solidFill>
                <a:latin typeface="Arial"/>
                <a:cs typeface="Arial"/>
              </a:rPr>
              <a:t>,</a:t>
            </a:r>
            <a:r>
              <a:rPr sz="1000" b="1" spc="20">
                <a:solidFill>
                  <a:srgbClr val="252525"/>
                </a:solidFill>
                <a:latin typeface="Arial"/>
                <a:cs typeface="Arial"/>
              </a:rPr>
              <a:t> </a:t>
            </a:r>
            <a:r>
              <a:rPr sz="1000" b="1" spc="5">
                <a:solidFill>
                  <a:srgbClr val="252525"/>
                </a:solidFill>
                <a:latin typeface="Arial"/>
                <a:cs typeface="Arial"/>
              </a:rPr>
              <a:t>p</a:t>
            </a:r>
            <a:r>
              <a:rPr sz="1000" b="1" spc="-10">
                <a:solidFill>
                  <a:srgbClr val="252525"/>
                </a:solidFill>
                <a:latin typeface="Arial"/>
                <a:cs typeface="Arial"/>
              </a:rPr>
              <a:t>r</a:t>
            </a:r>
            <a:r>
              <a:rPr sz="1000" b="1">
                <a:solidFill>
                  <a:srgbClr val="252525"/>
                </a:solidFill>
                <a:latin typeface="Arial"/>
                <a:cs typeface="Arial"/>
              </a:rPr>
              <a:t>ecisi</a:t>
            </a:r>
            <a:r>
              <a:rPr sz="1000" b="1" spc="5">
                <a:solidFill>
                  <a:srgbClr val="252525"/>
                </a:solidFill>
                <a:latin typeface="Arial"/>
                <a:cs typeface="Arial"/>
              </a:rPr>
              <a:t>o</a:t>
            </a:r>
            <a:r>
              <a:rPr sz="1000" b="1">
                <a:solidFill>
                  <a:srgbClr val="252525"/>
                </a:solidFill>
                <a:latin typeface="Arial"/>
                <a:cs typeface="Arial"/>
              </a:rPr>
              <a:t>n</a:t>
            </a:r>
            <a:r>
              <a:rPr sz="1000" b="1" spc="-55">
                <a:solidFill>
                  <a:srgbClr val="252525"/>
                </a:solidFill>
                <a:latin typeface="Arial"/>
                <a:cs typeface="Arial"/>
              </a:rPr>
              <a:t> </a:t>
            </a:r>
            <a:r>
              <a:rPr sz="1000" b="1">
                <a:solidFill>
                  <a:srgbClr val="252525"/>
                </a:solidFill>
                <a:latin typeface="Arial"/>
                <a:cs typeface="Arial"/>
              </a:rPr>
              <a:t>is</a:t>
            </a:r>
            <a:r>
              <a:rPr sz="1000" b="1" spc="-20">
                <a:solidFill>
                  <a:srgbClr val="252525"/>
                </a:solidFill>
                <a:latin typeface="Arial"/>
                <a:cs typeface="Arial"/>
              </a:rPr>
              <a:t> </a:t>
            </a:r>
            <a:r>
              <a:rPr sz="1000" b="1">
                <a:solidFill>
                  <a:srgbClr val="252525"/>
                </a:solidFill>
                <a:latin typeface="Arial"/>
                <a:cs typeface="Arial"/>
              </a:rPr>
              <a:t>70%</a:t>
            </a:r>
            <a:r>
              <a:rPr sz="1000" b="1" spc="-35">
                <a:solidFill>
                  <a:srgbClr val="252525"/>
                </a:solidFill>
                <a:latin typeface="Arial"/>
                <a:cs typeface="Arial"/>
              </a:rPr>
              <a:t> </a:t>
            </a:r>
            <a:r>
              <a:rPr sz="1000" b="1">
                <a:solidFill>
                  <a:srgbClr val="252525"/>
                </a:solidFill>
                <a:latin typeface="Arial"/>
                <a:cs typeface="Arial"/>
              </a:rPr>
              <a:t>a</a:t>
            </a:r>
            <a:r>
              <a:rPr sz="1000" b="1" spc="-10">
                <a:solidFill>
                  <a:srgbClr val="252525"/>
                </a:solidFill>
                <a:latin typeface="Arial"/>
                <a:cs typeface="Arial"/>
              </a:rPr>
              <a:t>n</a:t>
            </a:r>
            <a:r>
              <a:rPr sz="1000" b="1">
                <a:solidFill>
                  <a:srgbClr val="252525"/>
                </a:solidFill>
                <a:latin typeface="Arial"/>
                <a:cs typeface="Arial"/>
              </a:rPr>
              <a:t>d</a:t>
            </a:r>
            <a:r>
              <a:rPr sz="1000" b="1" spc="-15">
                <a:solidFill>
                  <a:srgbClr val="252525"/>
                </a:solidFill>
                <a:latin typeface="Arial"/>
                <a:cs typeface="Arial"/>
              </a:rPr>
              <a:t> </a:t>
            </a:r>
            <a:r>
              <a:rPr sz="1000" b="1" spc="-10">
                <a:solidFill>
                  <a:srgbClr val="252525"/>
                </a:solidFill>
                <a:latin typeface="Arial"/>
                <a:cs typeface="Arial"/>
              </a:rPr>
              <a:t>r</a:t>
            </a:r>
            <a:r>
              <a:rPr sz="1000" b="1">
                <a:solidFill>
                  <a:srgbClr val="252525"/>
                </a:solidFill>
                <a:latin typeface="Arial"/>
                <a:cs typeface="Arial"/>
              </a:rPr>
              <a:t>ecall</a:t>
            </a:r>
            <a:r>
              <a:rPr sz="1000" b="1" spc="-40">
                <a:solidFill>
                  <a:srgbClr val="252525"/>
                </a:solidFill>
                <a:latin typeface="Arial"/>
                <a:cs typeface="Arial"/>
              </a:rPr>
              <a:t> </a:t>
            </a:r>
            <a:r>
              <a:rPr sz="1000" b="1">
                <a:solidFill>
                  <a:srgbClr val="252525"/>
                </a:solidFill>
                <a:latin typeface="Arial"/>
                <a:cs typeface="Arial"/>
              </a:rPr>
              <a:t>is</a:t>
            </a:r>
            <a:r>
              <a:rPr sz="1000" b="1" spc="-20">
                <a:solidFill>
                  <a:srgbClr val="252525"/>
                </a:solidFill>
                <a:latin typeface="Arial"/>
                <a:cs typeface="Arial"/>
              </a:rPr>
              <a:t> </a:t>
            </a:r>
            <a:r>
              <a:rPr sz="1000" b="1">
                <a:solidFill>
                  <a:srgbClr val="252525"/>
                </a:solidFill>
                <a:latin typeface="Arial"/>
                <a:cs typeface="Arial"/>
              </a:rPr>
              <a:t>50</a:t>
            </a:r>
            <a:r>
              <a:rPr sz="1000" b="1" spc="-55">
                <a:solidFill>
                  <a:srgbClr val="252525"/>
                </a:solidFill>
                <a:latin typeface="Arial"/>
                <a:cs typeface="Arial"/>
              </a:rPr>
              <a:t>%</a:t>
            </a:r>
            <a:r>
              <a:rPr sz="1000" b="1">
                <a:solidFill>
                  <a:srgbClr val="252525"/>
                </a:solidFill>
                <a:latin typeface="Arial"/>
                <a:cs typeface="Arial"/>
              </a:rPr>
              <a:t>. </a:t>
            </a:r>
            <a:r>
              <a:rPr sz="1000">
                <a:solidFill>
                  <a:srgbClr val="252525"/>
                </a:solidFill>
                <a:latin typeface="Arial"/>
                <a:cs typeface="Arial"/>
              </a:rPr>
              <a:t>Look</a:t>
            </a:r>
            <a:r>
              <a:rPr sz="1000" spc="15">
                <a:solidFill>
                  <a:srgbClr val="252525"/>
                </a:solidFill>
                <a:latin typeface="Arial"/>
                <a:cs typeface="Arial"/>
              </a:rPr>
              <a:t>i</a:t>
            </a:r>
            <a:r>
              <a:rPr sz="1000">
                <a:solidFill>
                  <a:srgbClr val="252525"/>
                </a:solidFill>
                <a:latin typeface="Arial"/>
                <a:cs typeface="Arial"/>
              </a:rPr>
              <a:t>ng</a:t>
            </a:r>
            <a:r>
              <a:rPr sz="1000" spc="-55">
                <a:solidFill>
                  <a:srgbClr val="252525"/>
                </a:solidFill>
                <a:latin typeface="Arial"/>
                <a:cs typeface="Arial"/>
              </a:rPr>
              <a:t> </a:t>
            </a:r>
            <a:r>
              <a:rPr sz="1000">
                <a:solidFill>
                  <a:srgbClr val="252525"/>
                </a:solidFill>
                <a:latin typeface="Arial"/>
                <a:cs typeface="Arial"/>
              </a:rPr>
              <a:t>at</a:t>
            </a:r>
            <a:r>
              <a:rPr sz="1000" spc="-2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a:solidFill>
                  <a:srgbClr val="252525"/>
                </a:solidFill>
                <a:latin typeface="Arial"/>
                <a:cs typeface="Arial"/>
              </a:rPr>
              <a:t>ROC cu</a:t>
            </a:r>
            <a:r>
              <a:rPr sz="1000" spc="5">
                <a:solidFill>
                  <a:srgbClr val="252525"/>
                </a:solidFill>
                <a:latin typeface="Arial"/>
                <a:cs typeface="Arial"/>
              </a:rPr>
              <a:t>r</a:t>
            </a:r>
            <a:r>
              <a:rPr sz="1000">
                <a:solidFill>
                  <a:srgbClr val="252525"/>
                </a:solidFill>
                <a:latin typeface="Arial"/>
                <a:cs typeface="Arial"/>
              </a:rPr>
              <a:t>ve,</a:t>
            </a:r>
            <a:r>
              <a:rPr sz="1000" spc="-4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e</a:t>
            </a:r>
            <a:r>
              <a:rPr sz="1000" spc="20">
                <a:solidFill>
                  <a:srgbClr val="252525"/>
                </a:solidFill>
                <a:latin typeface="Arial"/>
                <a:cs typeface="Arial"/>
              </a:rPr>
              <a:t> </a:t>
            </a:r>
            <a:r>
              <a:rPr sz="1000">
                <a:solidFill>
                  <a:srgbClr val="252525"/>
                </a:solidFill>
                <a:latin typeface="Arial"/>
                <a:cs typeface="Arial"/>
              </a:rPr>
              <a:t>can</a:t>
            </a:r>
            <a:r>
              <a:rPr sz="1000" spc="-15">
                <a:solidFill>
                  <a:srgbClr val="252525"/>
                </a:solidFill>
                <a:latin typeface="Arial"/>
                <a:cs typeface="Arial"/>
              </a:rPr>
              <a:t> </a:t>
            </a:r>
            <a:r>
              <a:rPr sz="1000">
                <a:solidFill>
                  <a:srgbClr val="252525"/>
                </a:solidFill>
                <a:latin typeface="Arial"/>
                <a:cs typeface="Arial"/>
              </a:rPr>
              <a:t>see</a:t>
            </a:r>
            <a:r>
              <a:rPr sz="1000" spc="-3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t</a:t>
            </a:r>
            <a:r>
              <a:rPr sz="1000" spc="-2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0.9</a:t>
            </a:r>
            <a:r>
              <a:rPr sz="1000" spc="-15">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h</a:t>
            </a:r>
            <a:r>
              <a:rPr sz="1000" spc="15">
                <a:solidFill>
                  <a:srgbClr val="252525"/>
                </a:solidFill>
                <a:latin typeface="Arial"/>
                <a:cs typeface="Arial"/>
              </a:rPr>
              <a:t>i</a:t>
            </a:r>
            <a:r>
              <a:rPr sz="1000">
                <a:solidFill>
                  <a:srgbClr val="252525"/>
                </a:solidFill>
                <a:latin typeface="Arial"/>
                <a:cs typeface="Arial"/>
              </a:rPr>
              <a:t>ch</a:t>
            </a:r>
            <a:r>
              <a:rPr sz="1000" spc="-1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near</a:t>
            </a:r>
            <a:r>
              <a:rPr sz="1000" spc="-35">
                <a:solidFill>
                  <a:srgbClr val="252525"/>
                </a:solidFill>
                <a:latin typeface="Arial"/>
                <a:cs typeface="Arial"/>
              </a:rPr>
              <a:t> </a:t>
            </a:r>
            <a:r>
              <a:rPr sz="1000">
                <a:solidFill>
                  <a:srgbClr val="252525"/>
                </a:solidFill>
                <a:latin typeface="Arial"/>
                <a:cs typeface="Arial"/>
              </a:rPr>
              <a:t>1</a:t>
            </a:r>
            <a:r>
              <a:rPr sz="1000" spc="2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h</a:t>
            </a:r>
            <a:r>
              <a:rPr sz="1000" spc="15">
                <a:solidFill>
                  <a:srgbClr val="252525"/>
                </a:solidFill>
                <a:latin typeface="Arial"/>
                <a:cs typeface="Arial"/>
              </a:rPr>
              <a:t>i</a:t>
            </a:r>
            <a:r>
              <a:rPr sz="1000">
                <a:solidFill>
                  <a:srgbClr val="252525"/>
                </a:solidFill>
                <a:latin typeface="Arial"/>
                <a:cs typeface="Arial"/>
              </a:rPr>
              <a:t>ch </a:t>
            </a:r>
            <a:r>
              <a:rPr sz="1000" spc="-35">
                <a:solidFill>
                  <a:srgbClr val="252525"/>
                </a:solidFill>
                <a:latin typeface="Arial"/>
                <a:cs typeface="Arial"/>
              </a:rPr>
              <a:t>m</a:t>
            </a:r>
            <a:r>
              <a:rPr sz="1000">
                <a:solidFill>
                  <a:srgbClr val="252525"/>
                </a:solidFill>
                <a:latin typeface="Arial"/>
                <a:cs typeface="Arial"/>
              </a:rPr>
              <a:t>eans </a:t>
            </a:r>
            <a:r>
              <a:rPr sz="1000" spc="15">
                <a:solidFill>
                  <a:srgbClr val="252525"/>
                </a:solidFill>
                <a:latin typeface="Arial"/>
                <a:cs typeface="Arial"/>
              </a:rPr>
              <a:t>i</a:t>
            </a:r>
            <a:r>
              <a:rPr sz="1000">
                <a:solidFill>
                  <a:srgbClr val="252525"/>
                </a:solidFill>
                <a:latin typeface="Arial"/>
                <a:cs typeface="Arial"/>
              </a:rPr>
              <a:t>t</a:t>
            </a:r>
            <a:r>
              <a:rPr sz="1000" spc="-40">
                <a:solidFill>
                  <a:srgbClr val="252525"/>
                </a:solidFill>
                <a:latin typeface="Arial"/>
                <a:cs typeface="Arial"/>
              </a:rPr>
              <a:t> </a:t>
            </a:r>
            <a:r>
              <a:rPr sz="1000">
                <a:solidFill>
                  <a:srgbClr val="252525"/>
                </a:solidFill>
                <a:latin typeface="Arial"/>
                <a:cs typeface="Arial"/>
              </a:rPr>
              <a:t>has</a:t>
            </a:r>
            <a:r>
              <a:rPr sz="1000" spc="-20">
                <a:solidFill>
                  <a:srgbClr val="252525"/>
                </a:solidFill>
                <a:latin typeface="Arial"/>
                <a:cs typeface="Arial"/>
              </a:rPr>
              <a:t> </a:t>
            </a:r>
            <a:r>
              <a:rPr sz="1000">
                <a:solidFill>
                  <a:srgbClr val="252525"/>
                </a:solidFill>
                <a:latin typeface="Arial"/>
                <a:cs typeface="Arial"/>
              </a:rPr>
              <a:t>a</a:t>
            </a:r>
            <a:r>
              <a:rPr sz="1000" spc="-5">
                <a:solidFill>
                  <a:srgbClr val="252525"/>
                </a:solidFill>
                <a:latin typeface="Arial"/>
                <a:cs typeface="Arial"/>
              </a:rPr>
              <a:t> </a:t>
            </a:r>
            <a:r>
              <a:rPr sz="1000" b="1" spc="5">
                <a:solidFill>
                  <a:srgbClr val="252525"/>
                </a:solidFill>
                <a:latin typeface="Arial"/>
                <a:cs typeface="Arial"/>
              </a:rPr>
              <a:t>goo</a:t>
            </a:r>
            <a:r>
              <a:rPr sz="1000" b="1">
                <a:solidFill>
                  <a:srgbClr val="252525"/>
                </a:solidFill>
                <a:latin typeface="Arial"/>
                <a:cs typeface="Arial"/>
              </a:rPr>
              <a:t>d</a:t>
            </a:r>
            <a:r>
              <a:rPr sz="1000" b="1" spc="-10">
                <a:solidFill>
                  <a:srgbClr val="252525"/>
                </a:solidFill>
                <a:latin typeface="Arial"/>
                <a:cs typeface="Arial"/>
              </a:rPr>
              <a:t> m</a:t>
            </a:r>
            <a:r>
              <a:rPr sz="1000" b="1">
                <a:solidFill>
                  <a:srgbClr val="252525"/>
                </a:solidFill>
                <a:latin typeface="Arial"/>
                <a:cs typeface="Arial"/>
              </a:rPr>
              <a:t>eas</a:t>
            </a:r>
            <a:r>
              <a:rPr sz="1000" b="1" spc="-15">
                <a:solidFill>
                  <a:srgbClr val="252525"/>
                </a:solidFill>
                <a:latin typeface="Arial"/>
                <a:cs typeface="Arial"/>
              </a:rPr>
              <a:t>u</a:t>
            </a:r>
            <a:r>
              <a:rPr sz="1000" b="1" spc="-10">
                <a:solidFill>
                  <a:srgbClr val="252525"/>
                </a:solidFill>
                <a:latin typeface="Arial"/>
                <a:cs typeface="Arial"/>
              </a:rPr>
              <a:t>r</a:t>
            </a:r>
            <a:r>
              <a:rPr sz="1000" b="1">
                <a:solidFill>
                  <a:srgbClr val="252525"/>
                </a:solidFill>
                <a:latin typeface="Arial"/>
                <a:cs typeface="Arial"/>
              </a:rPr>
              <a:t>e </a:t>
            </a:r>
            <a:r>
              <a:rPr sz="1000" b="1" spc="5">
                <a:solidFill>
                  <a:srgbClr val="252525"/>
                </a:solidFill>
                <a:latin typeface="Arial"/>
                <a:cs typeface="Arial"/>
              </a:rPr>
              <a:t>o</a:t>
            </a:r>
            <a:r>
              <a:rPr sz="1000" b="1">
                <a:solidFill>
                  <a:srgbClr val="252525"/>
                </a:solidFill>
                <a:latin typeface="Arial"/>
                <a:cs typeface="Arial"/>
              </a:rPr>
              <a:t>f</a:t>
            </a:r>
            <a:r>
              <a:rPr sz="1000" b="1" spc="-15">
                <a:solidFill>
                  <a:srgbClr val="252525"/>
                </a:solidFill>
                <a:latin typeface="Arial"/>
                <a:cs typeface="Arial"/>
              </a:rPr>
              <a:t> </a:t>
            </a:r>
            <a:r>
              <a:rPr sz="1000" b="1">
                <a:solidFill>
                  <a:srgbClr val="252525"/>
                </a:solidFill>
                <a:latin typeface="Arial"/>
                <a:cs typeface="Arial"/>
              </a:rPr>
              <a:t>se</a:t>
            </a:r>
            <a:r>
              <a:rPr sz="1000" b="1" spc="5">
                <a:solidFill>
                  <a:srgbClr val="252525"/>
                </a:solidFill>
                <a:latin typeface="Arial"/>
                <a:cs typeface="Arial"/>
              </a:rPr>
              <a:t>p</a:t>
            </a:r>
            <a:r>
              <a:rPr sz="1000" b="1">
                <a:solidFill>
                  <a:srgbClr val="252525"/>
                </a:solidFill>
                <a:latin typeface="Arial"/>
                <a:cs typeface="Arial"/>
              </a:rPr>
              <a:t>a</a:t>
            </a:r>
            <a:r>
              <a:rPr sz="1000" b="1" spc="-10">
                <a:solidFill>
                  <a:srgbClr val="252525"/>
                </a:solidFill>
                <a:latin typeface="Arial"/>
                <a:cs typeface="Arial"/>
              </a:rPr>
              <a:t>r</a:t>
            </a:r>
            <a:r>
              <a:rPr sz="1000" b="1">
                <a:solidFill>
                  <a:srgbClr val="252525"/>
                </a:solidFill>
                <a:latin typeface="Arial"/>
                <a:cs typeface="Arial"/>
              </a:rPr>
              <a:t>a</a:t>
            </a:r>
            <a:r>
              <a:rPr sz="1000" b="1" spc="5">
                <a:solidFill>
                  <a:srgbClr val="252525"/>
                </a:solidFill>
                <a:latin typeface="Arial"/>
                <a:cs typeface="Arial"/>
              </a:rPr>
              <a:t>b</a:t>
            </a:r>
            <a:r>
              <a:rPr sz="1000" b="1">
                <a:solidFill>
                  <a:srgbClr val="252525"/>
                </a:solidFill>
                <a:latin typeface="Arial"/>
                <a:cs typeface="Arial"/>
              </a:rPr>
              <a:t>ili</a:t>
            </a:r>
            <a:r>
              <a:rPr sz="1000" b="1" spc="5">
                <a:solidFill>
                  <a:srgbClr val="252525"/>
                </a:solidFill>
                <a:latin typeface="Arial"/>
                <a:cs typeface="Arial"/>
              </a:rPr>
              <a:t>t</a:t>
            </a:r>
            <a:r>
              <a:rPr sz="1000" b="1">
                <a:solidFill>
                  <a:srgbClr val="252525"/>
                </a:solidFill>
                <a:latin typeface="Arial"/>
                <a:cs typeface="Arial"/>
              </a:rPr>
              <a:t>y</a:t>
            </a:r>
            <a:r>
              <a:rPr sz="1000" b="1" spc="-6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sz="1000">
                <a:solidFill>
                  <a:srgbClr val="252525"/>
                </a:solidFill>
                <a:latin typeface="Arial"/>
                <a:cs typeface="Arial"/>
              </a:rPr>
              <a:t>d</a:t>
            </a:r>
            <a:r>
              <a:rPr sz="1000" spc="15">
                <a:solidFill>
                  <a:srgbClr val="252525"/>
                </a:solidFill>
                <a:latin typeface="Arial"/>
                <a:cs typeface="Arial"/>
              </a:rPr>
              <a:t>i</a:t>
            </a:r>
            <a:r>
              <a:rPr sz="1000">
                <a:solidFill>
                  <a:srgbClr val="252525"/>
                </a:solidFill>
                <a:latin typeface="Arial"/>
                <a:cs typeface="Arial"/>
              </a:rPr>
              <a:t>st</a:t>
            </a:r>
            <a:r>
              <a:rPr sz="1000" spc="15">
                <a:solidFill>
                  <a:srgbClr val="252525"/>
                </a:solidFill>
                <a:latin typeface="Arial"/>
                <a:cs typeface="Arial"/>
              </a:rPr>
              <a:t>i</a:t>
            </a:r>
            <a:r>
              <a:rPr sz="1000">
                <a:solidFill>
                  <a:srgbClr val="252525"/>
                </a:solidFill>
                <a:latin typeface="Arial"/>
                <a:cs typeface="Arial"/>
              </a:rPr>
              <a:t>nguish</a:t>
            </a:r>
            <a:r>
              <a:rPr sz="1000" spc="-80">
                <a:solidFill>
                  <a:srgbClr val="252525"/>
                </a:solidFill>
                <a:latin typeface="Arial"/>
                <a:cs typeface="Arial"/>
              </a:rPr>
              <a:t> </a:t>
            </a:r>
            <a:r>
              <a:rPr sz="1000">
                <a:solidFill>
                  <a:srgbClr val="252525"/>
                </a:solidFill>
                <a:latin typeface="Arial"/>
                <a:cs typeface="Arial"/>
              </a:rPr>
              <a:t>bet</a:t>
            </a:r>
            <a:r>
              <a:rPr sz="1000" spc="-20">
                <a:solidFill>
                  <a:srgbClr val="252525"/>
                </a:solidFill>
                <a:latin typeface="Arial"/>
                <a:cs typeface="Arial"/>
              </a:rPr>
              <a:t>w</a:t>
            </a:r>
            <a:r>
              <a:rPr sz="1000">
                <a:solidFill>
                  <a:srgbClr val="252525"/>
                </a:solidFill>
                <a:latin typeface="Arial"/>
                <a:cs typeface="Arial"/>
              </a:rPr>
              <a:t>een</a:t>
            </a:r>
            <a:r>
              <a:rPr sz="1000" spc="-35">
                <a:solidFill>
                  <a:srgbClr val="252525"/>
                </a:solidFill>
                <a:latin typeface="Arial"/>
                <a:cs typeface="Arial"/>
              </a:rPr>
              <a:t> </a:t>
            </a:r>
            <a:r>
              <a:rPr sz="1000">
                <a:solidFill>
                  <a:srgbClr val="252525"/>
                </a:solidFill>
                <a:latin typeface="Arial"/>
                <a:cs typeface="Arial"/>
              </a:rPr>
              <a:t>negat</a:t>
            </a:r>
            <a:r>
              <a:rPr sz="1000" spc="15">
                <a:solidFill>
                  <a:srgbClr val="252525"/>
                </a:solidFill>
                <a:latin typeface="Arial"/>
                <a:cs typeface="Arial"/>
              </a:rPr>
              <a:t>i</a:t>
            </a:r>
            <a:r>
              <a:rPr sz="1000">
                <a:solidFill>
                  <a:srgbClr val="252525"/>
                </a:solidFill>
                <a:latin typeface="Arial"/>
                <a:cs typeface="Arial"/>
              </a:rPr>
              <a:t>ve</a:t>
            </a:r>
            <a:r>
              <a:rPr sz="1000" spc="-55">
                <a:solidFill>
                  <a:srgbClr val="252525"/>
                </a:solidFill>
                <a:latin typeface="Arial"/>
                <a:cs typeface="Arial"/>
              </a:rPr>
              <a:t> </a:t>
            </a:r>
            <a:r>
              <a:rPr sz="1000">
                <a:solidFill>
                  <a:srgbClr val="252525"/>
                </a:solidFill>
                <a:latin typeface="Arial"/>
                <a:cs typeface="Arial"/>
              </a:rPr>
              <a:t>and</a:t>
            </a:r>
            <a:r>
              <a:rPr sz="1000" spc="-35">
                <a:solidFill>
                  <a:srgbClr val="252525"/>
                </a:solidFill>
                <a:latin typeface="Arial"/>
                <a:cs typeface="Arial"/>
              </a:rPr>
              <a:t> </a:t>
            </a:r>
            <a:r>
              <a:rPr sz="1000">
                <a:solidFill>
                  <a:srgbClr val="252525"/>
                </a:solidFill>
                <a:latin typeface="Arial"/>
                <a:cs typeface="Arial"/>
              </a:rPr>
              <a:t>pos</a:t>
            </a:r>
            <a:r>
              <a:rPr sz="1000" spc="15">
                <a:solidFill>
                  <a:srgbClr val="252525"/>
                </a:solidFill>
                <a:latin typeface="Arial"/>
                <a:cs typeface="Arial"/>
              </a:rPr>
              <a:t>i</a:t>
            </a:r>
            <a:r>
              <a:rPr sz="1000">
                <a:solidFill>
                  <a:srgbClr val="252525"/>
                </a:solidFill>
                <a:latin typeface="Arial"/>
                <a:cs typeface="Arial"/>
              </a:rPr>
              <a:t>t</a:t>
            </a:r>
            <a:r>
              <a:rPr sz="1000" spc="15">
                <a:solidFill>
                  <a:srgbClr val="252525"/>
                </a:solidFill>
                <a:latin typeface="Arial"/>
                <a:cs typeface="Arial"/>
              </a:rPr>
              <a:t>i</a:t>
            </a:r>
            <a:r>
              <a:rPr sz="1000">
                <a:solidFill>
                  <a:srgbClr val="252525"/>
                </a:solidFill>
                <a:latin typeface="Arial"/>
                <a:cs typeface="Arial"/>
              </a:rPr>
              <a:t>ve</a:t>
            </a:r>
            <a:r>
              <a:rPr sz="1000" spc="-75">
                <a:solidFill>
                  <a:srgbClr val="252525"/>
                </a:solidFill>
                <a:latin typeface="Arial"/>
                <a:cs typeface="Arial"/>
              </a:rPr>
              <a:t> </a:t>
            </a:r>
            <a:r>
              <a:rPr sz="1000">
                <a:solidFill>
                  <a:srgbClr val="252525"/>
                </a:solidFill>
                <a:latin typeface="Arial"/>
                <a:cs typeface="Arial"/>
              </a:rPr>
              <a:t>c</a:t>
            </a:r>
            <a:r>
              <a:rPr sz="1000" spc="15">
                <a:solidFill>
                  <a:srgbClr val="252525"/>
                </a:solidFill>
                <a:latin typeface="Arial"/>
                <a:cs typeface="Arial"/>
              </a:rPr>
              <a:t>l</a:t>
            </a:r>
            <a:r>
              <a:rPr sz="1000">
                <a:solidFill>
                  <a:srgbClr val="252525"/>
                </a:solidFill>
                <a:latin typeface="Arial"/>
                <a:cs typeface="Arial"/>
              </a:rPr>
              <a:t>asses.</a:t>
            </a:r>
            <a:endParaRPr sz="1000">
              <a:latin typeface="Arial"/>
              <a:cs typeface="Arial"/>
            </a:endParaRPr>
          </a:p>
          <a:p>
            <a:pPr>
              <a:lnSpc>
                <a:spcPct val="100000"/>
              </a:lnSpc>
              <a:spcBef>
                <a:spcPts val="50"/>
              </a:spcBef>
            </a:pPr>
            <a:endParaRPr sz="1000">
              <a:latin typeface="Times New Roman"/>
              <a:cs typeface="Times New Roman"/>
            </a:endParaRPr>
          </a:p>
          <a:p>
            <a:pPr marL="12700" marR="11430">
              <a:lnSpc>
                <a:spcPct val="100000"/>
              </a:lnSpc>
            </a:pPr>
            <a:r>
              <a:rPr sz="1000" spc="5">
                <a:solidFill>
                  <a:srgbClr val="252525"/>
                </a:solidFill>
                <a:latin typeface="Arial"/>
                <a:cs typeface="Arial"/>
              </a:rPr>
              <a:t>T</a:t>
            </a:r>
            <a:r>
              <a:rPr sz="1000">
                <a:solidFill>
                  <a:srgbClr val="252525"/>
                </a:solidFill>
                <a:latin typeface="Arial"/>
                <a:cs typeface="Arial"/>
              </a:rPr>
              <a:t>he</a:t>
            </a:r>
            <a:r>
              <a:rPr sz="1000" spc="-35">
                <a:solidFill>
                  <a:srgbClr val="252525"/>
                </a:solidFill>
                <a:latin typeface="Arial"/>
                <a:cs typeface="Arial"/>
              </a:rPr>
              <a:t> </a:t>
            </a:r>
            <a:r>
              <a:rPr sz="1000" spc="5">
                <a:solidFill>
                  <a:srgbClr val="252525"/>
                </a:solidFill>
                <a:latin typeface="Arial"/>
                <a:cs typeface="Arial"/>
              </a:rPr>
              <a:t>F</a:t>
            </a:r>
            <a:r>
              <a:rPr sz="1000">
                <a:solidFill>
                  <a:srgbClr val="252525"/>
                </a:solidFill>
                <a:latin typeface="Arial"/>
                <a:cs typeface="Arial"/>
              </a:rPr>
              <a:t>1</a:t>
            </a:r>
            <a:r>
              <a:rPr sz="1000" spc="-20">
                <a:solidFill>
                  <a:srgbClr val="252525"/>
                </a:solidFill>
                <a:latin typeface="Arial"/>
                <a:cs typeface="Arial"/>
              </a:rPr>
              <a:t> </a:t>
            </a:r>
            <a:r>
              <a:rPr sz="1000" spc="-35">
                <a:solidFill>
                  <a:srgbClr val="252525"/>
                </a:solidFill>
                <a:latin typeface="Arial"/>
                <a:cs typeface="Arial"/>
              </a:rPr>
              <a:t>m</a:t>
            </a:r>
            <a:r>
              <a:rPr sz="1000">
                <a:solidFill>
                  <a:srgbClr val="252525"/>
                </a:solidFill>
                <a:latin typeface="Arial"/>
                <a:cs typeface="Arial"/>
              </a:rPr>
              <a:t>easu</a:t>
            </a:r>
            <a:r>
              <a:rPr sz="1000" spc="5">
                <a:solidFill>
                  <a:srgbClr val="252525"/>
                </a:solidFill>
                <a:latin typeface="Arial"/>
                <a:cs typeface="Arial"/>
              </a:rPr>
              <a:t>r</a:t>
            </a:r>
            <a:r>
              <a:rPr sz="1000">
                <a:solidFill>
                  <a:srgbClr val="252525"/>
                </a:solidFill>
                <a:latin typeface="Arial"/>
                <a:cs typeface="Arial"/>
              </a:rPr>
              <a:t>e or</a:t>
            </a:r>
            <a:r>
              <a:rPr sz="1000" spc="-15">
                <a:solidFill>
                  <a:srgbClr val="252525"/>
                </a:solidFill>
                <a:latin typeface="Arial"/>
                <a:cs typeface="Arial"/>
              </a:rPr>
              <a:t> </a:t>
            </a:r>
            <a:r>
              <a:rPr sz="1000">
                <a:solidFill>
                  <a:srgbClr val="252525"/>
                </a:solidFill>
                <a:latin typeface="Arial"/>
                <a:cs typeface="Arial"/>
              </a:rPr>
              <a:t>sco</a:t>
            </a:r>
            <a:r>
              <a:rPr sz="1000" spc="5">
                <a:solidFill>
                  <a:srgbClr val="252525"/>
                </a:solidFill>
                <a:latin typeface="Arial"/>
                <a:cs typeface="Arial"/>
              </a:rPr>
              <a:t>r</a:t>
            </a:r>
            <a:r>
              <a:rPr sz="1000">
                <a:solidFill>
                  <a:srgbClr val="252525"/>
                </a:solidFill>
                <a:latin typeface="Arial"/>
                <a:cs typeface="Arial"/>
              </a:rPr>
              <a:t>e</a:t>
            </a:r>
            <a:r>
              <a:rPr sz="1000" spc="-2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a</a:t>
            </a:r>
            <a:r>
              <a:rPr sz="1000" spc="-20">
                <a:solidFill>
                  <a:srgbClr val="252525"/>
                </a:solidFill>
                <a:latin typeface="Arial"/>
                <a:cs typeface="Arial"/>
              </a:rPr>
              <a:t> </a:t>
            </a:r>
            <a:r>
              <a:rPr sz="1000">
                <a:solidFill>
                  <a:srgbClr val="252525"/>
                </a:solidFill>
                <a:latin typeface="Arial"/>
                <a:cs typeface="Arial"/>
              </a:rPr>
              <a:t>test</a:t>
            </a:r>
            <a:r>
              <a:rPr sz="1000" spc="-20">
                <a:solidFill>
                  <a:srgbClr val="252525"/>
                </a:solidFill>
                <a:latin typeface="Arial"/>
                <a:cs typeface="Arial"/>
              </a:rPr>
              <a:t> </a:t>
            </a:r>
            <a:r>
              <a:rPr sz="1000">
                <a:solidFill>
                  <a:srgbClr val="252525"/>
                </a:solidFill>
                <a:latin typeface="Arial"/>
                <a:cs typeface="Arial"/>
              </a:rPr>
              <a:t>of</a:t>
            </a:r>
            <a:r>
              <a:rPr sz="1000" spc="-20">
                <a:solidFill>
                  <a:srgbClr val="252525"/>
                </a:solidFill>
                <a:latin typeface="Arial"/>
                <a:cs typeface="Arial"/>
              </a:rPr>
              <a:t> </a:t>
            </a:r>
            <a:r>
              <a:rPr sz="1000" spc="-35">
                <a:solidFill>
                  <a:srgbClr val="252525"/>
                </a:solidFill>
                <a:latin typeface="Arial"/>
                <a:cs typeface="Arial"/>
              </a:rPr>
              <a:t>m</a:t>
            </a:r>
            <a:r>
              <a:rPr sz="1000">
                <a:solidFill>
                  <a:srgbClr val="252525"/>
                </a:solidFill>
                <a:latin typeface="Arial"/>
                <a:cs typeface="Arial"/>
              </a:rPr>
              <a:t>easu</a:t>
            </a:r>
            <a:r>
              <a:rPr sz="1000" spc="5">
                <a:solidFill>
                  <a:srgbClr val="252525"/>
                </a:solidFill>
                <a:latin typeface="Arial"/>
                <a:cs typeface="Arial"/>
              </a:rPr>
              <a:t>r</a:t>
            </a:r>
            <a:r>
              <a:rPr sz="1000">
                <a:solidFill>
                  <a:srgbClr val="252525"/>
                </a:solidFill>
                <a:latin typeface="Arial"/>
                <a:cs typeface="Arial"/>
              </a:rPr>
              <a:t>e</a:t>
            </a:r>
            <a:r>
              <a:rPr sz="1000" spc="-20">
                <a:solidFill>
                  <a:srgbClr val="252525"/>
                </a:solidFill>
                <a:latin typeface="Arial"/>
                <a:cs typeface="Arial"/>
              </a:rPr>
              <a:t> </a:t>
            </a:r>
            <a:r>
              <a:rPr sz="1000">
                <a:solidFill>
                  <a:srgbClr val="252525"/>
                </a:solidFill>
                <a:latin typeface="Arial"/>
                <a:cs typeface="Arial"/>
              </a:rPr>
              <a:t>of</a:t>
            </a:r>
            <a:r>
              <a:rPr sz="1000" spc="5">
                <a:solidFill>
                  <a:srgbClr val="252525"/>
                </a:solidFill>
                <a:latin typeface="Arial"/>
                <a:cs typeface="Arial"/>
              </a:rPr>
              <a:t> </a:t>
            </a:r>
            <a:r>
              <a:rPr sz="1000">
                <a:solidFill>
                  <a:srgbClr val="252525"/>
                </a:solidFill>
                <a:latin typeface="Arial"/>
                <a:cs typeface="Arial"/>
              </a:rPr>
              <a:t>a</a:t>
            </a:r>
            <a:r>
              <a:rPr sz="1000" spc="-20">
                <a:solidFill>
                  <a:srgbClr val="252525"/>
                </a:solidFill>
                <a:latin typeface="Arial"/>
                <a:cs typeface="Arial"/>
              </a:rPr>
              <a:t> </a:t>
            </a:r>
            <a:r>
              <a:rPr sz="1000">
                <a:solidFill>
                  <a:srgbClr val="252525"/>
                </a:solidFill>
                <a:latin typeface="Arial"/>
                <a:cs typeface="Arial"/>
              </a:rPr>
              <a:t>test</a:t>
            </a:r>
            <a:r>
              <a:rPr sz="1000" spc="5">
                <a:solidFill>
                  <a:srgbClr val="252525"/>
                </a:solidFill>
                <a:latin typeface="Arial"/>
                <a:cs typeface="Arial"/>
              </a:rPr>
              <a:t>'</a:t>
            </a:r>
            <a:r>
              <a:rPr sz="1000">
                <a:solidFill>
                  <a:srgbClr val="252525"/>
                </a:solidFill>
                <a:latin typeface="Arial"/>
                <a:cs typeface="Arial"/>
              </a:rPr>
              <a:t>s</a:t>
            </a:r>
            <a:r>
              <a:rPr sz="1000" spc="-40">
                <a:solidFill>
                  <a:srgbClr val="252525"/>
                </a:solidFill>
                <a:latin typeface="Arial"/>
                <a:cs typeface="Arial"/>
              </a:rPr>
              <a:t> </a:t>
            </a:r>
            <a:r>
              <a:rPr sz="1000">
                <a:solidFill>
                  <a:srgbClr val="252525"/>
                </a:solidFill>
                <a:latin typeface="Arial"/>
                <a:cs typeface="Arial"/>
              </a:rPr>
              <a:t>accu</a:t>
            </a:r>
            <a:r>
              <a:rPr sz="1000" spc="5">
                <a:solidFill>
                  <a:srgbClr val="252525"/>
                </a:solidFill>
                <a:latin typeface="Arial"/>
                <a:cs typeface="Arial"/>
              </a:rPr>
              <a:t>r</a:t>
            </a:r>
            <a:r>
              <a:rPr sz="1000">
                <a:solidFill>
                  <a:srgbClr val="252525"/>
                </a:solidFill>
                <a:latin typeface="Arial"/>
                <a:cs typeface="Arial"/>
              </a:rPr>
              <a:t>acy.</a:t>
            </a:r>
            <a:r>
              <a:rPr sz="1000" spc="-40">
                <a:solidFill>
                  <a:srgbClr val="252525"/>
                </a:solidFill>
                <a:latin typeface="Arial"/>
                <a:cs typeface="Arial"/>
              </a:rPr>
              <a:t> </a:t>
            </a:r>
            <a:r>
              <a:rPr sz="1000">
                <a:solidFill>
                  <a:srgbClr val="252525"/>
                </a:solidFill>
                <a:latin typeface="Arial"/>
                <a:cs typeface="Arial"/>
              </a:rPr>
              <a:t>It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ca</a:t>
            </a:r>
            <a:r>
              <a:rPr sz="1000" spc="15">
                <a:solidFill>
                  <a:srgbClr val="252525"/>
                </a:solidFill>
                <a:latin typeface="Arial"/>
                <a:cs typeface="Arial"/>
              </a:rPr>
              <a:t>l</a:t>
            </a:r>
            <a:r>
              <a:rPr sz="1000">
                <a:solidFill>
                  <a:srgbClr val="252525"/>
                </a:solidFill>
                <a:latin typeface="Arial"/>
                <a:cs typeface="Arial"/>
              </a:rPr>
              <a:t>cu</a:t>
            </a:r>
            <a:r>
              <a:rPr sz="1000" spc="15">
                <a:solidFill>
                  <a:srgbClr val="252525"/>
                </a:solidFill>
                <a:latin typeface="Arial"/>
                <a:cs typeface="Arial"/>
              </a:rPr>
              <a:t>l</a:t>
            </a:r>
            <a:r>
              <a:rPr sz="1000">
                <a:solidFill>
                  <a:srgbClr val="252525"/>
                </a:solidFill>
                <a:latin typeface="Arial"/>
                <a:cs typeface="Arial"/>
              </a:rPr>
              <a:t>a</a:t>
            </a:r>
            <a:r>
              <a:rPr sz="1000" spc="-20">
                <a:solidFill>
                  <a:srgbClr val="252525"/>
                </a:solidFill>
                <a:latin typeface="Arial"/>
                <a:cs typeface="Arial"/>
              </a:rPr>
              <a:t>t</a:t>
            </a:r>
            <a:r>
              <a:rPr sz="1000">
                <a:solidFill>
                  <a:srgbClr val="252525"/>
                </a:solidFill>
                <a:latin typeface="Arial"/>
                <a:cs typeface="Arial"/>
              </a:rPr>
              <a:t>ed</a:t>
            </a:r>
            <a:r>
              <a:rPr sz="1000" spc="-7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r</a:t>
            </a:r>
            <a:r>
              <a:rPr sz="1000">
                <a:solidFill>
                  <a:srgbClr val="252525"/>
                </a:solidFill>
                <a:latin typeface="Arial"/>
                <a:cs typeface="Arial"/>
              </a:rPr>
              <a:t>om</a:t>
            </a:r>
            <a:r>
              <a:rPr sz="1000" spc="-15">
                <a:solidFill>
                  <a:srgbClr val="252525"/>
                </a:solidFill>
                <a:latin typeface="Arial"/>
                <a:cs typeface="Arial"/>
              </a:rPr>
              <a:t> </a:t>
            </a:r>
            <a:r>
              <a:rPr sz="1000">
                <a:solidFill>
                  <a:srgbClr val="252525"/>
                </a:solidFill>
                <a:latin typeface="Arial"/>
                <a:cs typeface="Arial"/>
              </a:rPr>
              <a:t>the</a:t>
            </a:r>
            <a:r>
              <a:rPr sz="1000" spc="-40">
                <a:solidFill>
                  <a:srgbClr val="252525"/>
                </a:solidFill>
                <a:latin typeface="Arial"/>
                <a:cs typeface="Arial"/>
              </a:rPr>
              <a:t> </a:t>
            </a:r>
            <a:r>
              <a:rPr sz="1000">
                <a:solidFill>
                  <a:srgbClr val="252525"/>
                </a:solidFill>
                <a:latin typeface="Arial"/>
                <a:cs typeface="Arial"/>
              </a:rPr>
              <a:t>p</a:t>
            </a:r>
            <a:r>
              <a:rPr sz="1000" spc="5">
                <a:solidFill>
                  <a:srgbClr val="252525"/>
                </a:solidFill>
                <a:latin typeface="Arial"/>
                <a:cs typeface="Arial"/>
              </a:rPr>
              <a:t>r</a:t>
            </a:r>
            <a:r>
              <a:rPr sz="1000">
                <a:solidFill>
                  <a:srgbClr val="252525"/>
                </a:solidFill>
                <a:latin typeface="Arial"/>
                <a:cs typeface="Arial"/>
              </a:rPr>
              <a:t>ec</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i</a:t>
            </a:r>
            <a:r>
              <a:rPr sz="1000">
                <a:solidFill>
                  <a:srgbClr val="252525"/>
                </a:solidFill>
                <a:latin typeface="Arial"/>
                <a:cs typeface="Arial"/>
              </a:rPr>
              <a:t>on and</a:t>
            </a:r>
            <a:r>
              <a:rPr sz="1000" spc="-35">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eca</a:t>
            </a:r>
            <a:r>
              <a:rPr sz="1000" spc="15">
                <a:solidFill>
                  <a:srgbClr val="252525"/>
                </a:solidFill>
                <a:latin typeface="Arial"/>
                <a:cs typeface="Arial"/>
              </a:rPr>
              <a:t>l</a:t>
            </a:r>
            <a:r>
              <a:rPr sz="1000">
                <a:solidFill>
                  <a:srgbClr val="252525"/>
                </a:solidFill>
                <a:latin typeface="Arial"/>
                <a:cs typeface="Arial"/>
              </a:rPr>
              <a:t>l</a:t>
            </a:r>
            <a:r>
              <a:rPr sz="1000" spc="-45">
                <a:solidFill>
                  <a:srgbClr val="252525"/>
                </a:solidFill>
                <a:latin typeface="Arial"/>
                <a:cs typeface="Arial"/>
              </a:rPr>
              <a:t> </a:t>
            </a:r>
            <a:r>
              <a:rPr sz="1000">
                <a:solidFill>
                  <a:srgbClr val="252525"/>
                </a:solidFill>
                <a:latin typeface="Arial"/>
                <a:cs typeface="Arial"/>
              </a:rPr>
              <a:t>of</a:t>
            </a:r>
            <a:r>
              <a:rPr sz="1000" spc="-2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e</a:t>
            </a:r>
            <a:r>
              <a:rPr sz="1000">
                <a:solidFill>
                  <a:srgbClr val="252525"/>
                </a:solidFill>
                <a:latin typeface="Arial"/>
                <a:cs typeface="Arial"/>
              </a:rPr>
              <a:t>st.</a:t>
            </a:r>
            <a:r>
              <a:rPr sz="1000" spc="-35">
                <a:solidFill>
                  <a:srgbClr val="252525"/>
                </a:solidFill>
                <a:latin typeface="Arial"/>
                <a:cs typeface="Arial"/>
              </a:rPr>
              <a:t> </a:t>
            </a:r>
            <a:r>
              <a:rPr sz="1000" spc="-10">
                <a:solidFill>
                  <a:srgbClr val="252525"/>
                </a:solidFill>
                <a:latin typeface="Arial"/>
                <a:cs typeface="Arial"/>
              </a:rPr>
              <a:t>A</a:t>
            </a:r>
            <a:r>
              <a:rPr sz="1000">
                <a:solidFill>
                  <a:srgbClr val="252525"/>
                </a:solidFill>
                <a:latin typeface="Arial"/>
                <a:cs typeface="Arial"/>
              </a:rPr>
              <a:t>s</a:t>
            </a:r>
            <a:r>
              <a:rPr sz="1000" spc="15">
                <a:solidFill>
                  <a:srgbClr val="252525"/>
                </a:solidFill>
                <a:latin typeface="Arial"/>
                <a:cs typeface="Arial"/>
              </a:rPr>
              <a:t> </a:t>
            </a:r>
            <a:r>
              <a:rPr sz="1000" b="1" spc="5">
                <a:solidFill>
                  <a:srgbClr val="252525"/>
                </a:solidFill>
                <a:latin typeface="Arial"/>
                <a:cs typeface="Arial"/>
              </a:rPr>
              <a:t>o</a:t>
            </a:r>
            <a:r>
              <a:rPr sz="1000" b="1" spc="-15">
                <a:solidFill>
                  <a:srgbClr val="252525"/>
                </a:solidFill>
                <a:latin typeface="Arial"/>
                <a:cs typeface="Arial"/>
              </a:rPr>
              <a:t>u</a:t>
            </a:r>
            <a:r>
              <a:rPr sz="1000" b="1">
                <a:solidFill>
                  <a:srgbClr val="252525"/>
                </a:solidFill>
                <a:latin typeface="Arial"/>
                <a:cs typeface="Arial"/>
              </a:rPr>
              <a:t>r</a:t>
            </a:r>
            <a:r>
              <a:rPr sz="1000" b="1" spc="10">
                <a:solidFill>
                  <a:srgbClr val="252525"/>
                </a:solidFill>
                <a:latin typeface="Arial"/>
                <a:cs typeface="Arial"/>
              </a:rPr>
              <a:t> </a:t>
            </a:r>
            <a:r>
              <a:rPr sz="1000" b="1" spc="5">
                <a:solidFill>
                  <a:srgbClr val="252525"/>
                </a:solidFill>
                <a:latin typeface="Arial"/>
                <a:cs typeface="Arial"/>
              </a:rPr>
              <a:t>F</a:t>
            </a:r>
            <a:r>
              <a:rPr sz="1000" b="1">
                <a:solidFill>
                  <a:srgbClr val="252525"/>
                </a:solidFill>
                <a:latin typeface="Arial"/>
                <a:cs typeface="Arial"/>
              </a:rPr>
              <a:t>1</a:t>
            </a:r>
            <a:r>
              <a:rPr sz="1000" b="1" spc="-15">
                <a:solidFill>
                  <a:srgbClr val="252525"/>
                </a:solidFill>
                <a:latin typeface="Arial"/>
                <a:cs typeface="Arial"/>
              </a:rPr>
              <a:t> </a:t>
            </a:r>
            <a:r>
              <a:rPr sz="1000" b="1" spc="-10">
                <a:solidFill>
                  <a:srgbClr val="252525"/>
                </a:solidFill>
                <a:latin typeface="Arial"/>
                <a:cs typeface="Arial"/>
              </a:rPr>
              <a:t>m</a:t>
            </a:r>
            <a:r>
              <a:rPr sz="1000" b="1">
                <a:solidFill>
                  <a:srgbClr val="252525"/>
                </a:solidFill>
                <a:latin typeface="Arial"/>
                <a:cs typeface="Arial"/>
              </a:rPr>
              <a:t>eas</a:t>
            </a:r>
            <a:r>
              <a:rPr sz="1000" b="1" spc="-15">
                <a:solidFill>
                  <a:srgbClr val="252525"/>
                </a:solidFill>
                <a:latin typeface="Arial"/>
                <a:cs typeface="Arial"/>
              </a:rPr>
              <a:t>u</a:t>
            </a:r>
            <a:r>
              <a:rPr sz="1000" b="1" spc="-10">
                <a:solidFill>
                  <a:srgbClr val="252525"/>
                </a:solidFill>
                <a:latin typeface="Arial"/>
                <a:cs typeface="Arial"/>
              </a:rPr>
              <a:t>r</a:t>
            </a:r>
            <a:r>
              <a:rPr sz="1000" b="1">
                <a:solidFill>
                  <a:srgbClr val="252525"/>
                </a:solidFill>
                <a:latin typeface="Arial"/>
                <a:cs typeface="Arial"/>
              </a:rPr>
              <a:t>e</a:t>
            </a:r>
            <a:r>
              <a:rPr sz="1000" b="1" spc="-15">
                <a:solidFill>
                  <a:srgbClr val="252525"/>
                </a:solidFill>
                <a:latin typeface="Arial"/>
                <a:cs typeface="Arial"/>
              </a:rPr>
              <a:t> </a:t>
            </a:r>
            <a:r>
              <a:rPr sz="1000" b="1">
                <a:solidFill>
                  <a:srgbClr val="252525"/>
                </a:solidFill>
                <a:latin typeface="Arial"/>
                <a:cs typeface="Arial"/>
              </a:rPr>
              <a:t>is</a:t>
            </a:r>
            <a:r>
              <a:rPr sz="1000" b="1" spc="-15">
                <a:solidFill>
                  <a:srgbClr val="252525"/>
                </a:solidFill>
                <a:latin typeface="Arial"/>
                <a:cs typeface="Arial"/>
              </a:rPr>
              <a:t> </a:t>
            </a:r>
            <a:r>
              <a:rPr sz="1000" b="1">
                <a:solidFill>
                  <a:srgbClr val="252525"/>
                </a:solidFill>
                <a:latin typeface="Arial"/>
                <a:cs typeface="Arial"/>
              </a:rPr>
              <a:t>0.</a:t>
            </a:r>
            <a:r>
              <a:rPr sz="1000" b="1" spc="15">
                <a:solidFill>
                  <a:srgbClr val="252525"/>
                </a:solidFill>
                <a:latin typeface="Arial"/>
                <a:cs typeface="Arial"/>
              </a:rPr>
              <a:t>6</a:t>
            </a:r>
            <a:r>
              <a:rPr sz="1000">
                <a:solidFill>
                  <a:srgbClr val="252525"/>
                </a:solidFill>
                <a:latin typeface="Arial"/>
                <a:cs typeface="Arial"/>
              </a:rPr>
              <a:t>,</a:t>
            </a:r>
            <a:r>
              <a:rPr sz="1000" spc="-4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t</a:t>
            </a:r>
            <a:r>
              <a:rPr sz="1000" spc="-20">
                <a:solidFill>
                  <a:srgbClr val="252525"/>
                </a:solidFill>
                <a:latin typeface="Arial"/>
                <a:cs typeface="Arial"/>
              </a:rPr>
              <a:t> </a:t>
            </a:r>
            <a:r>
              <a:rPr sz="1000">
                <a:solidFill>
                  <a:srgbClr val="252525"/>
                </a:solidFill>
                <a:latin typeface="Arial"/>
                <a:cs typeface="Arial"/>
              </a:rPr>
              <a:t>has</a:t>
            </a:r>
            <a:r>
              <a:rPr sz="1000" spc="-40">
                <a:solidFill>
                  <a:srgbClr val="252525"/>
                </a:solidFill>
                <a:latin typeface="Arial"/>
                <a:cs typeface="Arial"/>
              </a:rPr>
              <a:t> </a:t>
            </a:r>
            <a:r>
              <a:rPr sz="1000">
                <a:solidFill>
                  <a:srgbClr val="252525"/>
                </a:solidFill>
                <a:latin typeface="Arial"/>
                <a:cs typeface="Arial"/>
              </a:rPr>
              <a:t>qu</a:t>
            </a:r>
            <a:r>
              <a:rPr sz="1000" spc="15">
                <a:solidFill>
                  <a:srgbClr val="252525"/>
                </a:solidFill>
                <a:latin typeface="Arial"/>
                <a:cs typeface="Arial"/>
              </a:rPr>
              <a:t>i</a:t>
            </a:r>
            <a:r>
              <a:rPr sz="1000">
                <a:solidFill>
                  <a:srgbClr val="252525"/>
                </a:solidFill>
                <a:latin typeface="Arial"/>
                <a:cs typeface="Arial"/>
              </a:rPr>
              <a:t>te</a:t>
            </a:r>
            <a:r>
              <a:rPr sz="1000" spc="-35">
                <a:solidFill>
                  <a:srgbClr val="252525"/>
                </a:solidFill>
                <a:latin typeface="Arial"/>
                <a:cs typeface="Arial"/>
              </a:rPr>
              <a:t> </a:t>
            </a:r>
            <a:r>
              <a:rPr sz="1000">
                <a:solidFill>
                  <a:srgbClr val="252525"/>
                </a:solidFill>
                <a:latin typeface="Arial"/>
                <a:cs typeface="Arial"/>
              </a:rPr>
              <a:t>a</a:t>
            </a:r>
            <a:r>
              <a:rPr sz="1000" spc="-5">
                <a:solidFill>
                  <a:srgbClr val="252525"/>
                </a:solidFill>
                <a:latin typeface="Arial"/>
                <a:cs typeface="Arial"/>
              </a:rPr>
              <a:t> </a:t>
            </a:r>
            <a:r>
              <a:rPr sz="1000" b="1" spc="-15">
                <a:solidFill>
                  <a:srgbClr val="252525"/>
                </a:solidFill>
                <a:latin typeface="Arial"/>
                <a:cs typeface="Arial"/>
              </a:rPr>
              <a:t>h</a:t>
            </a:r>
            <a:r>
              <a:rPr sz="1000" b="1">
                <a:solidFill>
                  <a:srgbClr val="252525"/>
                </a:solidFill>
                <a:latin typeface="Arial"/>
                <a:cs typeface="Arial"/>
              </a:rPr>
              <a:t>i</a:t>
            </a:r>
            <a:r>
              <a:rPr sz="1000" b="1" spc="10">
                <a:solidFill>
                  <a:srgbClr val="252525"/>
                </a:solidFill>
                <a:latin typeface="Arial"/>
                <a:cs typeface="Arial"/>
              </a:rPr>
              <a:t>g</a:t>
            </a:r>
            <a:r>
              <a:rPr sz="1000" b="1">
                <a:solidFill>
                  <a:srgbClr val="252525"/>
                </a:solidFill>
                <a:latin typeface="Arial"/>
                <a:cs typeface="Arial"/>
              </a:rPr>
              <a:t>h</a:t>
            </a:r>
            <a:r>
              <a:rPr sz="1000" b="1" spc="-15">
                <a:solidFill>
                  <a:srgbClr val="252525"/>
                </a:solidFill>
                <a:latin typeface="Arial"/>
                <a:cs typeface="Arial"/>
              </a:rPr>
              <a:t> </a:t>
            </a:r>
            <a:r>
              <a:rPr sz="1000" b="1" spc="10">
                <a:solidFill>
                  <a:srgbClr val="252525"/>
                </a:solidFill>
                <a:latin typeface="Arial"/>
                <a:cs typeface="Arial"/>
              </a:rPr>
              <a:t>p</a:t>
            </a:r>
            <a:r>
              <a:rPr sz="1000" b="1" spc="-10">
                <a:solidFill>
                  <a:srgbClr val="252525"/>
                </a:solidFill>
                <a:latin typeface="Arial"/>
                <a:cs typeface="Arial"/>
              </a:rPr>
              <a:t>r</a:t>
            </a:r>
            <a:r>
              <a:rPr sz="1000" b="1">
                <a:solidFill>
                  <a:srgbClr val="252525"/>
                </a:solidFill>
                <a:latin typeface="Arial"/>
                <a:cs typeface="Arial"/>
              </a:rPr>
              <a:t>eci</a:t>
            </a:r>
            <a:r>
              <a:rPr sz="1000" b="1" spc="5">
                <a:solidFill>
                  <a:srgbClr val="252525"/>
                </a:solidFill>
                <a:latin typeface="Arial"/>
                <a:cs typeface="Arial"/>
              </a:rPr>
              <a:t>s</a:t>
            </a:r>
            <a:r>
              <a:rPr sz="1000" b="1">
                <a:solidFill>
                  <a:srgbClr val="252525"/>
                </a:solidFill>
                <a:latin typeface="Arial"/>
                <a:cs typeface="Arial"/>
              </a:rPr>
              <a:t>i</a:t>
            </a:r>
            <a:r>
              <a:rPr sz="1000" b="1" spc="10">
                <a:solidFill>
                  <a:srgbClr val="252525"/>
                </a:solidFill>
                <a:latin typeface="Arial"/>
                <a:cs typeface="Arial"/>
              </a:rPr>
              <a:t>o</a:t>
            </a:r>
            <a:r>
              <a:rPr sz="1000" b="1">
                <a:solidFill>
                  <a:srgbClr val="252525"/>
                </a:solidFill>
                <a:latin typeface="Arial"/>
                <a:cs typeface="Arial"/>
              </a:rPr>
              <a:t>n</a:t>
            </a:r>
            <a:r>
              <a:rPr sz="1000" b="1" spc="-50">
                <a:solidFill>
                  <a:srgbClr val="252525"/>
                </a:solidFill>
                <a:latin typeface="Arial"/>
                <a:cs typeface="Arial"/>
              </a:rPr>
              <a:t> </a:t>
            </a:r>
            <a:r>
              <a:rPr sz="1000" b="1">
                <a:solidFill>
                  <a:srgbClr val="252525"/>
                </a:solidFill>
                <a:latin typeface="Arial"/>
                <a:cs typeface="Arial"/>
              </a:rPr>
              <a:t>a</a:t>
            </a:r>
            <a:r>
              <a:rPr sz="1000" b="1" spc="-15">
                <a:solidFill>
                  <a:srgbClr val="252525"/>
                </a:solidFill>
                <a:latin typeface="Arial"/>
                <a:cs typeface="Arial"/>
              </a:rPr>
              <a:t>n</a:t>
            </a:r>
            <a:r>
              <a:rPr sz="1000" b="1">
                <a:solidFill>
                  <a:srgbClr val="252525"/>
                </a:solidFill>
                <a:latin typeface="Arial"/>
                <a:cs typeface="Arial"/>
              </a:rPr>
              <a:t>d</a:t>
            </a:r>
            <a:r>
              <a:rPr sz="1000" b="1" spc="5">
                <a:solidFill>
                  <a:srgbClr val="252525"/>
                </a:solidFill>
                <a:latin typeface="Arial"/>
                <a:cs typeface="Arial"/>
              </a:rPr>
              <a:t> </a:t>
            </a:r>
            <a:r>
              <a:rPr sz="1000" b="1" spc="-10">
                <a:solidFill>
                  <a:srgbClr val="252525"/>
                </a:solidFill>
                <a:latin typeface="Arial"/>
                <a:cs typeface="Arial"/>
              </a:rPr>
              <a:t>r</a:t>
            </a:r>
            <a:r>
              <a:rPr sz="1000" b="1">
                <a:solidFill>
                  <a:srgbClr val="252525"/>
                </a:solidFill>
                <a:latin typeface="Arial"/>
                <a:cs typeface="Arial"/>
              </a:rPr>
              <a:t>ecall</a:t>
            </a:r>
            <a:r>
              <a:rPr sz="1000" b="1" spc="-2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o</a:t>
            </a:r>
            <a:r>
              <a:rPr sz="1000">
                <a:solidFill>
                  <a:srgbClr val="252525"/>
                </a:solidFill>
                <a:latin typeface="Arial"/>
                <a:cs typeface="Arial"/>
              </a:rPr>
              <a:t>r</a:t>
            </a:r>
            <a:r>
              <a:rPr sz="1000" spc="-15">
                <a:solidFill>
                  <a:srgbClr val="252525"/>
                </a:solidFill>
                <a:latin typeface="Arial"/>
                <a:cs typeface="Arial"/>
              </a:rPr>
              <a:t> </a:t>
            </a:r>
            <a:r>
              <a:rPr sz="1000">
                <a:solidFill>
                  <a:srgbClr val="252525"/>
                </a:solidFill>
                <a:latin typeface="Arial"/>
                <a:cs typeface="Arial"/>
              </a:rPr>
              <a:t>our ob</a:t>
            </a:r>
            <a:r>
              <a:rPr sz="1000" spc="-25">
                <a:solidFill>
                  <a:srgbClr val="252525"/>
                </a:solidFill>
                <a:latin typeface="Arial"/>
                <a:cs typeface="Arial"/>
              </a:rPr>
              <a:t>j</a:t>
            </a:r>
            <a:r>
              <a:rPr sz="1000">
                <a:solidFill>
                  <a:srgbClr val="252525"/>
                </a:solidFill>
                <a:latin typeface="Arial"/>
                <a:cs typeface="Arial"/>
              </a:rPr>
              <a:t>ect</a:t>
            </a:r>
            <a:r>
              <a:rPr sz="1000" spc="15">
                <a:solidFill>
                  <a:srgbClr val="252525"/>
                </a:solidFill>
                <a:latin typeface="Arial"/>
                <a:cs typeface="Arial"/>
              </a:rPr>
              <a:t>i</a:t>
            </a:r>
            <a:r>
              <a:rPr sz="1000">
                <a:solidFill>
                  <a:srgbClr val="252525"/>
                </a:solidFill>
                <a:latin typeface="Arial"/>
                <a:cs typeface="Arial"/>
              </a:rPr>
              <a:t>ve</a:t>
            </a:r>
            <a:r>
              <a:rPr sz="1000" spc="-3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sz="1000">
                <a:solidFill>
                  <a:srgbClr val="252525"/>
                </a:solidFill>
                <a:latin typeface="Arial"/>
                <a:cs typeface="Arial"/>
              </a:rPr>
              <a:t>p</a:t>
            </a:r>
            <a:r>
              <a:rPr sz="1000" spc="5">
                <a:solidFill>
                  <a:srgbClr val="252525"/>
                </a:solidFill>
                <a:latin typeface="Arial"/>
                <a:cs typeface="Arial"/>
              </a:rPr>
              <a:t>r</a:t>
            </a:r>
            <a:r>
              <a:rPr sz="1000">
                <a:solidFill>
                  <a:srgbClr val="252525"/>
                </a:solidFill>
                <a:latin typeface="Arial"/>
                <a:cs typeface="Arial"/>
              </a:rPr>
              <a:t>ed</a:t>
            </a:r>
            <a:r>
              <a:rPr sz="1000" spc="15">
                <a:solidFill>
                  <a:srgbClr val="252525"/>
                </a:solidFill>
                <a:latin typeface="Arial"/>
                <a:cs typeface="Arial"/>
              </a:rPr>
              <a:t>i</a:t>
            </a:r>
            <a:r>
              <a:rPr sz="1000">
                <a:solidFill>
                  <a:srgbClr val="252525"/>
                </a:solidFill>
                <a:latin typeface="Arial"/>
                <a:cs typeface="Arial"/>
              </a:rPr>
              <a:t>ct</a:t>
            </a:r>
            <a:r>
              <a:rPr sz="1000" spc="-60">
                <a:solidFill>
                  <a:srgbClr val="252525"/>
                </a:solidFill>
                <a:latin typeface="Arial"/>
                <a:cs typeface="Arial"/>
              </a:rPr>
              <a:t> </a:t>
            </a:r>
            <a:r>
              <a:rPr sz="1000">
                <a:solidFill>
                  <a:srgbClr val="252525"/>
                </a:solidFill>
                <a:latin typeface="Arial"/>
                <a:cs typeface="Arial"/>
              </a:rPr>
              <a:t>sa</a:t>
            </a:r>
            <a:r>
              <a:rPr sz="1000" spc="15">
                <a:solidFill>
                  <a:srgbClr val="252525"/>
                </a:solidFill>
                <a:latin typeface="Arial"/>
                <a:cs typeface="Arial"/>
              </a:rPr>
              <a:t>l</a:t>
            </a:r>
            <a:r>
              <a:rPr sz="1000">
                <a:solidFill>
                  <a:srgbClr val="252525"/>
                </a:solidFill>
                <a:latin typeface="Arial"/>
                <a:cs typeface="Arial"/>
              </a:rPr>
              <a:t>es.</a:t>
            </a:r>
            <a:r>
              <a:rPr sz="1000" spc="-40">
                <a:solidFill>
                  <a:srgbClr val="252525"/>
                </a:solidFill>
                <a:latin typeface="Arial"/>
                <a:cs typeface="Arial"/>
              </a:rPr>
              <a:t> </a:t>
            </a:r>
            <a:r>
              <a:rPr sz="1000" spc="-10">
                <a:solidFill>
                  <a:srgbClr val="252525"/>
                </a:solidFill>
                <a:latin typeface="Arial"/>
                <a:cs typeface="Arial"/>
              </a:rPr>
              <a:t>A</a:t>
            </a:r>
            <a:r>
              <a:rPr sz="1000">
                <a:solidFill>
                  <a:srgbClr val="252525"/>
                </a:solidFill>
                <a:latin typeface="Arial"/>
                <a:cs typeface="Arial"/>
              </a:rPr>
              <a:t>n</a:t>
            </a:r>
            <a:r>
              <a:rPr sz="1000" spc="-15">
                <a:solidFill>
                  <a:srgbClr val="252525"/>
                </a:solidFill>
                <a:latin typeface="Arial"/>
                <a:cs typeface="Arial"/>
              </a:rPr>
              <a:t> </a:t>
            </a:r>
            <a:r>
              <a:rPr sz="1000" spc="5">
                <a:solidFill>
                  <a:srgbClr val="252525"/>
                </a:solidFill>
                <a:latin typeface="Arial"/>
                <a:cs typeface="Arial"/>
              </a:rPr>
              <a:t>F</a:t>
            </a:r>
            <a:r>
              <a:rPr sz="1000">
                <a:solidFill>
                  <a:srgbClr val="252525"/>
                </a:solidFill>
                <a:latin typeface="Arial"/>
                <a:cs typeface="Arial"/>
              </a:rPr>
              <a:t>1</a:t>
            </a:r>
            <a:r>
              <a:rPr sz="1000" spc="-15">
                <a:solidFill>
                  <a:srgbClr val="252525"/>
                </a:solidFill>
                <a:latin typeface="Arial"/>
                <a:cs typeface="Arial"/>
              </a:rPr>
              <a:t> </a:t>
            </a:r>
            <a:r>
              <a:rPr sz="1000">
                <a:solidFill>
                  <a:srgbClr val="252525"/>
                </a:solidFill>
                <a:latin typeface="Arial"/>
                <a:cs typeface="Arial"/>
              </a:rPr>
              <a:t>sco</a:t>
            </a:r>
            <a:r>
              <a:rPr sz="1000" spc="5">
                <a:solidFill>
                  <a:srgbClr val="252525"/>
                </a:solidFill>
                <a:latin typeface="Arial"/>
                <a:cs typeface="Arial"/>
              </a:rPr>
              <a:t>r</a:t>
            </a:r>
            <a:r>
              <a:rPr sz="1000">
                <a:solidFill>
                  <a:srgbClr val="252525"/>
                </a:solidFill>
                <a:latin typeface="Arial"/>
                <a:cs typeface="Arial"/>
              </a:rPr>
              <a:t>e</a:t>
            </a:r>
            <a:r>
              <a:rPr sz="1000" spc="-15">
                <a:solidFill>
                  <a:srgbClr val="252525"/>
                </a:solidFill>
                <a:latin typeface="Arial"/>
                <a:cs typeface="Arial"/>
              </a:rPr>
              <a:t> </a:t>
            </a:r>
            <a:r>
              <a:rPr sz="1000">
                <a:solidFill>
                  <a:srgbClr val="252525"/>
                </a:solidFill>
                <a:latin typeface="Arial"/>
                <a:cs typeface="Arial"/>
              </a:rPr>
              <a:t>of</a:t>
            </a:r>
            <a:r>
              <a:rPr sz="1000" spc="-20">
                <a:solidFill>
                  <a:srgbClr val="252525"/>
                </a:solidFill>
                <a:latin typeface="Arial"/>
                <a:cs typeface="Arial"/>
              </a:rPr>
              <a:t> </a:t>
            </a:r>
            <a:r>
              <a:rPr sz="1000">
                <a:solidFill>
                  <a:srgbClr val="252525"/>
                </a:solidFill>
                <a:latin typeface="Arial"/>
                <a:cs typeface="Arial"/>
              </a:rPr>
              <a:t>1</a:t>
            </a:r>
            <a:r>
              <a:rPr sz="1000" spc="-15">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ou</a:t>
            </a:r>
            <a:r>
              <a:rPr sz="1000" spc="15">
                <a:solidFill>
                  <a:srgbClr val="252525"/>
                </a:solidFill>
                <a:latin typeface="Arial"/>
                <a:cs typeface="Arial"/>
              </a:rPr>
              <a:t>l</a:t>
            </a:r>
            <a:r>
              <a:rPr sz="1000">
                <a:solidFill>
                  <a:srgbClr val="252525"/>
                </a:solidFill>
                <a:latin typeface="Arial"/>
                <a:cs typeface="Arial"/>
              </a:rPr>
              <a:t>d</a:t>
            </a:r>
            <a:r>
              <a:rPr sz="1000" spc="-15">
                <a:solidFill>
                  <a:srgbClr val="252525"/>
                </a:solidFill>
                <a:latin typeface="Arial"/>
                <a:cs typeface="Arial"/>
              </a:rPr>
              <a:t> </a:t>
            </a:r>
            <a:r>
              <a:rPr sz="1000">
                <a:solidFill>
                  <a:srgbClr val="252525"/>
                </a:solidFill>
                <a:latin typeface="Arial"/>
                <a:cs typeface="Arial"/>
              </a:rPr>
              <a:t>have</a:t>
            </a:r>
            <a:r>
              <a:rPr sz="1000" spc="-35">
                <a:solidFill>
                  <a:srgbClr val="252525"/>
                </a:solidFill>
                <a:latin typeface="Arial"/>
                <a:cs typeface="Arial"/>
              </a:rPr>
              <a:t> </a:t>
            </a:r>
            <a:r>
              <a:rPr sz="1000">
                <a:solidFill>
                  <a:srgbClr val="252525"/>
                </a:solidFill>
                <a:latin typeface="Arial"/>
                <a:cs typeface="Arial"/>
              </a:rPr>
              <a:t>pe</a:t>
            </a:r>
            <a:r>
              <a:rPr sz="1000" spc="5">
                <a:solidFill>
                  <a:srgbClr val="252525"/>
                </a:solidFill>
                <a:latin typeface="Arial"/>
                <a:cs typeface="Arial"/>
              </a:rPr>
              <a:t>r</a:t>
            </a:r>
            <a:r>
              <a:rPr sz="1000">
                <a:solidFill>
                  <a:srgbClr val="252525"/>
                </a:solidFill>
                <a:latin typeface="Arial"/>
                <a:cs typeface="Arial"/>
              </a:rPr>
              <a:t>f</a:t>
            </a:r>
            <a:r>
              <a:rPr sz="1000" spc="5">
                <a:solidFill>
                  <a:srgbClr val="252525"/>
                </a:solidFill>
                <a:latin typeface="Arial"/>
                <a:cs typeface="Arial"/>
              </a:rPr>
              <a:t>e</a:t>
            </a:r>
            <a:r>
              <a:rPr sz="1000">
                <a:solidFill>
                  <a:srgbClr val="252525"/>
                </a:solidFill>
                <a:latin typeface="Arial"/>
                <a:cs typeface="Arial"/>
              </a:rPr>
              <a:t>ct</a:t>
            </a:r>
            <a:r>
              <a:rPr sz="1000" spc="-40">
                <a:solidFill>
                  <a:srgbClr val="252525"/>
                </a:solidFill>
                <a:latin typeface="Arial"/>
                <a:cs typeface="Arial"/>
              </a:rPr>
              <a:t> </a:t>
            </a:r>
            <a:r>
              <a:rPr sz="1000">
                <a:solidFill>
                  <a:srgbClr val="252525"/>
                </a:solidFill>
                <a:latin typeface="Arial"/>
                <a:cs typeface="Arial"/>
              </a:rPr>
              <a:t>p</a:t>
            </a:r>
            <a:r>
              <a:rPr sz="1000" spc="5">
                <a:solidFill>
                  <a:srgbClr val="252525"/>
                </a:solidFill>
                <a:latin typeface="Arial"/>
                <a:cs typeface="Arial"/>
              </a:rPr>
              <a:t>r</a:t>
            </a:r>
            <a:r>
              <a:rPr sz="1000">
                <a:solidFill>
                  <a:srgbClr val="252525"/>
                </a:solidFill>
                <a:latin typeface="Arial"/>
                <a:cs typeface="Arial"/>
              </a:rPr>
              <a:t>ec</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i</a:t>
            </a:r>
            <a:r>
              <a:rPr sz="1000">
                <a:solidFill>
                  <a:srgbClr val="252525"/>
                </a:solidFill>
                <a:latin typeface="Arial"/>
                <a:cs typeface="Arial"/>
              </a:rPr>
              <a:t>on</a:t>
            </a:r>
            <a:r>
              <a:rPr sz="1000" spc="-75">
                <a:solidFill>
                  <a:srgbClr val="252525"/>
                </a:solidFill>
                <a:latin typeface="Arial"/>
                <a:cs typeface="Arial"/>
              </a:rPr>
              <a:t> </a:t>
            </a:r>
            <a:r>
              <a:rPr sz="1000">
                <a:solidFill>
                  <a:srgbClr val="252525"/>
                </a:solidFill>
                <a:latin typeface="Arial"/>
                <a:cs typeface="Arial"/>
              </a:rPr>
              <a:t>and</a:t>
            </a:r>
            <a:r>
              <a:rPr sz="1000" spc="-35">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eca</a:t>
            </a:r>
            <a:r>
              <a:rPr sz="1000" spc="15">
                <a:solidFill>
                  <a:srgbClr val="252525"/>
                </a:solidFill>
                <a:latin typeface="Arial"/>
                <a:cs typeface="Arial"/>
              </a:rPr>
              <a:t>ll</a:t>
            </a:r>
            <a:r>
              <a:rPr sz="1000">
                <a:solidFill>
                  <a:srgbClr val="252525"/>
                </a:solidFill>
                <a:latin typeface="Arial"/>
                <a:cs typeface="Arial"/>
              </a:rPr>
              <a:t>.</a:t>
            </a:r>
            <a:endParaRPr sz="1000">
              <a:latin typeface="Arial"/>
              <a:cs typeface="Arial"/>
            </a:endParaRPr>
          </a:p>
        </p:txBody>
      </p:sp>
      <p:sp>
        <p:nvSpPr>
          <p:cNvPr id="9" name="object 9"/>
          <p:cNvSpPr/>
          <p:nvPr/>
        </p:nvSpPr>
        <p:spPr>
          <a:xfrm>
            <a:off x="2550160" y="2987039"/>
            <a:ext cx="2278380" cy="1973580"/>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955748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A0E0-39DE-B711-2EAD-5E0A4B22ACA1}"/>
              </a:ext>
            </a:extLst>
          </p:cNvPr>
          <p:cNvSpPr>
            <a:spLocks noGrp="1"/>
          </p:cNvSpPr>
          <p:nvPr>
            <p:ph type="title"/>
          </p:nvPr>
        </p:nvSpPr>
        <p:spPr>
          <a:xfrm>
            <a:off x="110236" y="50977"/>
            <a:ext cx="7266177" cy="769441"/>
          </a:xfrm>
        </p:spPr>
        <p:txBody>
          <a:bodyPr wrap="square" lIns="0" tIns="0" rIns="0" bIns="0" anchor="t">
            <a:spAutoFit/>
          </a:bodyPr>
          <a:lstStyle/>
          <a:p>
            <a:r>
              <a:rPr lang="en-US"/>
              <a:t>0421 To Do </a:t>
            </a:r>
          </a:p>
        </p:txBody>
      </p:sp>
      <p:sp>
        <p:nvSpPr>
          <p:cNvPr id="5" name="TextBox 4">
            <a:extLst>
              <a:ext uri="{FF2B5EF4-FFF2-40B4-BE49-F238E27FC236}">
                <a16:creationId xmlns:a16="http://schemas.microsoft.com/office/drawing/2014/main" id="{20C101B8-74C6-C3C6-0F6B-19CB5D81ED47}"/>
              </a:ext>
            </a:extLst>
          </p:cNvPr>
          <p:cNvSpPr txBox="1"/>
          <p:nvPr/>
        </p:nvSpPr>
        <p:spPr>
          <a:xfrm>
            <a:off x="6086474" y="85725"/>
            <a:ext cx="2821782" cy="2585323"/>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Parking – Phyton – slide 31</a:t>
            </a:r>
          </a:p>
          <a:p>
            <a:pPr algn="l"/>
            <a:r>
              <a:rPr lang="en-US"/>
              <a:t>Normalization</a:t>
            </a:r>
            <a:endParaRPr lang="en-US" err="1">
              <a:cs typeface="Calibri"/>
            </a:endParaRPr>
          </a:p>
          <a:p>
            <a:r>
              <a:rPr lang="en-US">
                <a:cs typeface="Calibri"/>
              </a:rPr>
              <a:t>One hot encoding</a:t>
            </a:r>
          </a:p>
          <a:p>
            <a:r>
              <a:rPr lang="en-US">
                <a:cs typeface="Calibri"/>
              </a:rPr>
              <a:t>Categorical data</a:t>
            </a:r>
          </a:p>
          <a:p>
            <a:endParaRPr lang="en-US">
              <a:cs typeface="Calibri"/>
            </a:endParaRPr>
          </a:p>
          <a:p>
            <a:r>
              <a:rPr lang="en-US">
                <a:cs typeface="Calibri"/>
              </a:rPr>
              <a:t>62 – environment feedback</a:t>
            </a:r>
          </a:p>
          <a:p>
            <a:endParaRPr lang="en-US">
              <a:cs typeface="Calibri"/>
            </a:endParaRPr>
          </a:p>
          <a:p>
            <a:r>
              <a:rPr lang="en-US">
                <a:cs typeface="Calibri"/>
              </a:rPr>
              <a:t>Get more records</a:t>
            </a:r>
          </a:p>
          <a:p>
            <a:endParaRPr lang="en-US">
              <a:cs typeface="Calibri"/>
            </a:endParaRPr>
          </a:p>
        </p:txBody>
      </p:sp>
      <p:sp>
        <p:nvSpPr>
          <p:cNvPr id="7" name="TextBox 6">
            <a:extLst>
              <a:ext uri="{FF2B5EF4-FFF2-40B4-BE49-F238E27FC236}">
                <a16:creationId xmlns:a16="http://schemas.microsoft.com/office/drawing/2014/main" id="{18D58863-DE9E-4EC7-5429-CF69E787FE33}"/>
              </a:ext>
            </a:extLst>
          </p:cNvPr>
          <p:cNvSpPr txBox="1"/>
          <p:nvPr/>
        </p:nvSpPr>
        <p:spPr>
          <a:xfrm>
            <a:off x="68928" y="954945"/>
            <a:ext cx="57319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ea typeface="+mn-lt"/>
                <a:cs typeface="+mn-lt"/>
              </a:rPr>
              <a:t>(1)</a:t>
            </a:r>
            <a:r>
              <a:rPr lang="en-US">
                <a:ea typeface="+mn-lt"/>
                <a:cs typeface="+mn-lt"/>
              </a:rPr>
              <a:t> Profiling Report? - Slide 27 [</a:t>
            </a:r>
            <a:r>
              <a:rPr lang="en-US">
                <a:solidFill>
                  <a:srgbClr val="FF0000"/>
                </a:solidFill>
                <a:ea typeface="+mn-lt"/>
                <a:cs typeface="+mn-lt"/>
              </a:rPr>
              <a:t>Vincent</a:t>
            </a:r>
            <a:r>
              <a:rPr lang="en-US">
                <a:ea typeface="+mn-lt"/>
                <a:cs typeface="+mn-lt"/>
              </a:rPr>
              <a:t>]</a:t>
            </a:r>
            <a:endParaRPr lang="en-US">
              <a:cs typeface="Calibri"/>
            </a:endParaRPr>
          </a:p>
          <a:p>
            <a:r>
              <a:rPr lang="en-US">
                <a:ea typeface="+mn-lt"/>
                <a:cs typeface="+mn-lt"/>
              </a:rPr>
              <a:t>Correlation between:</a:t>
            </a:r>
            <a:endParaRPr lang="en-US"/>
          </a:p>
          <a:p>
            <a:pPr marL="285750" indent="-285750">
              <a:buFont typeface="Arial"/>
              <a:buChar char="•"/>
            </a:pPr>
            <a:r>
              <a:rPr lang="en-US">
                <a:ea typeface="+mn-lt"/>
                <a:cs typeface="+mn-lt"/>
              </a:rPr>
              <a:t>a continuous and continuous variable</a:t>
            </a:r>
          </a:p>
          <a:p>
            <a:pPr marL="285750" indent="-285750">
              <a:buFont typeface="Arial"/>
              <a:buChar char="•"/>
            </a:pPr>
            <a:r>
              <a:rPr lang="en-US">
                <a:cs typeface="Calibri"/>
              </a:rPr>
              <a:t>a </a:t>
            </a:r>
            <a:r>
              <a:rPr lang="en-US">
                <a:ea typeface="+mn-lt"/>
                <a:cs typeface="+mn-lt"/>
              </a:rPr>
              <a:t>categorical </a:t>
            </a:r>
            <a:r>
              <a:rPr lang="en-US">
                <a:cs typeface="Calibri"/>
              </a:rPr>
              <a:t>and categorical variable</a:t>
            </a:r>
            <a:endParaRPr lang="en-US">
              <a:ea typeface="+mn-lt"/>
              <a:cs typeface="+mn-lt"/>
            </a:endParaRPr>
          </a:p>
          <a:p>
            <a:pPr marL="285750" indent="-285750">
              <a:buFont typeface="Arial"/>
              <a:buChar char="•"/>
            </a:pPr>
            <a:r>
              <a:rPr lang="en-US">
                <a:cs typeface="Calibri"/>
              </a:rPr>
              <a:t>a continuous and categorical variable</a:t>
            </a:r>
          </a:p>
        </p:txBody>
      </p:sp>
      <p:sp>
        <p:nvSpPr>
          <p:cNvPr id="8" name="TextBox 7">
            <a:extLst>
              <a:ext uri="{FF2B5EF4-FFF2-40B4-BE49-F238E27FC236}">
                <a16:creationId xmlns:a16="http://schemas.microsoft.com/office/drawing/2014/main" id="{CBF46669-D2E3-6359-32EF-604EC93AE5BA}"/>
              </a:ext>
            </a:extLst>
          </p:cNvPr>
          <p:cNvSpPr txBox="1"/>
          <p:nvPr/>
        </p:nvSpPr>
        <p:spPr>
          <a:xfrm>
            <a:off x="68928" y="2666905"/>
            <a:ext cx="87144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(2)</a:t>
            </a:r>
            <a:r>
              <a:rPr lang="en-US"/>
              <a:t> Slide 60&amp; 61 – regarding model deployment &amp; selection. [</a:t>
            </a:r>
            <a:r>
              <a:rPr lang="en-US">
                <a:solidFill>
                  <a:srgbClr val="FF0000"/>
                </a:solidFill>
              </a:rPr>
              <a:t>Diana</a:t>
            </a:r>
            <a:r>
              <a:rPr lang="en-US"/>
              <a:t>] - team support, populate according to the slides that we do based on Vincent's slide example. Compile into slide 60.</a:t>
            </a:r>
          </a:p>
        </p:txBody>
      </p:sp>
      <p:sp>
        <p:nvSpPr>
          <p:cNvPr id="9" name="TextBox 8">
            <a:extLst>
              <a:ext uri="{FF2B5EF4-FFF2-40B4-BE49-F238E27FC236}">
                <a16:creationId xmlns:a16="http://schemas.microsoft.com/office/drawing/2014/main" id="{4B9B2AE0-61F9-DC77-A3FE-90C756E73BEA}"/>
              </a:ext>
            </a:extLst>
          </p:cNvPr>
          <p:cNvSpPr txBox="1"/>
          <p:nvPr/>
        </p:nvSpPr>
        <p:spPr>
          <a:xfrm>
            <a:off x="68928" y="3497005"/>
            <a:ext cx="7636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(3)</a:t>
            </a:r>
            <a:r>
              <a:rPr lang="en-US"/>
              <a:t> 64 &amp; 65 Constrains and challenges [</a:t>
            </a:r>
            <a:r>
              <a:rPr lang="en-US">
                <a:solidFill>
                  <a:srgbClr val="FF0000"/>
                </a:solidFill>
              </a:rPr>
              <a:t>Leong</a:t>
            </a:r>
            <a:r>
              <a:rPr lang="en-US"/>
              <a:t>]</a:t>
            </a:r>
          </a:p>
        </p:txBody>
      </p:sp>
      <p:sp>
        <p:nvSpPr>
          <p:cNvPr id="10" name="TextBox 9">
            <a:extLst>
              <a:ext uri="{FF2B5EF4-FFF2-40B4-BE49-F238E27FC236}">
                <a16:creationId xmlns:a16="http://schemas.microsoft.com/office/drawing/2014/main" id="{8198C9AE-F969-229D-3A63-50A4DB24577F}"/>
              </a:ext>
            </a:extLst>
          </p:cNvPr>
          <p:cNvSpPr txBox="1"/>
          <p:nvPr/>
        </p:nvSpPr>
        <p:spPr>
          <a:xfrm>
            <a:off x="68928" y="3821185"/>
            <a:ext cx="77295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66 &amp; 67 – Conclusion and enhancements (Team efforts)</a:t>
            </a:r>
          </a:p>
        </p:txBody>
      </p:sp>
      <p:sp>
        <p:nvSpPr>
          <p:cNvPr id="11" name="TextBox 10">
            <a:extLst>
              <a:ext uri="{FF2B5EF4-FFF2-40B4-BE49-F238E27FC236}">
                <a16:creationId xmlns:a16="http://schemas.microsoft.com/office/drawing/2014/main" id="{4CFFED42-C896-6218-0FF0-6834CE4CCCFE}"/>
              </a:ext>
            </a:extLst>
          </p:cNvPr>
          <p:cNvSpPr txBox="1"/>
          <p:nvPr/>
        </p:nvSpPr>
        <p:spPr>
          <a:xfrm>
            <a:off x="68928" y="4407694"/>
            <a:ext cx="58783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(5)</a:t>
            </a:r>
            <a:r>
              <a:rPr lang="en-US"/>
              <a:t> 34-36 – Diagnostic analytics on our assumptions (ref EDT) [</a:t>
            </a:r>
            <a:r>
              <a:rPr lang="en-US">
                <a:solidFill>
                  <a:srgbClr val="FF0000"/>
                </a:solidFill>
              </a:rPr>
              <a:t>Raymond]</a:t>
            </a:r>
            <a:endParaRPr lang="en-US"/>
          </a:p>
        </p:txBody>
      </p:sp>
    </p:spTree>
    <p:extLst>
      <p:ext uri="{BB962C8B-B14F-4D97-AF65-F5344CB8AC3E}">
        <p14:creationId xmlns:p14="http://schemas.microsoft.com/office/powerpoint/2010/main" val="21011675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0" cy="5143500"/>
          </a:xfrm>
          <a:custGeom>
            <a:avLst/>
            <a:gdLst/>
            <a:ahLst/>
            <a:cxnLst/>
            <a:rect l="l" t="t" r="r" b="b"/>
            <a:pathLst>
              <a:path h="5143500">
                <a:moveTo>
                  <a:pt x="0" y="5143499"/>
                </a:moveTo>
                <a:lnTo>
                  <a:pt x="0" y="0"/>
                </a:lnTo>
                <a:lnTo>
                  <a:pt x="0" y="5143499"/>
                </a:lnTo>
                <a:close/>
              </a:path>
            </a:pathLst>
          </a:custGeom>
          <a:solidFill>
            <a:srgbClr val="0480B1"/>
          </a:solidFill>
        </p:spPr>
        <p:txBody>
          <a:bodyPr wrap="square" lIns="0" tIns="0" rIns="0" bIns="0" rtlCol="0"/>
          <a:lstStyle/>
          <a:p>
            <a:endParaRPr/>
          </a:p>
        </p:txBody>
      </p:sp>
      <p:sp>
        <p:nvSpPr>
          <p:cNvPr id="3" name="object 3"/>
          <p:cNvSpPr/>
          <p:nvPr/>
        </p:nvSpPr>
        <p:spPr>
          <a:xfrm>
            <a:off x="0" y="0"/>
            <a:ext cx="9144000" cy="5143500"/>
          </a:xfrm>
          <a:custGeom>
            <a:avLst/>
            <a:gdLst/>
            <a:ahLst/>
            <a:cxnLst/>
            <a:rect l="l" t="t" r="r" b="b"/>
            <a:pathLst>
              <a:path w="9144000" h="5143500">
                <a:moveTo>
                  <a:pt x="9143999" y="0"/>
                </a:moveTo>
                <a:lnTo>
                  <a:pt x="0" y="0"/>
                </a:lnTo>
                <a:lnTo>
                  <a:pt x="0" y="5143497"/>
                </a:lnTo>
                <a:lnTo>
                  <a:pt x="9143999" y="5143497"/>
                </a:lnTo>
                <a:lnTo>
                  <a:pt x="9143999" y="0"/>
                </a:lnTo>
                <a:close/>
              </a:path>
            </a:pathLst>
          </a:custGeom>
          <a:solidFill>
            <a:srgbClr val="FFFFFF"/>
          </a:solidFill>
        </p:spPr>
        <p:txBody>
          <a:bodyPr wrap="square" lIns="0" tIns="0" rIns="0" bIns="0" rtlCol="0"/>
          <a:lstStyle/>
          <a:p>
            <a:endParaRPr/>
          </a:p>
        </p:txBody>
      </p:sp>
      <p:sp>
        <p:nvSpPr>
          <p:cNvPr id="4" name="object 4"/>
          <p:cNvSpPr/>
          <p:nvPr/>
        </p:nvSpPr>
        <p:spPr>
          <a:xfrm>
            <a:off x="8610600" y="4706620"/>
            <a:ext cx="381000" cy="363220"/>
          </a:xfrm>
          <a:custGeom>
            <a:avLst/>
            <a:gdLst/>
            <a:ahLst/>
            <a:cxnLst/>
            <a:rect l="l" t="t" r="r" b="b"/>
            <a:pathLst>
              <a:path w="381000" h="363220">
                <a:moveTo>
                  <a:pt x="0" y="363219"/>
                </a:moveTo>
                <a:lnTo>
                  <a:pt x="381000" y="363219"/>
                </a:lnTo>
                <a:lnTo>
                  <a:pt x="381000" y="0"/>
                </a:lnTo>
                <a:lnTo>
                  <a:pt x="0" y="0"/>
                </a:lnTo>
                <a:lnTo>
                  <a:pt x="0" y="363219"/>
                </a:lnTo>
                <a:close/>
              </a:path>
            </a:pathLst>
          </a:custGeom>
          <a:solidFill>
            <a:srgbClr val="FFFFFF"/>
          </a:solidFill>
        </p:spPr>
        <p:txBody>
          <a:bodyPr wrap="square" lIns="0" tIns="0" rIns="0" bIns="0" rtlCol="0"/>
          <a:lstStyle/>
          <a:p>
            <a:endParaRPr/>
          </a:p>
        </p:txBody>
      </p:sp>
      <p:sp>
        <p:nvSpPr>
          <p:cNvPr id="5" name="object 5"/>
          <p:cNvSpPr/>
          <p:nvPr/>
        </p:nvSpPr>
        <p:spPr>
          <a:xfrm>
            <a:off x="0" y="0"/>
            <a:ext cx="3009518" cy="314731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638800" y="1364361"/>
            <a:ext cx="3505199" cy="3779137"/>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971039">
              <a:lnSpc>
                <a:spcPct val="100000"/>
              </a:lnSpc>
            </a:pPr>
            <a:r>
              <a:t>Thank</a:t>
            </a:r>
            <a:r>
              <a:rPr spc="-125"/>
              <a:t> </a:t>
            </a:r>
            <a:r>
              <a:rPr spc="-380"/>
              <a:t>Y</a:t>
            </a:r>
            <a:r>
              <a:t>ou</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113</a:t>
            </a:fld>
            <a:endParaRPr spc="-5"/>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1509-BDD6-CBC5-7B39-AF5C3E532223}"/>
              </a:ext>
            </a:extLst>
          </p:cNvPr>
          <p:cNvSpPr>
            <a:spLocks noGrp="1"/>
          </p:cNvSpPr>
          <p:nvPr>
            <p:ph type="title"/>
          </p:nvPr>
        </p:nvSpPr>
        <p:spPr>
          <a:xfrm>
            <a:off x="467423" y="129558"/>
            <a:ext cx="7266177" cy="769441"/>
          </a:xfrm>
        </p:spPr>
        <p:txBody>
          <a:bodyPr wrap="square" lIns="0" tIns="0" rIns="0" bIns="0" anchor="t">
            <a:spAutoFit/>
          </a:bodyPr>
          <a:lstStyle/>
          <a:p>
            <a:r>
              <a:rPr lang="en-US"/>
              <a:t>Questions for instructor</a:t>
            </a:r>
          </a:p>
        </p:txBody>
      </p:sp>
      <p:sp>
        <p:nvSpPr>
          <p:cNvPr id="3" name="TextBox 2">
            <a:extLst>
              <a:ext uri="{FF2B5EF4-FFF2-40B4-BE49-F238E27FC236}">
                <a16:creationId xmlns:a16="http://schemas.microsoft.com/office/drawing/2014/main" id="{6E40E67C-885F-BA23-4978-7293FC5E8206}"/>
              </a:ext>
            </a:extLst>
          </p:cNvPr>
          <p:cNvSpPr txBox="1"/>
          <p:nvPr/>
        </p:nvSpPr>
        <p:spPr>
          <a:xfrm>
            <a:off x="521493" y="1014412"/>
            <a:ext cx="745807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Slide 26 % for deployment testing </a:t>
            </a:r>
          </a:p>
          <a:p>
            <a:endParaRPr lang="en-US">
              <a:cs typeface="Calibri"/>
            </a:endParaRPr>
          </a:p>
          <a:p>
            <a:r>
              <a:rPr lang="en-US">
                <a:cs typeface="Calibri"/>
              </a:rPr>
              <a:t>Currently it is 10%. Is </a:t>
            </a:r>
            <a:r>
              <a:rPr lang="en-US">
                <a:highlight>
                  <a:srgbClr val="FFFF00"/>
                </a:highlight>
                <a:cs typeface="Calibri"/>
              </a:rPr>
              <a:t>there a model %</a:t>
            </a:r>
            <a:r>
              <a:rPr lang="en-US">
                <a:cs typeface="Calibri"/>
              </a:rPr>
              <a:t> (industry standard)? (Train-Valid-</a:t>
            </a:r>
            <a:r>
              <a:rPr lang="en-US">
                <a:highlight>
                  <a:srgbClr val="FFFF00"/>
                </a:highlight>
                <a:cs typeface="Calibri"/>
              </a:rPr>
              <a:t>Test)</a:t>
            </a:r>
            <a:endParaRPr lang="en-US">
              <a:highlight>
                <a:srgbClr val="FFFF00"/>
              </a:highlight>
              <a:ea typeface="Calibri"/>
              <a:cs typeface="Calibri"/>
            </a:endParaRPr>
          </a:p>
          <a:p>
            <a:endParaRPr lang="en-US">
              <a:ea typeface="Calibri"/>
              <a:cs typeface="Calibri"/>
            </a:endParaRPr>
          </a:p>
          <a:p>
            <a:r>
              <a:rPr lang="en-US">
                <a:ea typeface="Calibri"/>
                <a:cs typeface="Calibri"/>
              </a:rPr>
              <a:t>2. Does Auto AI detect any imbalances or do we need to prepare dataset before using Auto AI --&gt; project objective?</a:t>
            </a:r>
          </a:p>
          <a:p>
            <a:endParaRPr lang="en-US">
              <a:ea typeface="Calibri"/>
              <a:cs typeface="Calibri"/>
            </a:endParaRPr>
          </a:p>
          <a:p>
            <a:r>
              <a:rPr lang="en-US">
                <a:ea typeface="Calibri"/>
                <a:cs typeface="Calibri"/>
              </a:rPr>
              <a:t>3. Can Auto AI handle imbalance datasets t</a:t>
            </a:r>
            <a:r>
              <a:rPr lang="en-US" u="sng">
                <a:ea typeface="Calibri"/>
                <a:cs typeface="Calibri"/>
              </a:rPr>
              <a:t>o build baseline models</a:t>
            </a:r>
            <a:r>
              <a:rPr lang="en-US">
                <a:ea typeface="Calibri"/>
                <a:cs typeface="Calibri"/>
              </a:rPr>
              <a:t>? (</a:t>
            </a:r>
            <a:r>
              <a:rPr lang="en-US" b="1">
                <a:solidFill>
                  <a:srgbClr val="FF0000"/>
                </a:solidFill>
                <a:ea typeface="Calibri"/>
                <a:cs typeface="Calibri"/>
              </a:rPr>
              <a:t>NO</a:t>
            </a:r>
            <a:r>
              <a:rPr lang="en-US">
                <a:ea typeface="Calibri"/>
                <a:cs typeface="Calibri"/>
              </a:rPr>
              <a:t>)</a:t>
            </a:r>
          </a:p>
          <a:p>
            <a:endParaRPr lang="en-US">
              <a:ea typeface="Calibri"/>
              <a:cs typeface="Calibri"/>
            </a:endParaRPr>
          </a:p>
          <a:p>
            <a:r>
              <a:rPr lang="en-US">
                <a:ea typeface="Calibri"/>
                <a:cs typeface="Calibri"/>
              </a:rPr>
              <a:t>4. How does SMOTE treat the data? </a:t>
            </a:r>
          </a:p>
          <a:p>
            <a:endParaRPr lang="en-US">
              <a:ea typeface="Calibri"/>
              <a:cs typeface="Calibri"/>
            </a:endParaRPr>
          </a:p>
          <a:p>
            <a:r>
              <a:rPr lang="en-US">
                <a:ea typeface="Calibri"/>
                <a:cs typeface="Calibri"/>
              </a:rPr>
              <a:t>5. How to use API for model deployment?</a:t>
            </a:r>
          </a:p>
        </p:txBody>
      </p:sp>
      <p:sp>
        <p:nvSpPr>
          <p:cNvPr id="5" name="TextBox 4">
            <a:extLst>
              <a:ext uri="{FF2B5EF4-FFF2-40B4-BE49-F238E27FC236}">
                <a16:creationId xmlns:a16="http://schemas.microsoft.com/office/drawing/2014/main" id="{5E56EE78-CFF1-30E2-A51A-8EBAA6493739}"/>
              </a:ext>
            </a:extLst>
          </p:cNvPr>
          <p:cNvSpPr txBox="1"/>
          <p:nvPr/>
        </p:nvSpPr>
        <p:spPr>
          <a:xfrm>
            <a:off x="4841531" y="359813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Majority</a:t>
            </a:r>
          </a:p>
          <a:p>
            <a:r>
              <a:rPr lang="en-US">
                <a:ea typeface="Calibri"/>
                <a:cs typeface="Calibri"/>
              </a:rPr>
              <a:t>Minority</a:t>
            </a:r>
          </a:p>
        </p:txBody>
      </p:sp>
      <p:pic>
        <p:nvPicPr>
          <p:cNvPr id="6" name="Picture 6">
            <a:extLst>
              <a:ext uri="{FF2B5EF4-FFF2-40B4-BE49-F238E27FC236}">
                <a16:creationId xmlns:a16="http://schemas.microsoft.com/office/drawing/2014/main" id="{32FE78B4-D917-975F-63AB-91400D0D5A25}"/>
              </a:ext>
            </a:extLst>
          </p:cNvPr>
          <p:cNvPicPr>
            <a:picLocks noChangeAspect="1"/>
          </p:cNvPicPr>
          <p:nvPr/>
        </p:nvPicPr>
        <p:blipFill>
          <a:blip r:embed="rId2"/>
          <a:stretch>
            <a:fillRect/>
          </a:stretch>
        </p:blipFill>
        <p:spPr>
          <a:xfrm>
            <a:off x="5872548" y="3651164"/>
            <a:ext cx="2318436" cy="745007"/>
          </a:xfrm>
          <a:prstGeom prst="rect">
            <a:avLst/>
          </a:prstGeom>
        </p:spPr>
      </p:pic>
      <p:pic>
        <p:nvPicPr>
          <p:cNvPr id="7" name="Picture 7">
            <a:extLst>
              <a:ext uri="{FF2B5EF4-FFF2-40B4-BE49-F238E27FC236}">
                <a16:creationId xmlns:a16="http://schemas.microsoft.com/office/drawing/2014/main" id="{C7888F2F-AED8-9ABE-EED8-868AC5E2DF81}"/>
              </a:ext>
            </a:extLst>
          </p:cNvPr>
          <p:cNvPicPr>
            <a:picLocks noChangeAspect="1"/>
          </p:cNvPicPr>
          <p:nvPr/>
        </p:nvPicPr>
        <p:blipFill>
          <a:blip r:embed="rId3"/>
          <a:stretch>
            <a:fillRect/>
          </a:stretch>
        </p:blipFill>
        <p:spPr>
          <a:xfrm flipH="1">
            <a:off x="7580871" y="2860234"/>
            <a:ext cx="461833" cy="465632"/>
          </a:xfrm>
          <a:prstGeom prst="rect">
            <a:avLst/>
          </a:prstGeom>
        </p:spPr>
      </p:pic>
    </p:spTree>
    <p:extLst>
      <p:ext uri="{BB962C8B-B14F-4D97-AF65-F5344CB8AC3E}">
        <p14:creationId xmlns:p14="http://schemas.microsoft.com/office/powerpoint/2010/main" val="31489734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1509-BDD6-CBC5-7B39-AF5C3E532223}"/>
              </a:ext>
            </a:extLst>
          </p:cNvPr>
          <p:cNvSpPr>
            <a:spLocks noGrp="1"/>
          </p:cNvSpPr>
          <p:nvPr>
            <p:ph type="title"/>
          </p:nvPr>
        </p:nvSpPr>
        <p:spPr>
          <a:xfrm>
            <a:off x="467423" y="129558"/>
            <a:ext cx="7266177" cy="492443"/>
          </a:xfrm>
        </p:spPr>
        <p:txBody>
          <a:bodyPr wrap="square" lIns="0" tIns="0" rIns="0" bIns="0" anchor="t">
            <a:spAutoFit/>
          </a:bodyPr>
          <a:lstStyle/>
          <a:p>
            <a:r>
              <a:rPr lang="en-US" sz="3200"/>
              <a:t>Questions for instructor on 25 Apr</a:t>
            </a:r>
          </a:p>
        </p:txBody>
      </p:sp>
      <p:sp>
        <p:nvSpPr>
          <p:cNvPr id="3" name="TextBox 2">
            <a:extLst>
              <a:ext uri="{FF2B5EF4-FFF2-40B4-BE49-F238E27FC236}">
                <a16:creationId xmlns:a16="http://schemas.microsoft.com/office/drawing/2014/main" id="{6E40E67C-885F-BA23-4978-7293FC5E8206}"/>
              </a:ext>
            </a:extLst>
          </p:cNvPr>
          <p:cNvSpPr txBox="1"/>
          <p:nvPr/>
        </p:nvSpPr>
        <p:spPr>
          <a:xfrm>
            <a:off x="521493" y="1014412"/>
            <a:ext cx="7458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Suspect IBM has blocked the ability to create new trial account.</a:t>
            </a:r>
          </a:p>
        </p:txBody>
      </p:sp>
    </p:spTree>
    <p:extLst>
      <p:ext uri="{BB962C8B-B14F-4D97-AF65-F5344CB8AC3E}">
        <p14:creationId xmlns:p14="http://schemas.microsoft.com/office/powerpoint/2010/main" val="2063761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1ECE-3A5E-C3BA-1590-A5056E09A2DE}"/>
              </a:ext>
            </a:extLst>
          </p:cNvPr>
          <p:cNvSpPr>
            <a:spLocks noGrp="1"/>
          </p:cNvSpPr>
          <p:nvPr>
            <p:ph type="title"/>
          </p:nvPr>
        </p:nvSpPr>
        <p:spPr>
          <a:xfrm>
            <a:off x="667448" y="208140"/>
            <a:ext cx="7266177" cy="769441"/>
          </a:xfrm>
        </p:spPr>
        <p:txBody>
          <a:bodyPr wrap="square" lIns="0" tIns="0" rIns="0" bIns="0" anchor="t">
            <a:spAutoFit/>
          </a:bodyPr>
          <a:lstStyle/>
          <a:p>
            <a:r>
              <a:rPr lang="en-US"/>
              <a:t>0419 To do</a:t>
            </a:r>
          </a:p>
        </p:txBody>
      </p:sp>
      <p:sp>
        <p:nvSpPr>
          <p:cNvPr id="3" name="TextBox 2">
            <a:extLst>
              <a:ext uri="{FF2B5EF4-FFF2-40B4-BE49-F238E27FC236}">
                <a16:creationId xmlns:a16="http://schemas.microsoft.com/office/drawing/2014/main" id="{55A16DA7-1719-92A2-D03F-8BA709784D5B}"/>
              </a:ext>
            </a:extLst>
          </p:cNvPr>
          <p:cNvSpPr txBox="1"/>
          <p:nvPr/>
        </p:nvSpPr>
        <p:spPr>
          <a:xfrm>
            <a:off x="592931" y="950119"/>
            <a:ext cx="7422356"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1. Touch up the slides</a:t>
            </a:r>
            <a:endParaRPr lang="en-US" sz="1300">
              <a:cs typeface="Calibri"/>
            </a:endParaRPr>
          </a:p>
          <a:p>
            <a:endParaRPr lang="en-US" sz="1300">
              <a:cs typeface="Calibri"/>
            </a:endParaRPr>
          </a:p>
          <a:p>
            <a:r>
              <a:rPr lang="en-US" sz="1300">
                <a:cs typeface="Calibri"/>
              </a:rPr>
              <a:t>2. Data has already been cleansed – to do the auto AI --&gt; 5% to be kept aside to do for Auto AI. </a:t>
            </a:r>
            <a:endParaRPr lang="en-US" sz="1300">
              <a:ea typeface="Calibri"/>
              <a:cs typeface="Calibri"/>
            </a:endParaRPr>
          </a:p>
          <a:p>
            <a:r>
              <a:rPr lang="en-US" sz="1300">
                <a:cs typeface="Calibri"/>
              </a:rPr>
              <a:t>How is the 5% selected – random selection (interaction between all of the features – basis on selection for this random selection. (80% of time required)</a:t>
            </a:r>
            <a:endParaRPr lang="en-US" sz="1300">
              <a:ea typeface="Calibri"/>
              <a:cs typeface="Calibri"/>
            </a:endParaRPr>
          </a:p>
          <a:p>
            <a:endParaRPr lang="en-US" sz="1300">
              <a:cs typeface="Calibri"/>
            </a:endParaRPr>
          </a:p>
          <a:p>
            <a:r>
              <a:rPr lang="en-US" sz="1300">
                <a:cs typeface="Calibri"/>
              </a:rPr>
              <a:t>Keep aside.</a:t>
            </a:r>
            <a:endParaRPr lang="en-US" sz="1300">
              <a:ea typeface="Calibri"/>
              <a:cs typeface="Calibri"/>
            </a:endParaRPr>
          </a:p>
          <a:p>
            <a:endParaRPr lang="en-US" sz="1300">
              <a:cs typeface="Calibri"/>
            </a:endParaRPr>
          </a:p>
          <a:p>
            <a:r>
              <a:rPr lang="en-US" sz="1300">
                <a:cs typeface="Calibri"/>
              </a:rPr>
              <a:t>Balance to be run for step 3. (20% of time required)</a:t>
            </a:r>
            <a:endParaRPr lang="en-US" sz="1300">
              <a:ea typeface="Calibri"/>
              <a:cs typeface="Calibri"/>
            </a:endParaRPr>
          </a:p>
          <a:p>
            <a:endParaRPr lang="en-US" sz="1300">
              <a:cs typeface="Calibri"/>
            </a:endParaRPr>
          </a:p>
          <a:p>
            <a:r>
              <a:rPr lang="en-US" sz="1300">
                <a:cs typeface="Calibri"/>
              </a:rPr>
              <a:t>3. To run (slide 39 onwards)</a:t>
            </a:r>
          </a:p>
          <a:p>
            <a:r>
              <a:rPr lang="en-US" sz="1300">
                <a:cs typeface="Calibri"/>
              </a:rPr>
              <a:t>(</a:t>
            </a:r>
            <a:r>
              <a:rPr lang="en-US" sz="1300">
                <a:solidFill>
                  <a:srgbClr val="FF0000"/>
                </a:solidFill>
                <a:cs typeface="Calibri"/>
              </a:rPr>
              <a:t>A</a:t>
            </a:r>
            <a:r>
              <a:rPr lang="en-US" sz="1300">
                <a:cs typeface="Calibri"/>
              </a:rPr>
              <a:t>)</a:t>
            </a:r>
            <a:r>
              <a:rPr lang="en-US" sz="1300">
                <a:ea typeface="+mn-lt"/>
                <a:cs typeface="+mn-lt"/>
              </a:rPr>
              <a:t> Totally Imbalance (Auto AI) --&gt; plug and play – training set. </a:t>
            </a:r>
            <a:r>
              <a:rPr lang="en-US" sz="1300" err="1">
                <a:ea typeface="+mn-lt"/>
                <a:cs typeface="+mn-lt"/>
              </a:rPr>
              <a:t>E.g</a:t>
            </a:r>
            <a:r>
              <a:rPr lang="en-US" sz="1300">
                <a:ea typeface="+mn-lt"/>
                <a:cs typeface="+mn-lt"/>
              </a:rPr>
              <a:t> 3,000:250 (Diana) + Team lunch party</a:t>
            </a:r>
            <a:endParaRPr lang="en-US" sz="1300">
              <a:ea typeface="Calibri"/>
              <a:cs typeface="Calibri"/>
            </a:endParaRPr>
          </a:p>
          <a:p>
            <a:r>
              <a:rPr lang="en-US" sz="1300">
                <a:ea typeface="+mn-lt"/>
                <a:cs typeface="+mn-lt"/>
              </a:rPr>
              <a:t>(</a:t>
            </a:r>
            <a:r>
              <a:rPr lang="en-US" sz="1300">
                <a:solidFill>
                  <a:srgbClr val="FF0000"/>
                </a:solidFill>
                <a:ea typeface="+mn-lt"/>
                <a:cs typeface="+mn-lt"/>
              </a:rPr>
              <a:t>B</a:t>
            </a:r>
            <a:r>
              <a:rPr lang="en-US" sz="1300">
                <a:ea typeface="+mn-lt"/>
                <a:cs typeface="+mn-lt"/>
              </a:rPr>
              <a:t>) Balance dataset (Auto AI) - through under sampling --&gt; plug, adjust and play – </a:t>
            </a:r>
            <a:r>
              <a:rPr lang="en-US" sz="900">
                <a:ea typeface="+mn-lt"/>
                <a:cs typeface="+mn-lt"/>
              </a:rPr>
              <a:t>[250:250] </a:t>
            </a:r>
            <a:r>
              <a:rPr lang="en-US" sz="1300">
                <a:highlight>
                  <a:srgbClr val="FFFF00"/>
                </a:highlight>
                <a:ea typeface="+mn-lt"/>
                <a:cs typeface="+mn-lt"/>
              </a:rPr>
              <a:t>209:209</a:t>
            </a:r>
            <a:r>
              <a:rPr lang="en-US" sz="1300">
                <a:ea typeface="+mn-lt"/>
                <a:cs typeface="+mn-lt"/>
              </a:rPr>
              <a:t> (Raymond)</a:t>
            </a:r>
          </a:p>
          <a:p>
            <a:r>
              <a:rPr lang="en-US" sz="1300">
                <a:ea typeface="+mn-lt"/>
                <a:cs typeface="+mn-lt"/>
              </a:rPr>
              <a:t>(</a:t>
            </a:r>
            <a:r>
              <a:rPr lang="en-US" sz="1300">
                <a:solidFill>
                  <a:srgbClr val="FF0000"/>
                </a:solidFill>
                <a:ea typeface="+mn-lt"/>
                <a:cs typeface="+mn-lt"/>
              </a:rPr>
              <a:t>C</a:t>
            </a:r>
            <a:r>
              <a:rPr lang="en-US" sz="1300">
                <a:ea typeface="+mn-lt"/>
                <a:cs typeface="+mn-lt"/>
              </a:rPr>
              <a:t>) Smote (Auto AI) --&gt; plug, adjust and play (3,000:3,000)</a:t>
            </a:r>
            <a:endParaRPr lang="en-US" sz="1300">
              <a:cs typeface="Calibri"/>
            </a:endParaRPr>
          </a:p>
          <a:p>
            <a:r>
              <a:rPr lang="en-US" sz="1300">
                <a:ea typeface="+mn-lt"/>
                <a:cs typeface="+mn-lt"/>
              </a:rPr>
              <a:t>--&gt; 1. deselect SNAP, Performance matrix --&gt; Recall only, </a:t>
            </a:r>
            <a:r>
              <a:rPr lang="en-US" sz="1300">
                <a:cs typeface="Calibri"/>
              </a:rPr>
              <a:t>score only, decision tree classifier, extra tree </a:t>
            </a:r>
            <a:r>
              <a:rPr lang="en-US" sz="1300" err="1">
                <a:cs typeface="Calibri"/>
              </a:rPr>
              <a:t>classfier</a:t>
            </a:r>
            <a:r>
              <a:rPr lang="en-US" sz="1300">
                <a:cs typeface="Calibri"/>
              </a:rPr>
              <a:t>, LGBM Classifier, Logistic Regression, Random Forest </a:t>
            </a:r>
            <a:r>
              <a:rPr lang="en-US" sz="1300" err="1">
                <a:cs typeface="Calibri"/>
              </a:rPr>
              <a:t>Classifer</a:t>
            </a:r>
            <a:r>
              <a:rPr lang="en-US" sz="1300">
                <a:cs typeface="Calibri"/>
              </a:rPr>
              <a:t>, XGB Classifier, </a:t>
            </a:r>
            <a:r>
              <a:rPr lang="en-US" sz="1300" err="1">
                <a:cs typeface="Calibri"/>
              </a:rPr>
              <a:t>Algoritum</a:t>
            </a:r>
            <a:r>
              <a:rPr lang="en-US" sz="1300">
                <a:cs typeface="Calibri"/>
              </a:rPr>
              <a:t> to use --&gt; 2/4 </a:t>
            </a:r>
            <a:endParaRPr lang="en-US" sz="1300">
              <a:ea typeface="+mn-lt"/>
              <a:cs typeface="+mn-lt"/>
            </a:endParaRPr>
          </a:p>
          <a:p>
            <a:endParaRPr lang="en-US" sz="1300">
              <a:cs typeface="Calibri"/>
            </a:endParaRPr>
          </a:p>
          <a:p>
            <a:r>
              <a:rPr lang="en-US" sz="1300">
                <a:solidFill>
                  <a:srgbClr val="FF0000"/>
                </a:solidFill>
                <a:cs typeface="Calibri"/>
              </a:rPr>
              <a:t>4</a:t>
            </a:r>
            <a:r>
              <a:rPr lang="en-US" sz="1300">
                <a:cs typeface="Calibri"/>
              </a:rPr>
              <a:t>. Constrains and challenges of an Imbalanced </a:t>
            </a:r>
            <a:endParaRPr lang="en-US" sz="1300">
              <a:ea typeface="Calibri"/>
              <a:cs typeface="Calibri"/>
            </a:endParaRPr>
          </a:p>
          <a:p>
            <a:r>
              <a:rPr lang="en-US" sz="1300">
                <a:cs typeface="Calibri"/>
              </a:rPr>
              <a:t>Explanation of SMOTE – pls drop the links on PowerPoint 45.</a:t>
            </a:r>
            <a:endParaRPr lang="en-US" sz="1300">
              <a:ea typeface="Calibri"/>
              <a:cs typeface="Calibri"/>
            </a:endParaRPr>
          </a:p>
          <a:p>
            <a:r>
              <a:rPr lang="en-US" sz="1300">
                <a:cs typeface="Calibri"/>
              </a:rPr>
              <a:t>Deployment of Auto AI</a:t>
            </a:r>
            <a:endParaRPr lang="en-US" sz="1300">
              <a:ea typeface="Calibri"/>
              <a:cs typeface="Calibri"/>
            </a:endParaRPr>
          </a:p>
        </p:txBody>
      </p:sp>
      <p:sp>
        <p:nvSpPr>
          <p:cNvPr id="7" name="TextBox 6">
            <a:extLst>
              <a:ext uri="{FF2B5EF4-FFF2-40B4-BE49-F238E27FC236}">
                <a16:creationId xmlns:a16="http://schemas.microsoft.com/office/drawing/2014/main" id="{8E9CB8AB-E7F7-05BA-D3D0-74F3D78175DA}"/>
              </a:ext>
            </a:extLst>
          </p:cNvPr>
          <p:cNvSpPr txBox="1"/>
          <p:nvPr/>
        </p:nvSpPr>
        <p:spPr>
          <a:xfrm>
            <a:off x="4427424" y="210230"/>
            <a:ext cx="4406447"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latin typeface="Arial"/>
                <a:cs typeface="Arial"/>
              </a:rPr>
              <a:t>Phyton / Auto AI (</a:t>
            </a:r>
            <a:r>
              <a:rPr lang="en-US" sz="1300">
                <a:solidFill>
                  <a:srgbClr val="252525"/>
                </a:solidFill>
                <a:latin typeface="Arial"/>
                <a:cs typeface="Arial"/>
              </a:rPr>
              <a:t>Data Representation &amp; Transformation</a:t>
            </a:r>
            <a:r>
              <a:rPr lang="en-US" sz="1300">
                <a:latin typeface="Arial"/>
                <a:cs typeface="Calibri"/>
              </a:rPr>
              <a:t>)</a:t>
            </a:r>
          </a:p>
          <a:p>
            <a:pPr algn="l"/>
            <a:r>
              <a:rPr lang="en-US" sz="1300">
                <a:latin typeface="Arial"/>
                <a:cs typeface="Arial"/>
              </a:rPr>
              <a:t>Normalization</a:t>
            </a:r>
          </a:p>
          <a:p>
            <a:r>
              <a:rPr lang="en-US" sz="1300">
                <a:latin typeface="Arial"/>
                <a:cs typeface="Calibri"/>
              </a:rPr>
              <a:t>One hot encoding</a:t>
            </a:r>
          </a:p>
          <a:p>
            <a:r>
              <a:rPr lang="en-US" sz="1300">
                <a:latin typeface="Arial"/>
                <a:cs typeface="Calibri"/>
              </a:rPr>
              <a:t>Categorical data</a:t>
            </a:r>
          </a:p>
        </p:txBody>
      </p:sp>
    </p:spTree>
    <p:extLst>
      <p:ext uri="{BB962C8B-B14F-4D97-AF65-F5344CB8AC3E}">
        <p14:creationId xmlns:p14="http://schemas.microsoft.com/office/powerpoint/2010/main" val="1961013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3402-3781-48A9-B926-53D16D90A72B}"/>
              </a:ext>
            </a:extLst>
          </p:cNvPr>
          <p:cNvSpPr>
            <a:spLocks noGrp="1"/>
          </p:cNvSpPr>
          <p:nvPr>
            <p:ph type="title"/>
          </p:nvPr>
        </p:nvSpPr>
        <p:spPr>
          <a:xfrm>
            <a:off x="714624" y="285778"/>
            <a:ext cx="5010315" cy="307777"/>
          </a:xfrm>
        </p:spPr>
        <p:txBody>
          <a:bodyPr/>
          <a:lstStyle/>
          <a:p>
            <a:r>
              <a:rPr lang="en-SG" sz="2000"/>
              <a:t>Balanced Dataset using under sampling</a:t>
            </a:r>
          </a:p>
        </p:txBody>
      </p:sp>
      <p:pic>
        <p:nvPicPr>
          <p:cNvPr id="4" name="Picture 3">
            <a:extLst>
              <a:ext uri="{FF2B5EF4-FFF2-40B4-BE49-F238E27FC236}">
                <a16:creationId xmlns:a16="http://schemas.microsoft.com/office/drawing/2014/main" id="{C6F70691-757E-44B3-9996-0CE64595CFB5}"/>
              </a:ext>
            </a:extLst>
          </p:cNvPr>
          <p:cNvPicPr>
            <a:picLocks noChangeAspect="1"/>
          </p:cNvPicPr>
          <p:nvPr/>
        </p:nvPicPr>
        <p:blipFill>
          <a:blip r:embed="rId3"/>
          <a:stretch>
            <a:fillRect/>
          </a:stretch>
        </p:blipFill>
        <p:spPr>
          <a:xfrm>
            <a:off x="2444033" y="993199"/>
            <a:ext cx="2309773" cy="205705"/>
          </a:xfrm>
          <a:prstGeom prst="rect">
            <a:avLst/>
          </a:prstGeom>
        </p:spPr>
      </p:pic>
      <p:graphicFrame>
        <p:nvGraphicFramePr>
          <p:cNvPr id="5" name="Table 5">
            <a:extLst>
              <a:ext uri="{FF2B5EF4-FFF2-40B4-BE49-F238E27FC236}">
                <a16:creationId xmlns:a16="http://schemas.microsoft.com/office/drawing/2014/main" id="{D9534724-22E0-4EF1-8252-BCDC3F255D72}"/>
              </a:ext>
            </a:extLst>
          </p:cNvPr>
          <p:cNvGraphicFramePr>
            <a:graphicFrameLocks noGrp="1"/>
          </p:cNvGraphicFramePr>
          <p:nvPr>
            <p:extLst>
              <p:ext uri="{D42A27DB-BD31-4B8C-83A1-F6EECF244321}">
                <p14:modId xmlns:p14="http://schemas.microsoft.com/office/powerpoint/2010/main" val="3397137686"/>
              </p:ext>
            </p:extLst>
          </p:nvPr>
        </p:nvGraphicFramePr>
        <p:xfrm>
          <a:off x="476099" y="730292"/>
          <a:ext cx="1808921" cy="731520"/>
        </p:xfrm>
        <a:graphic>
          <a:graphicData uri="http://schemas.openxmlformats.org/drawingml/2006/table">
            <a:tbl>
              <a:tblPr firstRow="1" bandRow="1">
                <a:tableStyleId>{5C22544A-7EE6-4342-B048-85BDC9FD1C3A}</a:tableStyleId>
              </a:tblPr>
              <a:tblGrid>
                <a:gridCol w="826620">
                  <a:extLst>
                    <a:ext uri="{9D8B030D-6E8A-4147-A177-3AD203B41FA5}">
                      <a16:colId xmlns:a16="http://schemas.microsoft.com/office/drawing/2014/main" val="843707163"/>
                    </a:ext>
                  </a:extLst>
                </a:gridCol>
                <a:gridCol w="982301">
                  <a:extLst>
                    <a:ext uri="{9D8B030D-6E8A-4147-A177-3AD203B41FA5}">
                      <a16:colId xmlns:a16="http://schemas.microsoft.com/office/drawing/2014/main" val="1984016791"/>
                    </a:ext>
                  </a:extLst>
                </a:gridCol>
              </a:tblGrid>
              <a:tr h="0">
                <a:tc>
                  <a:txBody>
                    <a:bodyPr/>
                    <a:lstStyle/>
                    <a:p>
                      <a:r>
                        <a:rPr lang="en-SG"/>
                        <a:t>Before</a:t>
                      </a:r>
                    </a:p>
                  </a:txBody>
                  <a:tcPr/>
                </a:tc>
                <a:tc>
                  <a:txBody>
                    <a:bodyPr/>
                    <a:lstStyle/>
                    <a:p>
                      <a:r>
                        <a:rPr lang="en-SG"/>
                        <a:t>After</a:t>
                      </a:r>
                    </a:p>
                  </a:txBody>
                  <a:tcPr/>
                </a:tc>
                <a:extLst>
                  <a:ext uri="{0D108BD9-81ED-4DB2-BD59-A6C34878D82A}">
                    <a16:rowId xmlns:a16="http://schemas.microsoft.com/office/drawing/2014/main" val="1098107464"/>
                  </a:ext>
                </a:extLst>
              </a:tr>
              <a:tr h="0">
                <a:tc>
                  <a:txBody>
                    <a:bodyPr/>
                    <a:lstStyle/>
                    <a:p>
                      <a:r>
                        <a:rPr lang="en-SG"/>
                        <a:t>2757*</a:t>
                      </a:r>
                    </a:p>
                  </a:txBody>
                  <a:tcPr/>
                </a:tc>
                <a:tc>
                  <a:txBody>
                    <a:bodyPr/>
                    <a:lstStyle/>
                    <a:p>
                      <a:r>
                        <a:rPr lang="en-SG"/>
                        <a:t>209</a:t>
                      </a:r>
                    </a:p>
                  </a:txBody>
                  <a:tcPr/>
                </a:tc>
                <a:extLst>
                  <a:ext uri="{0D108BD9-81ED-4DB2-BD59-A6C34878D82A}">
                    <a16:rowId xmlns:a16="http://schemas.microsoft.com/office/drawing/2014/main" val="3297690619"/>
                  </a:ext>
                </a:extLst>
              </a:tr>
            </a:tbl>
          </a:graphicData>
        </a:graphic>
      </p:graphicFrame>
      <p:pic>
        <p:nvPicPr>
          <p:cNvPr id="7" name="Picture 6">
            <a:extLst>
              <a:ext uri="{FF2B5EF4-FFF2-40B4-BE49-F238E27FC236}">
                <a16:creationId xmlns:a16="http://schemas.microsoft.com/office/drawing/2014/main" id="{CE1743B1-8D96-440A-BC02-C4A89AFFACC8}"/>
              </a:ext>
            </a:extLst>
          </p:cNvPr>
          <p:cNvPicPr>
            <a:picLocks noChangeAspect="1"/>
          </p:cNvPicPr>
          <p:nvPr/>
        </p:nvPicPr>
        <p:blipFill>
          <a:blip r:embed="rId4"/>
          <a:stretch>
            <a:fillRect/>
          </a:stretch>
        </p:blipFill>
        <p:spPr>
          <a:xfrm>
            <a:off x="476099" y="1861456"/>
            <a:ext cx="2309773" cy="1606535"/>
          </a:xfrm>
          <a:prstGeom prst="rect">
            <a:avLst/>
          </a:prstGeom>
        </p:spPr>
      </p:pic>
      <p:pic>
        <p:nvPicPr>
          <p:cNvPr id="9" name="Picture 8">
            <a:extLst>
              <a:ext uri="{FF2B5EF4-FFF2-40B4-BE49-F238E27FC236}">
                <a16:creationId xmlns:a16="http://schemas.microsoft.com/office/drawing/2014/main" id="{0190E112-91D3-4980-8A53-6BA7603A031F}"/>
              </a:ext>
            </a:extLst>
          </p:cNvPr>
          <p:cNvPicPr>
            <a:picLocks noChangeAspect="1"/>
          </p:cNvPicPr>
          <p:nvPr/>
        </p:nvPicPr>
        <p:blipFill>
          <a:blip r:embed="rId5"/>
          <a:stretch>
            <a:fillRect/>
          </a:stretch>
        </p:blipFill>
        <p:spPr>
          <a:xfrm>
            <a:off x="5663223" y="1029951"/>
            <a:ext cx="3345288" cy="1509334"/>
          </a:xfrm>
          <a:prstGeom prst="rect">
            <a:avLst/>
          </a:prstGeom>
        </p:spPr>
      </p:pic>
      <p:pic>
        <p:nvPicPr>
          <p:cNvPr id="11" name="Picture 10">
            <a:extLst>
              <a:ext uri="{FF2B5EF4-FFF2-40B4-BE49-F238E27FC236}">
                <a16:creationId xmlns:a16="http://schemas.microsoft.com/office/drawing/2014/main" id="{6EE70858-989E-4A49-B4FD-5A20BB11C5D6}"/>
              </a:ext>
            </a:extLst>
          </p:cNvPr>
          <p:cNvPicPr>
            <a:picLocks noChangeAspect="1"/>
          </p:cNvPicPr>
          <p:nvPr/>
        </p:nvPicPr>
        <p:blipFill>
          <a:blip r:embed="rId6"/>
          <a:stretch>
            <a:fillRect/>
          </a:stretch>
        </p:blipFill>
        <p:spPr>
          <a:xfrm>
            <a:off x="5724939" y="2915708"/>
            <a:ext cx="3283572" cy="1410961"/>
          </a:xfrm>
          <a:prstGeom prst="rect">
            <a:avLst/>
          </a:prstGeom>
        </p:spPr>
      </p:pic>
      <p:pic>
        <p:nvPicPr>
          <p:cNvPr id="17" name="Picture 16">
            <a:extLst>
              <a:ext uri="{FF2B5EF4-FFF2-40B4-BE49-F238E27FC236}">
                <a16:creationId xmlns:a16="http://schemas.microsoft.com/office/drawing/2014/main" id="{0F510169-0DCC-4733-A141-A23A371FDB78}"/>
              </a:ext>
            </a:extLst>
          </p:cNvPr>
          <p:cNvPicPr>
            <a:picLocks noChangeAspect="1"/>
          </p:cNvPicPr>
          <p:nvPr/>
        </p:nvPicPr>
        <p:blipFill>
          <a:blip r:embed="rId7"/>
          <a:stretch>
            <a:fillRect/>
          </a:stretch>
        </p:blipFill>
        <p:spPr>
          <a:xfrm>
            <a:off x="3419062" y="3736957"/>
            <a:ext cx="1162879" cy="1179424"/>
          </a:xfrm>
          <a:prstGeom prst="rect">
            <a:avLst/>
          </a:prstGeom>
        </p:spPr>
      </p:pic>
      <p:pic>
        <p:nvPicPr>
          <p:cNvPr id="19" name="Picture 18">
            <a:extLst>
              <a:ext uri="{FF2B5EF4-FFF2-40B4-BE49-F238E27FC236}">
                <a16:creationId xmlns:a16="http://schemas.microsoft.com/office/drawing/2014/main" id="{216B2058-D684-44A5-8CCD-A6DE75193D4A}"/>
              </a:ext>
            </a:extLst>
          </p:cNvPr>
          <p:cNvPicPr>
            <a:picLocks noChangeAspect="1"/>
          </p:cNvPicPr>
          <p:nvPr/>
        </p:nvPicPr>
        <p:blipFill>
          <a:blip r:embed="rId8"/>
          <a:stretch>
            <a:fillRect/>
          </a:stretch>
        </p:blipFill>
        <p:spPr>
          <a:xfrm>
            <a:off x="2901728" y="1580276"/>
            <a:ext cx="2246741" cy="1872284"/>
          </a:xfrm>
          <a:prstGeom prst="rect">
            <a:avLst/>
          </a:prstGeom>
        </p:spPr>
      </p:pic>
      <p:sp>
        <p:nvSpPr>
          <p:cNvPr id="20" name="TextBox 19">
            <a:extLst>
              <a:ext uri="{FF2B5EF4-FFF2-40B4-BE49-F238E27FC236}">
                <a16:creationId xmlns:a16="http://schemas.microsoft.com/office/drawing/2014/main" id="{9C2BAF56-032B-405D-A5F2-914A1EE590EA}"/>
              </a:ext>
            </a:extLst>
          </p:cNvPr>
          <p:cNvSpPr txBox="1"/>
          <p:nvPr/>
        </p:nvSpPr>
        <p:spPr>
          <a:xfrm>
            <a:off x="2417131" y="730147"/>
            <a:ext cx="958917" cy="215444"/>
          </a:xfrm>
          <a:prstGeom prst="rect">
            <a:avLst/>
          </a:prstGeom>
          <a:noFill/>
        </p:spPr>
        <p:txBody>
          <a:bodyPr wrap="none" rtlCol="0">
            <a:spAutoFit/>
          </a:bodyPr>
          <a:lstStyle/>
          <a:p>
            <a:r>
              <a:rPr lang="en-SG" sz="800"/>
              <a:t>*Majority class = 0</a:t>
            </a:r>
          </a:p>
        </p:txBody>
      </p:sp>
      <p:graphicFrame>
        <p:nvGraphicFramePr>
          <p:cNvPr id="21" name="Object 20" descr="Click for AutoAI predict on 6 cases">
            <a:extLst>
              <a:ext uri="{FF2B5EF4-FFF2-40B4-BE49-F238E27FC236}">
                <a16:creationId xmlns:a16="http://schemas.microsoft.com/office/drawing/2014/main" id="{B87839E4-FB46-4BA9-95B1-3984B5B34F7B}"/>
              </a:ext>
            </a:extLst>
          </p:cNvPr>
          <p:cNvGraphicFramePr>
            <a:graphicFrameLocks noChangeAspect="1"/>
          </p:cNvGraphicFramePr>
          <p:nvPr>
            <p:extLst>
              <p:ext uri="{D42A27DB-BD31-4B8C-83A1-F6EECF244321}">
                <p14:modId xmlns:p14="http://schemas.microsoft.com/office/powerpoint/2010/main" val="3688088566"/>
              </p:ext>
            </p:extLst>
          </p:nvPr>
        </p:nvGraphicFramePr>
        <p:xfrm>
          <a:off x="365125" y="4087813"/>
          <a:ext cx="2533650" cy="647700"/>
        </p:xfrm>
        <a:graphic>
          <a:graphicData uri="http://schemas.openxmlformats.org/presentationml/2006/ole">
            <mc:AlternateContent xmlns:mc="http://schemas.openxmlformats.org/markup-compatibility/2006">
              <mc:Choice xmlns:v="urn:schemas-microsoft-com:vml" Requires="v">
                <p:oleObj spid="_x0000_s1026" name="Packager Shell Object" showAsIcon="1" r:id="rId9" imgW="1431720" imgH="648360" progId="Package">
                  <p:embed/>
                </p:oleObj>
              </mc:Choice>
              <mc:Fallback>
                <p:oleObj name="Packager Shell Object" showAsIcon="1" r:id="rId9" imgW="1431720" imgH="648360" progId="Package">
                  <p:embed/>
                  <p:pic>
                    <p:nvPicPr>
                      <p:cNvPr id="21" name="Object 20" descr="Click for AutoAI predict on 6 cases">
                        <a:extLst>
                          <a:ext uri="{FF2B5EF4-FFF2-40B4-BE49-F238E27FC236}">
                            <a16:creationId xmlns:a16="http://schemas.microsoft.com/office/drawing/2014/main" id="{B87839E4-FB46-4BA9-95B1-3984B5B34F7B}"/>
                          </a:ext>
                        </a:extLst>
                      </p:cNvPr>
                      <p:cNvPicPr/>
                      <p:nvPr/>
                    </p:nvPicPr>
                    <p:blipFill>
                      <a:blip r:embed="rId10"/>
                      <a:stretch>
                        <a:fillRect/>
                      </a:stretch>
                    </p:blipFill>
                    <p:spPr>
                      <a:xfrm>
                        <a:off x="365125" y="4087813"/>
                        <a:ext cx="2533650" cy="647700"/>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F99A2A0D-213C-45B7-BE1C-BF9735632CA9}"/>
              </a:ext>
            </a:extLst>
          </p:cNvPr>
          <p:cNvSpPr txBox="1"/>
          <p:nvPr/>
        </p:nvSpPr>
        <p:spPr>
          <a:xfrm>
            <a:off x="614889" y="3621188"/>
            <a:ext cx="2176237" cy="338554"/>
          </a:xfrm>
          <a:prstGeom prst="rect">
            <a:avLst/>
          </a:prstGeom>
          <a:noFill/>
        </p:spPr>
        <p:txBody>
          <a:bodyPr wrap="none" rtlCol="0">
            <a:spAutoFit/>
          </a:bodyPr>
          <a:lstStyle/>
          <a:p>
            <a:r>
              <a:rPr lang="en-SG" sz="1600" err="1"/>
              <a:t>AutoAI</a:t>
            </a:r>
            <a:r>
              <a:rPr lang="en-SG" sz="1600"/>
              <a:t> prediction result</a:t>
            </a:r>
          </a:p>
        </p:txBody>
      </p:sp>
    </p:spTree>
    <p:extLst>
      <p:ext uri="{BB962C8B-B14F-4D97-AF65-F5344CB8AC3E}">
        <p14:creationId xmlns:p14="http://schemas.microsoft.com/office/powerpoint/2010/main" val="36018583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2F0D-BADC-DDC2-80F7-FB895FF11FC9}"/>
              </a:ext>
            </a:extLst>
          </p:cNvPr>
          <p:cNvSpPr>
            <a:spLocks noGrp="1"/>
          </p:cNvSpPr>
          <p:nvPr>
            <p:ph type="title"/>
          </p:nvPr>
        </p:nvSpPr>
        <p:spPr>
          <a:xfrm>
            <a:off x="338836" y="193852"/>
            <a:ext cx="7266177" cy="276999"/>
          </a:xfrm>
        </p:spPr>
        <p:txBody>
          <a:bodyPr wrap="square" lIns="0" tIns="0" rIns="0" bIns="0" anchor="t">
            <a:spAutoFit/>
          </a:bodyPr>
          <a:lstStyle/>
          <a:p>
            <a:r>
              <a:rPr lang="en-US" sz="1800"/>
              <a:t>Questions for the instructor 0419 </a:t>
            </a:r>
          </a:p>
        </p:txBody>
      </p:sp>
      <p:sp>
        <p:nvSpPr>
          <p:cNvPr id="3" name="TextBox 2">
            <a:extLst>
              <a:ext uri="{FF2B5EF4-FFF2-40B4-BE49-F238E27FC236}">
                <a16:creationId xmlns:a16="http://schemas.microsoft.com/office/drawing/2014/main" id="{3B0D455D-CBF2-9EF5-A106-5C62C4827F36}"/>
              </a:ext>
            </a:extLst>
          </p:cNvPr>
          <p:cNvSpPr txBox="1"/>
          <p:nvPr/>
        </p:nvSpPr>
        <p:spPr>
          <a:xfrm>
            <a:off x="242887" y="614362"/>
            <a:ext cx="73723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How to choose data for test sampling. </a:t>
            </a:r>
          </a:p>
          <a:p>
            <a:pPr marL="342900" indent="-342900">
              <a:buAutoNum type="arabicPeriod"/>
            </a:pPr>
            <a:r>
              <a:rPr lang="en-US">
                <a:cs typeface="Calibri"/>
              </a:rPr>
              <a:t>Does </a:t>
            </a:r>
            <a:r>
              <a:rPr lang="en-US" err="1">
                <a:cs typeface="Calibri"/>
              </a:rPr>
              <a:t>AutoAI</a:t>
            </a:r>
            <a:r>
              <a:rPr lang="en-US">
                <a:cs typeface="Calibri"/>
              </a:rPr>
              <a:t> take care of normalization and encoding. </a:t>
            </a:r>
          </a:p>
          <a:p>
            <a:pPr marL="342900" indent="-342900">
              <a:buAutoNum type="arabicPeriod"/>
            </a:pPr>
            <a:endParaRPr lang="en-US">
              <a:cs typeface="Calibri"/>
            </a:endParaRPr>
          </a:p>
          <a:p>
            <a:endParaRPr lang="en-US">
              <a:cs typeface="Calibri"/>
            </a:endParaRPr>
          </a:p>
        </p:txBody>
      </p:sp>
      <p:pic>
        <p:nvPicPr>
          <p:cNvPr id="4" name="Picture 4">
            <a:extLst>
              <a:ext uri="{FF2B5EF4-FFF2-40B4-BE49-F238E27FC236}">
                <a16:creationId xmlns:a16="http://schemas.microsoft.com/office/drawing/2014/main" id="{F575BC1C-D311-5515-04F8-6E6709D36D09}"/>
              </a:ext>
            </a:extLst>
          </p:cNvPr>
          <p:cNvPicPr>
            <a:picLocks noChangeAspect="1"/>
          </p:cNvPicPr>
          <p:nvPr/>
        </p:nvPicPr>
        <p:blipFill>
          <a:blip r:embed="rId2"/>
          <a:stretch>
            <a:fillRect/>
          </a:stretch>
        </p:blipFill>
        <p:spPr>
          <a:xfrm>
            <a:off x="338836" y="1214526"/>
            <a:ext cx="8115299" cy="4015042"/>
          </a:xfrm>
          <a:prstGeom prst="rect">
            <a:avLst/>
          </a:prstGeom>
        </p:spPr>
      </p:pic>
    </p:spTree>
    <p:extLst>
      <p:ext uri="{BB962C8B-B14F-4D97-AF65-F5344CB8AC3E}">
        <p14:creationId xmlns:p14="http://schemas.microsoft.com/office/powerpoint/2010/main" val="7376197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AC993-223E-B833-A8BB-85E3F469D8CC}"/>
              </a:ext>
            </a:extLst>
          </p:cNvPr>
          <p:cNvSpPr txBox="1"/>
          <p:nvPr/>
        </p:nvSpPr>
        <p:spPr>
          <a:xfrm>
            <a:off x="350044" y="457200"/>
            <a:ext cx="62007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Training Imbalanced dataset </a:t>
            </a:r>
          </a:p>
          <a:p>
            <a:r>
              <a:rPr lang="en-US">
                <a:ea typeface="Calibri"/>
                <a:cs typeface="Calibri"/>
              </a:rPr>
              <a:t>Skewness in data</a:t>
            </a:r>
          </a:p>
        </p:txBody>
      </p:sp>
      <p:sp>
        <p:nvSpPr>
          <p:cNvPr id="3" name="TextBox 2">
            <a:extLst>
              <a:ext uri="{FF2B5EF4-FFF2-40B4-BE49-F238E27FC236}">
                <a16:creationId xmlns:a16="http://schemas.microsoft.com/office/drawing/2014/main" id="{77642BFD-1254-B2AC-5DE7-27FCB7322F30}"/>
              </a:ext>
            </a:extLst>
          </p:cNvPr>
          <p:cNvSpPr txBox="1"/>
          <p:nvPr/>
        </p:nvSpPr>
        <p:spPr>
          <a:xfrm>
            <a:off x="350044" y="1285875"/>
            <a:ext cx="79009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Findings supported  by Articles and referrals – also in slide for challenges </a:t>
            </a:r>
          </a:p>
        </p:txBody>
      </p:sp>
      <p:sp>
        <p:nvSpPr>
          <p:cNvPr id="4" name="TextBox 3">
            <a:extLst>
              <a:ext uri="{FF2B5EF4-FFF2-40B4-BE49-F238E27FC236}">
                <a16:creationId xmlns:a16="http://schemas.microsoft.com/office/drawing/2014/main" id="{F8AD6901-E5C6-BCEC-CD11-7E3CDA7808A1}"/>
              </a:ext>
            </a:extLst>
          </p:cNvPr>
          <p:cNvSpPr txBox="1"/>
          <p:nvPr/>
        </p:nvSpPr>
        <p:spPr>
          <a:xfrm>
            <a:off x="350045" y="3236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Down sample / SMOTE </a:t>
            </a:r>
            <a:endParaRPr lang="en-US">
              <a:ea typeface="Calibri"/>
              <a:cs typeface="Calibri"/>
            </a:endParaRPr>
          </a:p>
        </p:txBody>
      </p:sp>
      <p:sp>
        <p:nvSpPr>
          <p:cNvPr id="5" name="TextBox 4">
            <a:extLst>
              <a:ext uri="{FF2B5EF4-FFF2-40B4-BE49-F238E27FC236}">
                <a16:creationId xmlns:a16="http://schemas.microsoft.com/office/drawing/2014/main" id="{28084441-D997-7E54-5627-09E47033F975}"/>
              </a:ext>
            </a:extLst>
          </p:cNvPr>
          <p:cNvSpPr txBox="1"/>
          <p:nvPr/>
        </p:nvSpPr>
        <p:spPr>
          <a:xfrm>
            <a:off x="350043" y="1850231"/>
            <a:ext cx="36861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 model -</a:t>
            </a:r>
          </a:p>
          <a:p>
            <a:r>
              <a:rPr lang="en-US">
                <a:ea typeface="Calibri"/>
                <a:cs typeface="Calibri"/>
              </a:rPr>
              <a:t>Positive and negative outcomes</a:t>
            </a:r>
          </a:p>
          <a:p>
            <a:endParaRPr lang="en-US">
              <a:ea typeface="Calibri"/>
              <a:cs typeface="Calibri"/>
            </a:endParaRPr>
          </a:p>
          <a:p>
            <a:r>
              <a:rPr lang="en-US">
                <a:ea typeface="Calibri"/>
                <a:cs typeface="Calibri"/>
              </a:rPr>
              <a:t>Model also skewed</a:t>
            </a:r>
          </a:p>
        </p:txBody>
      </p:sp>
      <p:sp>
        <p:nvSpPr>
          <p:cNvPr id="6" name="TextBox 5">
            <a:extLst>
              <a:ext uri="{FF2B5EF4-FFF2-40B4-BE49-F238E27FC236}">
                <a16:creationId xmlns:a16="http://schemas.microsoft.com/office/drawing/2014/main" id="{18710F44-CC3C-73F9-CEB6-C5EA6AF3EEF6}"/>
              </a:ext>
            </a:extLst>
          </p:cNvPr>
          <p:cNvSpPr txBox="1"/>
          <p:nvPr/>
        </p:nvSpPr>
        <p:spPr>
          <a:xfrm>
            <a:off x="285750" y="3750469"/>
            <a:ext cx="64529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Second training – confusion matrix more balanced </a:t>
            </a:r>
          </a:p>
          <a:p>
            <a:r>
              <a:rPr lang="en-US"/>
              <a:t>(</a:t>
            </a:r>
            <a:r>
              <a:rPr lang="en-US">
                <a:ea typeface="+mn-lt"/>
                <a:cs typeface="+mn-lt"/>
              </a:rPr>
              <a:t>Reduce majority class</a:t>
            </a:r>
            <a:r>
              <a:rPr lang="en-US"/>
              <a:t> '0')</a:t>
            </a:r>
          </a:p>
        </p:txBody>
      </p:sp>
      <p:sp>
        <p:nvSpPr>
          <p:cNvPr id="7" name="TextBox 6">
            <a:extLst>
              <a:ext uri="{FF2B5EF4-FFF2-40B4-BE49-F238E27FC236}">
                <a16:creationId xmlns:a16="http://schemas.microsoft.com/office/drawing/2014/main" id="{0A59462B-4535-A0AA-0F66-7A22A6B13B92}"/>
              </a:ext>
            </a:extLst>
          </p:cNvPr>
          <p:cNvSpPr txBox="1"/>
          <p:nvPr/>
        </p:nvSpPr>
        <p:spPr>
          <a:xfrm>
            <a:off x="4675488" y="45364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sp>
        <p:nvSpPr>
          <p:cNvPr id="8" name="TextBox 7">
            <a:extLst>
              <a:ext uri="{FF2B5EF4-FFF2-40B4-BE49-F238E27FC236}">
                <a16:creationId xmlns:a16="http://schemas.microsoft.com/office/drawing/2014/main" id="{C83DD481-A649-959E-686B-F391C9FE1FFC}"/>
              </a:ext>
            </a:extLst>
          </p:cNvPr>
          <p:cNvSpPr txBox="1"/>
          <p:nvPr/>
        </p:nvSpPr>
        <p:spPr>
          <a:xfrm>
            <a:off x="4572000" y="2450306"/>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Totally Imbalance</a:t>
            </a:r>
          </a:p>
          <a:p>
            <a:pPr marL="342900" indent="-342900">
              <a:buAutoNum type="arabicPeriod"/>
            </a:pPr>
            <a:r>
              <a:rPr lang="en-US">
                <a:cs typeface="Calibri"/>
              </a:rPr>
              <a:t>Balance Manually</a:t>
            </a:r>
          </a:p>
          <a:p>
            <a:pPr marL="342900" indent="-342900">
              <a:buAutoNum type="arabicPeriod"/>
            </a:pPr>
            <a:r>
              <a:rPr lang="en-US">
                <a:cs typeface="Calibri"/>
              </a:rPr>
              <a:t>Smote</a:t>
            </a:r>
          </a:p>
        </p:txBody>
      </p:sp>
    </p:spTree>
    <p:extLst>
      <p:ext uri="{BB962C8B-B14F-4D97-AF65-F5344CB8AC3E}">
        <p14:creationId xmlns:p14="http://schemas.microsoft.com/office/powerpoint/2010/main" val="2212694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581785" cy="184666"/>
          </a:xfrm>
          <a:prstGeom prst="rect">
            <a:avLst/>
          </a:prstGeom>
        </p:spPr>
        <p:txBody>
          <a:bodyPr vert="horz" wrap="square" lIns="0" tIns="0" rIns="0" bIns="0" rtlCol="0" anchor="t">
            <a:spAutoFit/>
          </a:bodyPr>
          <a:lstStyle/>
          <a:p>
            <a:pPr marL="12700">
              <a:lnSpc>
                <a:spcPct val="100000"/>
              </a:lnSpc>
            </a:pPr>
            <a:r>
              <a:rPr sz="1200" b="1">
                <a:solidFill>
                  <a:srgbClr val="252525"/>
                </a:solidFill>
                <a:latin typeface="Arial"/>
                <a:cs typeface="Arial"/>
              </a:rPr>
              <a:t>P</a:t>
            </a:r>
            <a:r>
              <a:rPr sz="1200" b="1" spc="-10">
                <a:solidFill>
                  <a:srgbClr val="252525"/>
                </a:solidFill>
                <a:latin typeface="Arial"/>
                <a:cs typeface="Arial"/>
              </a:rPr>
              <a:t>a</a:t>
            </a:r>
            <a:r>
              <a:rPr sz="1200" b="1">
                <a:solidFill>
                  <a:srgbClr val="252525"/>
                </a:solidFill>
                <a:latin typeface="Arial"/>
                <a:cs typeface="Arial"/>
              </a:rPr>
              <a:t>in</a:t>
            </a:r>
            <a:r>
              <a:rPr sz="1200" b="1" spc="15">
                <a:solidFill>
                  <a:srgbClr val="252525"/>
                </a:solidFill>
                <a:latin typeface="Arial"/>
                <a:cs typeface="Arial"/>
              </a:rPr>
              <a:t> </a:t>
            </a:r>
            <a:r>
              <a:rPr sz="1200" b="1">
                <a:solidFill>
                  <a:srgbClr val="252525"/>
                </a:solidFill>
                <a:latin typeface="Arial"/>
                <a:cs typeface="Arial"/>
              </a:rPr>
              <a:t>Poi</a:t>
            </a:r>
            <a:r>
              <a:rPr sz="1200" b="1" spc="5">
                <a:solidFill>
                  <a:srgbClr val="252525"/>
                </a:solidFill>
                <a:latin typeface="Arial"/>
                <a:cs typeface="Arial"/>
              </a:rPr>
              <a:t>n</a:t>
            </a:r>
            <a:r>
              <a:rPr sz="1200" b="1">
                <a:solidFill>
                  <a:srgbClr val="252525"/>
                </a:solidFill>
                <a:latin typeface="Arial"/>
                <a:cs typeface="Arial"/>
              </a:rPr>
              <a:t>t</a:t>
            </a:r>
            <a:r>
              <a:rPr sz="1200" b="1" spc="-10">
                <a:solidFill>
                  <a:srgbClr val="252525"/>
                </a:solidFill>
                <a:latin typeface="Arial"/>
                <a:cs typeface="Arial"/>
              </a:rPr>
              <a:t>s</a:t>
            </a:r>
            <a:endParaRPr lang="en-US" sz="1200" b="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12</a:t>
            </a:fld>
            <a:endParaRPr spc="-5"/>
          </a:p>
        </p:txBody>
      </p:sp>
      <p:sp>
        <p:nvSpPr>
          <p:cNvPr id="5" name="TextBox 4">
            <a:extLst>
              <a:ext uri="{FF2B5EF4-FFF2-40B4-BE49-F238E27FC236}">
                <a16:creationId xmlns:a16="http://schemas.microsoft.com/office/drawing/2014/main" id="{0F4C18EB-FA75-BAE2-6F61-13BE79C5F410}"/>
              </a:ext>
            </a:extLst>
          </p:cNvPr>
          <p:cNvSpPr txBox="1"/>
          <p:nvPr/>
        </p:nvSpPr>
        <p:spPr>
          <a:xfrm>
            <a:off x="450056" y="1014412"/>
            <a:ext cx="81153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a:t>Medical professional might overlook giving more attention to patients who are at higher risk of stroke. </a:t>
            </a:r>
          </a:p>
          <a:p>
            <a:pPr marL="342900" indent="-342900">
              <a:buAutoNum type="arabicPeriod"/>
            </a:pPr>
            <a:endParaRPr lang="en-US">
              <a:cs typeface="Calibri"/>
            </a:endParaRPr>
          </a:p>
          <a:p>
            <a:pPr marL="342900" indent="-342900">
              <a:buAutoNum type="arabicPeriod"/>
            </a:pPr>
            <a:r>
              <a:rPr lang="en-US">
                <a:ea typeface="+mn-lt"/>
                <a:cs typeface="+mn-lt"/>
              </a:rPr>
              <a:t>Patient's lack of concern by their current lifestyle resulting to a lack of awareness about their probability on getting stroke based on their current habits.</a:t>
            </a:r>
            <a:endParaRPr lang="en-US">
              <a:cs typeface="Calibri"/>
            </a:endParaRPr>
          </a:p>
          <a:p>
            <a:pPr marL="342900" indent="-342900">
              <a:buAutoNum type="arabicPeriod"/>
            </a:pPr>
            <a:endParaRPr lang="en-US">
              <a:cs typeface="Calibri"/>
            </a:endParaRPr>
          </a:p>
          <a:p>
            <a:pPr marL="342900" indent="-342900">
              <a:buAutoNum type="arabicPeriod"/>
            </a:pPr>
            <a:r>
              <a:rPr lang="en-US">
                <a:ea typeface="+mn-lt"/>
                <a:cs typeface="+mn-lt"/>
              </a:rPr>
              <a:t>Patients not supporting / believing the medical professional sufficiently in their work to minimize stroke probability. </a:t>
            </a:r>
            <a:endParaRPr lang="en-US">
              <a:cs typeface="Calibri"/>
            </a:endParaRPr>
          </a:p>
          <a:p>
            <a:endParaRPr lang="en-US">
              <a:cs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537155-472C-45D3-86B4-83E557A8BC84}"/>
              </a:ext>
            </a:extLst>
          </p:cNvPr>
          <p:cNvPicPr>
            <a:picLocks noChangeAspect="1"/>
          </p:cNvPicPr>
          <p:nvPr/>
        </p:nvPicPr>
        <p:blipFill>
          <a:blip r:embed="rId2"/>
          <a:stretch>
            <a:fillRect/>
          </a:stretch>
        </p:blipFill>
        <p:spPr>
          <a:xfrm>
            <a:off x="205849" y="1313145"/>
            <a:ext cx="4010101" cy="2685552"/>
          </a:xfrm>
          <a:prstGeom prst="rect">
            <a:avLst/>
          </a:prstGeom>
        </p:spPr>
      </p:pic>
      <p:pic>
        <p:nvPicPr>
          <p:cNvPr id="5" name="Picture 4">
            <a:extLst>
              <a:ext uri="{FF2B5EF4-FFF2-40B4-BE49-F238E27FC236}">
                <a16:creationId xmlns:a16="http://schemas.microsoft.com/office/drawing/2014/main" id="{5A115F33-9CB0-46E8-AE17-70A3CDD87D33}"/>
              </a:ext>
            </a:extLst>
          </p:cNvPr>
          <p:cNvPicPr>
            <a:picLocks noChangeAspect="1"/>
          </p:cNvPicPr>
          <p:nvPr/>
        </p:nvPicPr>
        <p:blipFill>
          <a:blip r:embed="rId3"/>
          <a:stretch>
            <a:fillRect/>
          </a:stretch>
        </p:blipFill>
        <p:spPr>
          <a:xfrm>
            <a:off x="4337331" y="1313146"/>
            <a:ext cx="3977543" cy="2685552"/>
          </a:xfrm>
          <a:prstGeom prst="rect">
            <a:avLst/>
          </a:prstGeom>
        </p:spPr>
      </p:pic>
      <p:pic>
        <p:nvPicPr>
          <p:cNvPr id="7" name="Picture 6">
            <a:extLst>
              <a:ext uri="{FF2B5EF4-FFF2-40B4-BE49-F238E27FC236}">
                <a16:creationId xmlns:a16="http://schemas.microsoft.com/office/drawing/2014/main" id="{7DFAA05D-8ACC-4042-BB9C-438D49E85FAA}"/>
              </a:ext>
            </a:extLst>
          </p:cNvPr>
          <p:cNvPicPr>
            <a:picLocks noChangeAspect="1"/>
          </p:cNvPicPr>
          <p:nvPr/>
        </p:nvPicPr>
        <p:blipFill>
          <a:blip r:embed="rId4"/>
          <a:stretch>
            <a:fillRect/>
          </a:stretch>
        </p:blipFill>
        <p:spPr>
          <a:xfrm>
            <a:off x="5721180" y="754222"/>
            <a:ext cx="1209844" cy="390580"/>
          </a:xfrm>
          <a:prstGeom prst="rect">
            <a:avLst/>
          </a:prstGeom>
        </p:spPr>
      </p:pic>
      <p:pic>
        <p:nvPicPr>
          <p:cNvPr id="9" name="Picture 8">
            <a:extLst>
              <a:ext uri="{FF2B5EF4-FFF2-40B4-BE49-F238E27FC236}">
                <a16:creationId xmlns:a16="http://schemas.microsoft.com/office/drawing/2014/main" id="{B1D79A24-B0E1-47CA-A0AF-7DB24B93DC3E}"/>
              </a:ext>
            </a:extLst>
          </p:cNvPr>
          <p:cNvPicPr>
            <a:picLocks noChangeAspect="1"/>
          </p:cNvPicPr>
          <p:nvPr/>
        </p:nvPicPr>
        <p:blipFill>
          <a:blip r:embed="rId5"/>
          <a:stretch>
            <a:fillRect/>
          </a:stretch>
        </p:blipFill>
        <p:spPr>
          <a:xfrm>
            <a:off x="1001055" y="754222"/>
            <a:ext cx="1209844" cy="390580"/>
          </a:xfrm>
          <a:prstGeom prst="rect">
            <a:avLst/>
          </a:prstGeom>
        </p:spPr>
      </p:pic>
      <p:sp>
        <p:nvSpPr>
          <p:cNvPr id="10" name="TextBox 9">
            <a:extLst>
              <a:ext uri="{FF2B5EF4-FFF2-40B4-BE49-F238E27FC236}">
                <a16:creationId xmlns:a16="http://schemas.microsoft.com/office/drawing/2014/main" id="{3A28BFC9-774E-4143-9310-8070876AF1F6}"/>
              </a:ext>
            </a:extLst>
          </p:cNvPr>
          <p:cNvSpPr txBox="1"/>
          <p:nvPr/>
        </p:nvSpPr>
        <p:spPr>
          <a:xfrm>
            <a:off x="944410" y="116053"/>
            <a:ext cx="2742289" cy="369332"/>
          </a:xfrm>
          <a:prstGeom prst="rect">
            <a:avLst/>
          </a:prstGeom>
          <a:noFill/>
        </p:spPr>
        <p:txBody>
          <a:bodyPr wrap="none" lIns="91440" tIns="45720" rIns="91440" bIns="45720" rtlCol="0" anchor="t">
            <a:spAutoFit/>
          </a:bodyPr>
          <a:lstStyle/>
          <a:p>
            <a:r>
              <a:rPr lang="en-US"/>
              <a:t>SMOTE – Feature Summary</a:t>
            </a:r>
            <a:endParaRPr lang="en-SG"/>
          </a:p>
        </p:txBody>
      </p:sp>
      <p:sp>
        <p:nvSpPr>
          <p:cNvPr id="13" name="TextBox 12">
            <a:extLst>
              <a:ext uri="{FF2B5EF4-FFF2-40B4-BE49-F238E27FC236}">
                <a16:creationId xmlns:a16="http://schemas.microsoft.com/office/drawing/2014/main" id="{96391580-B6C6-4CF9-8312-474B070C2D28}"/>
              </a:ext>
            </a:extLst>
          </p:cNvPr>
          <p:cNvSpPr txBox="1"/>
          <p:nvPr/>
        </p:nvSpPr>
        <p:spPr>
          <a:xfrm>
            <a:off x="1001055" y="4204612"/>
            <a:ext cx="6668702" cy="369332"/>
          </a:xfrm>
          <a:prstGeom prst="rect">
            <a:avLst/>
          </a:prstGeom>
          <a:noFill/>
        </p:spPr>
        <p:txBody>
          <a:bodyPr wrap="square" rtlCol="0">
            <a:spAutoFit/>
          </a:bodyPr>
          <a:lstStyle/>
          <a:p>
            <a:r>
              <a:rPr lang="en-US"/>
              <a:t>Both models show the same 3 significant features: </a:t>
            </a:r>
            <a:r>
              <a:rPr lang="en-US" i="1"/>
              <a:t>Age, </a:t>
            </a:r>
            <a:r>
              <a:rPr lang="en-US" i="1" err="1"/>
              <a:t>bmi</a:t>
            </a:r>
            <a:r>
              <a:rPr lang="en-US" i="1"/>
              <a:t> , glucose</a:t>
            </a:r>
            <a:endParaRPr lang="en-SG" i="1"/>
          </a:p>
        </p:txBody>
      </p:sp>
      <p:sp>
        <p:nvSpPr>
          <p:cNvPr id="4" name="TextBox 3">
            <a:extLst>
              <a:ext uri="{FF2B5EF4-FFF2-40B4-BE49-F238E27FC236}">
                <a16:creationId xmlns:a16="http://schemas.microsoft.com/office/drawing/2014/main" id="{78AF5C1F-7F64-EEBD-1812-AE4193563C28}"/>
              </a:ext>
            </a:extLst>
          </p:cNvPr>
          <p:cNvSpPr txBox="1"/>
          <p:nvPr/>
        </p:nvSpPr>
        <p:spPr>
          <a:xfrm>
            <a:off x="3314700" y="52197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Raymond: Update for status</a:t>
            </a:r>
          </a:p>
        </p:txBody>
      </p:sp>
    </p:spTree>
    <p:extLst>
      <p:ext uri="{BB962C8B-B14F-4D97-AF65-F5344CB8AC3E}">
        <p14:creationId xmlns:p14="http://schemas.microsoft.com/office/powerpoint/2010/main" val="30298623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6AFAF9-EE32-7C41-3C2D-E2D326F194F6}"/>
              </a:ext>
            </a:extLst>
          </p:cNvPr>
          <p:cNvSpPr txBox="1"/>
          <p:nvPr/>
        </p:nvSpPr>
        <p:spPr>
          <a:xfrm>
            <a:off x="182880" y="1028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0425 To do</a:t>
            </a:r>
          </a:p>
        </p:txBody>
      </p:sp>
      <p:sp>
        <p:nvSpPr>
          <p:cNvPr id="3" name="TextBox 2">
            <a:extLst>
              <a:ext uri="{FF2B5EF4-FFF2-40B4-BE49-F238E27FC236}">
                <a16:creationId xmlns:a16="http://schemas.microsoft.com/office/drawing/2014/main" id="{3D629A14-EF7D-6B9D-650B-CE42473E6899}"/>
              </a:ext>
            </a:extLst>
          </p:cNvPr>
          <p:cNvSpPr txBox="1"/>
          <p:nvPr/>
        </p:nvSpPr>
        <p:spPr>
          <a:xfrm>
            <a:off x="182880" y="590550"/>
            <a:ext cx="88011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Update slides 16 onwards pending new graphs by Raymond </a:t>
            </a:r>
          </a:p>
          <a:p>
            <a:endParaRPr lang="en-US"/>
          </a:p>
          <a:p>
            <a:r>
              <a:rPr lang="en-US"/>
              <a:t>2. Summary of the 3 models tested – we use holdout score, slide 71 – </a:t>
            </a:r>
            <a:r>
              <a:rPr lang="en-US">
                <a:solidFill>
                  <a:srgbClr val="C00000"/>
                </a:solidFill>
              </a:rPr>
              <a:t>Vincent, Diana &amp; Raymond</a:t>
            </a:r>
            <a:endParaRPr lang="en-US">
              <a:cs typeface="Calibri"/>
            </a:endParaRPr>
          </a:p>
          <a:p>
            <a:endParaRPr lang="en-US"/>
          </a:p>
          <a:p>
            <a:r>
              <a:rPr lang="en-US"/>
              <a:t>3. Raymond – slide 44, visualizations to prove insights, update EDA chart, confusion matrix</a:t>
            </a:r>
            <a:endParaRPr lang="en-US">
              <a:cs typeface="Calibri"/>
            </a:endParaRPr>
          </a:p>
        </p:txBody>
      </p:sp>
    </p:spTree>
    <p:extLst>
      <p:ext uri="{BB962C8B-B14F-4D97-AF65-F5344CB8AC3E}">
        <p14:creationId xmlns:p14="http://schemas.microsoft.com/office/powerpoint/2010/main" val="4727871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1B5F-BB7C-D143-8F2E-ABEFBE0933DA}"/>
              </a:ext>
            </a:extLst>
          </p:cNvPr>
          <p:cNvSpPr>
            <a:spLocks noGrp="1"/>
          </p:cNvSpPr>
          <p:nvPr>
            <p:ph type="title"/>
          </p:nvPr>
        </p:nvSpPr>
        <p:spPr>
          <a:xfrm>
            <a:off x="408274" y="64798"/>
            <a:ext cx="2840618" cy="492443"/>
          </a:xfrm>
        </p:spPr>
        <p:txBody>
          <a:bodyPr/>
          <a:lstStyle/>
          <a:p>
            <a:r>
              <a:rPr lang="en-US" sz="3200"/>
              <a:t>ETL to get 3K</a:t>
            </a:r>
          </a:p>
        </p:txBody>
      </p:sp>
      <p:sp>
        <p:nvSpPr>
          <p:cNvPr id="3" name="TextBox 2">
            <a:extLst>
              <a:ext uri="{FF2B5EF4-FFF2-40B4-BE49-F238E27FC236}">
                <a16:creationId xmlns:a16="http://schemas.microsoft.com/office/drawing/2014/main" id="{9E8FCF56-E3B8-3013-55DE-BED684724F03}"/>
              </a:ext>
            </a:extLst>
          </p:cNvPr>
          <p:cNvSpPr txBox="1"/>
          <p:nvPr/>
        </p:nvSpPr>
        <p:spPr>
          <a:xfrm>
            <a:off x="6180940" y="51283"/>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Leong to input data changed from 5k to 3k</a:t>
            </a:r>
          </a:p>
        </p:txBody>
      </p:sp>
      <p:pic>
        <p:nvPicPr>
          <p:cNvPr id="6" name="Picture 5">
            <a:extLst>
              <a:ext uri="{FF2B5EF4-FFF2-40B4-BE49-F238E27FC236}">
                <a16:creationId xmlns:a16="http://schemas.microsoft.com/office/drawing/2014/main" id="{9B325E8D-A1B4-41E7-B121-15FF4A96AE0A}"/>
              </a:ext>
            </a:extLst>
          </p:cNvPr>
          <p:cNvPicPr>
            <a:picLocks noChangeAspect="1"/>
          </p:cNvPicPr>
          <p:nvPr/>
        </p:nvPicPr>
        <p:blipFill>
          <a:blip r:embed="rId2"/>
          <a:stretch>
            <a:fillRect/>
          </a:stretch>
        </p:blipFill>
        <p:spPr>
          <a:xfrm>
            <a:off x="4095033" y="851750"/>
            <a:ext cx="3695737" cy="1531787"/>
          </a:xfrm>
          <a:prstGeom prst="rect">
            <a:avLst/>
          </a:prstGeom>
        </p:spPr>
      </p:pic>
      <p:pic>
        <p:nvPicPr>
          <p:cNvPr id="8" name="Picture 7">
            <a:extLst>
              <a:ext uri="{FF2B5EF4-FFF2-40B4-BE49-F238E27FC236}">
                <a16:creationId xmlns:a16="http://schemas.microsoft.com/office/drawing/2014/main" id="{07D14E4A-8D02-4A37-B45F-878D919E7FBD}"/>
              </a:ext>
            </a:extLst>
          </p:cNvPr>
          <p:cNvPicPr>
            <a:picLocks noChangeAspect="1"/>
          </p:cNvPicPr>
          <p:nvPr/>
        </p:nvPicPr>
        <p:blipFill>
          <a:blip r:embed="rId3"/>
          <a:stretch>
            <a:fillRect/>
          </a:stretch>
        </p:blipFill>
        <p:spPr>
          <a:xfrm>
            <a:off x="4612972" y="3230771"/>
            <a:ext cx="1093428" cy="1240165"/>
          </a:xfrm>
          <a:prstGeom prst="rect">
            <a:avLst/>
          </a:prstGeom>
        </p:spPr>
      </p:pic>
      <p:sp>
        <p:nvSpPr>
          <p:cNvPr id="15" name="TextBox 14">
            <a:extLst>
              <a:ext uri="{FF2B5EF4-FFF2-40B4-BE49-F238E27FC236}">
                <a16:creationId xmlns:a16="http://schemas.microsoft.com/office/drawing/2014/main" id="{3D462193-F479-46AB-953B-BAEC6C11D94F}"/>
              </a:ext>
            </a:extLst>
          </p:cNvPr>
          <p:cNvSpPr txBox="1"/>
          <p:nvPr/>
        </p:nvSpPr>
        <p:spPr>
          <a:xfrm>
            <a:off x="4562651" y="2722103"/>
            <a:ext cx="12969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Missing Values</a:t>
            </a:r>
            <a:endParaRPr lang="en-US"/>
          </a:p>
        </p:txBody>
      </p:sp>
    </p:spTree>
    <p:extLst>
      <p:ext uri="{BB962C8B-B14F-4D97-AF65-F5344CB8AC3E}">
        <p14:creationId xmlns:p14="http://schemas.microsoft.com/office/powerpoint/2010/main" val="28486614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855E-7DF9-6258-42F0-5E3382BC60D1}"/>
              </a:ext>
            </a:extLst>
          </p:cNvPr>
          <p:cNvSpPr>
            <a:spLocks noGrp="1"/>
          </p:cNvSpPr>
          <p:nvPr>
            <p:ph type="title"/>
          </p:nvPr>
        </p:nvSpPr>
        <p:spPr>
          <a:xfrm>
            <a:off x="503142" y="593902"/>
            <a:ext cx="7266177" cy="2154436"/>
          </a:xfrm>
        </p:spPr>
        <p:txBody>
          <a:bodyPr wrap="square" lIns="0" tIns="0" rIns="0" bIns="0" anchor="t">
            <a:spAutoFit/>
          </a:bodyPr>
          <a:lstStyle/>
          <a:p>
            <a:r>
              <a:rPr lang="en-US" sz="3500"/>
              <a:t>2704</a:t>
            </a:r>
            <a:br>
              <a:rPr lang="en-US" sz="3500"/>
            </a:br>
            <a:r>
              <a:rPr lang="en-US" sz="3500"/>
              <a:t>Raymond - 57, 68</a:t>
            </a:r>
            <a:br>
              <a:rPr lang="en-US" sz="3500"/>
            </a:br>
            <a:r>
              <a:rPr lang="en-US" sz="3500"/>
              <a:t>Leong – 27 (touch up)</a:t>
            </a:r>
            <a:br>
              <a:rPr lang="en-US" sz="3500"/>
            </a:br>
            <a:r>
              <a:rPr lang="en-US" sz="3500"/>
              <a:t>Slide 53, 55, 56 to be addressed</a:t>
            </a:r>
          </a:p>
        </p:txBody>
      </p:sp>
    </p:spTree>
    <p:extLst>
      <p:ext uri="{BB962C8B-B14F-4D97-AF65-F5344CB8AC3E}">
        <p14:creationId xmlns:p14="http://schemas.microsoft.com/office/powerpoint/2010/main" val="19575642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F13278-3177-C24D-0228-C131A99E5C79}"/>
              </a:ext>
            </a:extLst>
          </p:cNvPr>
          <p:cNvSpPr txBox="1"/>
          <p:nvPr/>
        </p:nvSpPr>
        <p:spPr>
          <a:xfrm>
            <a:off x="261257" y="129720"/>
            <a:ext cx="870312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t>2804</a:t>
            </a:r>
          </a:p>
        </p:txBody>
      </p:sp>
      <p:sp>
        <p:nvSpPr>
          <p:cNvPr id="3" name="TextBox 2">
            <a:extLst>
              <a:ext uri="{FF2B5EF4-FFF2-40B4-BE49-F238E27FC236}">
                <a16:creationId xmlns:a16="http://schemas.microsoft.com/office/drawing/2014/main" id="{FFE9D84A-A923-F64F-38DD-BCB03114A68D}"/>
              </a:ext>
            </a:extLst>
          </p:cNvPr>
          <p:cNvSpPr txBox="1"/>
          <p:nvPr/>
        </p:nvSpPr>
        <p:spPr>
          <a:xfrm>
            <a:off x="306613" y="837291"/>
            <a:ext cx="87031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Tidy up our slide header (15 min)</a:t>
            </a:r>
          </a:p>
          <a:p>
            <a:r>
              <a:rPr lang="en-US">
                <a:cs typeface="Calibri"/>
              </a:rPr>
              <a:t>2. GitHub – upload our materials for submission. E.g. PPT, python code, Power BI</a:t>
            </a:r>
          </a:p>
          <a:p>
            <a:r>
              <a:rPr lang="en-US">
                <a:cs typeface="Calibri"/>
              </a:rPr>
              <a:t>3. Another round of presentation (3:30 pm)</a:t>
            </a:r>
          </a:p>
        </p:txBody>
      </p:sp>
      <p:pic>
        <p:nvPicPr>
          <p:cNvPr id="5" name="Picture 4">
            <a:extLst>
              <a:ext uri="{FF2B5EF4-FFF2-40B4-BE49-F238E27FC236}">
                <a16:creationId xmlns:a16="http://schemas.microsoft.com/office/drawing/2014/main" id="{F0542675-F629-4A60-BF7B-6AFFCFAC63C5}"/>
              </a:ext>
            </a:extLst>
          </p:cNvPr>
          <p:cNvPicPr>
            <a:picLocks noChangeAspect="1"/>
          </p:cNvPicPr>
          <p:nvPr/>
        </p:nvPicPr>
        <p:blipFill>
          <a:blip r:embed="rId2"/>
          <a:stretch>
            <a:fillRect/>
          </a:stretch>
        </p:blipFill>
        <p:spPr>
          <a:xfrm>
            <a:off x="666749" y="2247901"/>
            <a:ext cx="4888285" cy="2526040"/>
          </a:xfrm>
          <a:prstGeom prst="rect">
            <a:avLst/>
          </a:prstGeom>
        </p:spPr>
      </p:pic>
    </p:spTree>
    <p:extLst>
      <p:ext uri="{BB962C8B-B14F-4D97-AF65-F5344CB8AC3E}">
        <p14:creationId xmlns:p14="http://schemas.microsoft.com/office/powerpoint/2010/main" val="61788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90690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H</a:t>
            </a:r>
            <a:r>
              <a:rPr sz="1200" b="1" spc="15">
                <a:solidFill>
                  <a:srgbClr val="252525"/>
                </a:solidFill>
                <a:latin typeface="Arial"/>
                <a:cs typeface="Arial"/>
              </a:rPr>
              <a:t>M</a:t>
            </a:r>
            <a:r>
              <a:rPr sz="1200" b="1">
                <a:solidFill>
                  <a:srgbClr val="252525"/>
                </a:solidFill>
                <a:latin typeface="Arial"/>
                <a:cs typeface="Arial"/>
              </a:rPr>
              <a:t>W</a:t>
            </a:r>
            <a:r>
              <a:rPr sz="1200" b="1" spc="-10">
                <a:solidFill>
                  <a:srgbClr val="252525"/>
                </a:solidFill>
                <a:latin typeface="Arial"/>
                <a:cs typeface="Arial"/>
              </a:rPr>
              <a:t> </a:t>
            </a:r>
            <a:r>
              <a:rPr sz="1200" b="1">
                <a:solidFill>
                  <a:srgbClr val="252525"/>
                </a:solidFill>
                <a:latin typeface="Arial"/>
                <a:cs typeface="Arial"/>
              </a:rPr>
              <a:t>St</a:t>
            </a:r>
            <a:r>
              <a:rPr sz="1200" b="1" spc="-10">
                <a:solidFill>
                  <a:srgbClr val="252525"/>
                </a:solidFill>
                <a:latin typeface="Arial"/>
                <a:cs typeface="Arial"/>
              </a:rPr>
              <a:t>a</a:t>
            </a:r>
            <a:r>
              <a:rPr sz="1200" b="1">
                <a:solidFill>
                  <a:srgbClr val="252525"/>
                </a:solidFill>
                <a:latin typeface="Arial"/>
                <a:cs typeface="Arial"/>
              </a:rPr>
              <a:t>t</a:t>
            </a:r>
            <a:r>
              <a:rPr sz="1200" b="1" spc="-10">
                <a:solidFill>
                  <a:srgbClr val="252525"/>
                </a:solidFill>
                <a:latin typeface="Arial"/>
                <a:cs typeface="Arial"/>
              </a:rPr>
              <a:t>eme</a:t>
            </a:r>
            <a:r>
              <a:rPr sz="1200" b="1" spc="5">
                <a:solidFill>
                  <a:srgbClr val="252525"/>
                </a:solidFill>
                <a:latin typeface="Arial"/>
                <a:cs typeface="Arial"/>
              </a:rPr>
              <a:t>n</a:t>
            </a:r>
            <a:r>
              <a:rPr sz="1200" b="1">
                <a:solidFill>
                  <a:srgbClr val="252525"/>
                </a:solidFill>
                <a:latin typeface="Arial"/>
                <a:cs typeface="Arial"/>
              </a:rPr>
              <a:t>t</a:t>
            </a:r>
            <a:endParaRPr lang="en-US" sz="1200" b="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13</a:t>
            </a:fld>
            <a:endParaRPr spc="-5"/>
          </a:p>
        </p:txBody>
      </p:sp>
      <p:sp>
        <p:nvSpPr>
          <p:cNvPr id="5" name="TextBox 4">
            <a:extLst>
              <a:ext uri="{FF2B5EF4-FFF2-40B4-BE49-F238E27FC236}">
                <a16:creationId xmlns:a16="http://schemas.microsoft.com/office/drawing/2014/main" id="{17660F3F-DE8A-CE0B-6A73-1AA41D5ED881}"/>
              </a:ext>
            </a:extLst>
          </p:cNvPr>
          <p:cNvSpPr txBox="1"/>
          <p:nvPr/>
        </p:nvSpPr>
        <p:spPr>
          <a:xfrm>
            <a:off x="1171576" y="1843087"/>
            <a:ext cx="57364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How might we use patients' records to assist medical professionals in predicting the probability of a patient suffering a stroke?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73709">
              <a:lnSpc>
                <a:spcPct val="100000"/>
              </a:lnSpc>
            </a:pPr>
            <a:r>
              <a:t>Descriptive</a:t>
            </a:r>
            <a:r>
              <a:rPr spc="-220"/>
              <a:t> </a:t>
            </a:r>
            <a:r>
              <a:t>A</a:t>
            </a:r>
            <a:r>
              <a:rPr spc="10"/>
              <a:t>n</a:t>
            </a:r>
            <a:r>
              <a:t>alyt</a:t>
            </a:r>
            <a:r>
              <a:rPr spc="-25"/>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14</a:t>
            </a:fld>
            <a:endParaRPr spc="-5"/>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353377" y="238712"/>
            <a:ext cx="1373505"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spc="5">
                <a:solidFill>
                  <a:srgbClr val="252525"/>
                </a:solidFill>
                <a:latin typeface="Arial"/>
                <a:cs typeface="Arial"/>
              </a:rPr>
              <a:t>pp</a:t>
            </a:r>
            <a:r>
              <a:rPr sz="1200" b="1" spc="-10">
                <a:solidFill>
                  <a:srgbClr val="252525"/>
                </a:solidFill>
                <a:latin typeface="Arial"/>
                <a:cs typeface="Arial"/>
              </a:rPr>
              <a:t>r</a:t>
            </a:r>
            <a:r>
              <a:rPr sz="1200" b="1" spc="5">
                <a:solidFill>
                  <a:srgbClr val="252525"/>
                </a:solidFill>
                <a:latin typeface="Arial"/>
                <a:cs typeface="Arial"/>
              </a:rPr>
              <a:t>o</a:t>
            </a:r>
            <a:r>
              <a:rPr sz="1200" b="1" spc="-10">
                <a:solidFill>
                  <a:srgbClr val="252525"/>
                </a:solidFill>
                <a:latin typeface="Arial"/>
                <a:cs typeface="Arial"/>
              </a:rPr>
              <a:t>ac</a:t>
            </a:r>
            <a:r>
              <a:rPr sz="1200" b="1" spc="5">
                <a:solidFill>
                  <a:srgbClr val="252525"/>
                </a:solidFill>
                <a:latin typeface="Arial"/>
                <a:cs typeface="Arial"/>
              </a:rPr>
              <a:t>h</a:t>
            </a:r>
            <a:r>
              <a:rPr sz="1200" b="1">
                <a:solidFill>
                  <a:srgbClr val="252525"/>
                </a:solidFill>
                <a:latin typeface="Arial"/>
                <a:cs typeface="Arial"/>
              </a:rPr>
              <a:t>(S</a:t>
            </a:r>
            <a:r>
              <a:rPr sz="1200" b="1" spc="-10">
                <a:solidFill>
                  <a:srgbClr val="252525"/>
                </a:solidFill>
                <a:latin typeface="Arial"/>
                <a:cs typeface="Arial"/>
              </a:rPr>
              <a:t>am</a:t>
            </a:r>
            <a:r>
              <a:rPr sz="1200" b="1" spc="5">
                <a:solidFill>
                  <a:srgbClr val="252525"/>
                </a:solidFill>
                <a:latin typeface="Arial"/>
                <a:cs typeface="Arial"/>
              </a:rPr>
              <a:t>p</a:t>
            </a:r>
            <a:r>
              <a:rPr sz="1200" b="1">
                <a:solidFill>
                  <a:srgbClr val="252525"/>
                </a:solidFill>
                <a:latin typeface="Arial"/>
                <a:cs typeface="Arial"/>
              </a:rPr>
              <a:t>l</a:t>
            </a:r>
            <a:r>
              <a:rPr sz="1200" b="1" spc="-10">
                <a:solidFill>
                  <a:srgbClr val="252525"/>
                </a:solidFill>
                <a:latin typeface="Arial"/>
                <a:cs typeface="Arial"/>
              </a:rPr>
              <a:t>e</a:t>
            </a:r>
            <a:r>
              <a:rPr sz="1200" b="1">
                <a:solidFill>
                  <a:srgbClr val="252525"/>
                </a:solidFill>
                <a:latin typeface="Arial"/>
                <a:cs typeface="Arial"/>
              </a:rPr>
              <a:t>)</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383540" y="798024"/>
            <a:ext cx="3724275" cy="836294"/>
          </a:xfrm>
          <a:prstGeom prst="rect">
            <a:avLst/>
          </a:prstGeom>
        </p:spPr>
        <p:txBody>
          <a:bodyPr vert="horz" wrap="square" lIns="0" tIns="0" rIns="0" bIns="0" rtlCol="0">
            <a:spAutoFit/>
          </a:bodyPr>
          <a:lstStyle/>
          <a:p>
            <a:pPr marL="12700" marR="5080">
              <a:lnSpc>
                <a:spcPct val="100000"/>
              </a:lnSpc>
            </a:pPr>
            <a:r>
              <a:rPr sz="1100" spc="5">
                <a:solidFill>
                  <a:srgbClr val="252525"/>
                </a:solidFill>
                <a:latin typeface="Arial"/>
                <a:cs typeface="Arial"/>
              </a:rPr>
              <a:t>Fo</a:t>
            </a:r>
            <a:r>
              <a:rPr sz="1100">
                <a:solidFill>
                  <a:srgbClr val="252525"/>
                </a:solidFill>
                <a:latin typeface="Arial"/>
                <a:cs typeface="Arial"/>
              </a:rPr>
              <a:t>r</a:t>
            </a:r>
            <a:r>
              <a:rPr sz="1100" spc="-15">
                <a:solidFill>
                  <a:srgbClr val="252525"/>
                </a:solidFill>
                <a:latin typeface="Arial"/>
                <a:cs typeface="Arial"/>
              </a:rPr>
              <a:t> </a:t>
            </a:r>
            <a:r>
              <a:rPr sz="1100" spc="-10">
                <a:solidFill>
                  <a:srgbClr val="252525"/>
                </a:solidFill>
                <a:latin typeface="Arial"/>
                <a:cs typeface="Arial"/>
              </a:rPr>
              <a:t>t</a:t>
            </a:r>
            <a:r>
              <a:rPr sz="1100" spc="5">
                <a:solidFill>
                  <a:srgbClr val="252525"/>
                </a:solidFill>
                <a:latin typeface="Arial"/>
                <a:cs typeface="Arial"/>
              </a:rPr>
              <a:t>h</a:t>
            </a:r>
            <a:r>
              <a:rPr sz="1100" spc="-25">
                <a:solidFill>
                  <a:srgbClr val="252525"/>
                </a:solidFill>
                <a:latin typeface="Arial"/>
                <a:cs typeface="Arial"/>
              </a:rPr>
              <a:t>i</a:t>
            </a:r>
            <a:r>
              <a:rPr sz="1100">
                <a:solidFill>
                  <a:srgbClr val="252525"/>
                </a:solidFill>
                <a:latin typeface="Arial"/>
                <a:cs typeface="Arial"/>
              </a:rPr>
              <a:t>s </a:t>
            </a:r>
            <a:r>
              <a:rPr sz="1100" spc="5">
                <a:solidFill>
                  <a:srgbClr val="252525"/>
                </a:solidFill>
                <a:latin typeface="Arial"/>
                <a:cs typeface="Arial"/>
              </a:rPr>
              <a:t>p</a:t>
            </a:r>
            <a:r>
              <a:rPr sz="1100" spc="-10">
                <a:solidFill>
                  <a:srgbClr val="252525"/>
                </a:solidFill>
                <a:latin typeface="Arial"/>
                <a:cs typeface="Arial"/>
              </a:rPr>
              <a:t>r</a:t>
            </a:r>
            <a:r>
              <a:rPr sz="1100" spc="5">
                <a:solidFill>
                  <a:srgbClr val="252525"/>
                </a:solidFill>
                <a:latin typeface="Arial"/>
                <a:cs typeface="Arial"/>
              </a:rPr>
              <a:t>o</a:t>
            </a:r>
            <a:r>
              <a:rPr sz="1100" spc="10">
                <a:solidFill>
                  <a:srgbClr val="252525"/>
                </a:solidFill>
                <a:latin typeface="Arial"/>
                <a:cs typeface="Arial"/>
              </a:rPr>
              <a:t>j</a:t>
            </a:r>
            <a:r>
              <a:rPr sz="1100" spc="5">
                <a:solidFill>
                  <a:srgbClr val="252525"/>
                </a:solidFill>
                <a:latin typeface="Arial"/>
                <a:cs typeface="Arial"/>
              </a:rPr>
              <a:t>ec</a:t>
            </a:r>
            <a:r>
              <a:rPr sz="1100" spc="-10">
                <a:solidFill>
                  <a:srgbClr val="252525"/>
                </a:solidFill>
                <a:latin typeface="Arial"/>
                <a:cs typeface="Arial"/>
              </a:rPr>
              <a:t>t</a:t>
            </a:r>
            <a:r>
              <a:rPr sz="1100">
                <a:solidFill>
                  <a:srgbClr val="252525"/>
                </a:solidFill>
                <a:latin typeface="Arial"/>
                <a:cs typeface="Arial"/>
              </a:rPr>
              <a:t>,</a:t>
            </a:r>
            <a:r>
              <a:rPr sz="1100" spc="-55">
                <a:solidFill>
                  <a:srgbClr val="252525"/>
                </a:solidFill>
                <a:latin typeface="Arial"/>
                <a:cs typeface="Arial"/>
              </a:rPr>
              <a:t> </a:t>
            </a:r>
            <a:r>
              <a:rPr sz="1100" spc="-15">
                <a:solidFill>
                  <a:srgbClr val="252525"/>
                </a:solidFill>
                <a:latin typeface="Arial"/>
                <a:cs typeface="Arial"/>
              </a:rPr>
              <a:t>w</a:t>
            </a:r>
            <a:r>
              <a:rPr sz="1100">
                <a:solidFill>
                  <a:srgbClr val="252525"/>
                </a:solidFill>
                <a:latin typeface="Arial"/>
                <a:cs typeface="Arial"/>
              </a:rPr>
              <a:t>e</a:t>
            </a:r>
            <a:r>
              <a:rPr sz="1100" spc="20">
                <a:solidFill>
                  <a:srgbClr val="252525"/>
                </a:solidFill>
                <a:latin typeface="Arial"/>
                <a:cs typeface="Arial"/>
              </a:rPr>
              <a:t> </a:t>
            </a:r>
            <a:r>
              <a:rPr sz="1100" spc="-15">
                <a:solidFill>
                  <a:srgbClr val="252525"/>
                </a:solidFill>
                <a:latin typeface="Arial"/>
                <a:cs typeface="Arial"/>
              </a:rPr>
              <a:t>w</a:t>
            </a:r>
            <a:r>
              <a:rPr sz="1100" spc="-25">
                <a:solidFill>
                  <a:srgbClr val="252525"/>
                </a:solidFill>
                <a:latin typeface="Arial"/>
                <a:cs typeface="Arial"/>
              </a:rPr>
              <a:t>il</a:t>
            </a:r>
            <a:r>
              <a:rPr sz="1100">
                <a:solidFill>
                  <a:srgbClr val="252525"/>
                </a:solidFill>
                <a:latin typeface="Arial"/>
                <a:cs typeface="Arial"/>
              </a:rPr>
              <a:t>l</a:t>
            </a:r>
            <a:r>
              <a:rPr sz="1100" spc="65">
                <a:solidFill>
                  <a:srgbClr val="252525"/>
                </a:solidFill>
                <a:latin typeface="Arial"/>
                <a:cs typeface="Arial"/>
              </a:rPr>
              <a:t> </a:t>
            </a:r>
            <a:r>
              <a:rPr sz="1100" spc="25">
                <a:solidFill>
                  <a:srgbClr val="252525"/>
                </a:solidFill>
                <a:latin typeface="Arial"/>
                <a:cs typeface="Arial"/>
              </a:rPr>
              <a:t>m</a:t>
            </a:r>
            <a:r>
              <a:rPr sz="1100" spc="5">
                <a:solidFill>
                  <a:srgbClr val="252525"/>
                </a:solidFill>
                <a:latin typeface="Arial"/>
                <a:cs typeface="Arial"/>
              </a:rPr>
              <a:t>ak</a:t>
            </a:r>
            <a:r>
              <a:rPr sz="1100">
                <a:solidFill>
                  <a:srgbClr val="252525"/>
                </a:solidFill>
                <a:latin typeface="Arial"/>
                <a:cs typeface="Arial"/>
              </a:rPr>
              <a:t>e</a:t>
            </a:r>
            <a:r>
              <a:rPr sz="1100" spc="-40">
                <a:solidFill>
                  <a:srgbClr val="252525"/>
                </a:solidFill>
                <a:latin typeface="Arial"/>
                <a:cs typeface="Arial"/>
              </a:rPr>
              <a:t> </a:t>
            </a:r>
            <a:r>
              <a:rPr sz="1100" spc="-10">
                <a:solidFill>
                  <a:srgbClr val="252525"/>
                </a:solidFill>
                <a:latin typeface="Arial"/>
                <a:cs typeface="Arial"/>
              </a:rPr>
              <a:t>f</a:t>
            </a:r>
            <a:r>
              <a:rPr sz="1100" spc="5">
                <a:solidFill>
                  <a:srgbClr val="252525"/>
                </a:solidFill>
                <a:latin typeface="Arial"/>
                <a:cs typeface="Arial"/>
              </a:rPr>
              <a:t>u</a:t>
            </a:r>
            <a:r>
              <a:rPr sz="1100" spc="-25">
                <a:solidFill>
                  <a:srgbClr val="252525"/>
                </a:solidFill>
                <a:latin typeface="Arial"/>
                <a:cs typeface="Arial"/>
              </a:rPr>
              <a:t>l</a:t>
            </a:r>
            <a:r>
              <a:rPr sz="1100">
                <a:solidFill>
                  <a:srgbClr val="252525"/>
                </a:solidFill>
                <a:latin typeface="Arial"/>
                <a:cs typeface="Arial"/>
              </a:rPr>
              <a:t>l</a:t>
            </a:r>
            <a:r>
              <a:rPr sz="1100" spc="5">
                <a:solidFill>
                  <a:srgbClr val="252525"/>
                </a:solidFill>
                <a:latin typeface="Arial"/>
                <a:cs typeface="Arial"/>
              </a:rPr>
              <a:t> us</a:t>
            </a:r>
            <a:r>
              <a:rPr sz="1100">
                <a:solidFill>
                  <a:srgbClr val="252525"/>
                </a:solidFill>
                <a:latin typeface="Arial"/>
                <a:cs typeface="Arial"/>
              </a:rPr>
              <a:t>e</a:t>
            </a:r>
            <a:r>
              <a:rPr sz="1100" spc="-20">
                <a:solidFill>
                  <a:srgbClr val="252525"/>
                </a:solidFill>
                <a:latin typeface="Arial"/>
                <a:cs typeface="Arial"/>
              </a:rPr>
              <a:t> </a:t>
            </a:r>
            <a:r>
              <a:rPr sz="1100" spc="5">
                <a:solidFill>
                  <a:srgbClr val="252525"/>
                </a:solidFill>
                <a:latin typeface="Arial"/>
                <a:cs typeface="Arial"/>
              </a:rPr>
              <a:t>o</a:t>
            </a:r>
            <a:r>
              <a:rPr sz="1100">
                <a:solidFill>
                  <a:srgbClr val="252525"/>
                </a:solidFill>
                <a:latin typeface="Arial"/>
                <a:cs typeface="Arial"/>
              </a:rPr>
              <a:t>f</a:t>
            </a:r>
            <a:r>
              <a:rPr sz="1100" spc="-15">
                <a:solidFill>
                  <a:srgbClr val="252525"/>
                </a:solidFill>
                <a:latin typeface="Arial"/>
                <a:cs typeface="Arial"/>
              </a:rPr>
              <a:t> </a:t>
            </a:r>
            <a:r>
              <a:rPr sz="1100" spc="-10">
                <a:solidFill>
                  <a:srgbClr val="252525"/>
                </a:solidFill>
                <a:latin typeface="Arial"/>
                <a:cs typeface="Arial"/>
              </a:rPr>
              <a:t>t</a:t>
            </a:r>
            <a:r>
              <a:rPr sz="1100" spc="5">
                <a:solidFill>
                  <a:srgbClr val="252525"/>
                </a:solidFill>
                <a:latin typeface="Arial"/>
                <a:cs typeface="Arial"/>
              </a:rPr>
              <a:t>h</a:t>
            </a:r>
            <a:r>
              <a:rPr sz="1100">
                <a:solidFill>
                  <a:srgbClr val="252525"/>
                </a:solidFill>
                <a:latin typeface="Arial"/>
                <a:cs typeface="Arial"/>
              </a:rPr>
              <a:t>e</a:t>
            </a:r>
            <a:r>
              <a:rPr sz="1100" spc="-20">
                <a:solidFill>
                  <a:srgbClr val="252525"/>
                </a:solidFill>
                <a:latin typeface="Arial"/>
                <a:cs typeface="Arial"/>
              </a:rPr>
              <a:t> </a:t>
            </a:r>
            <a:r>
              <a:rPr sz="1100" spc="-10">
                <a:solidFill>
                  <a:srgbClr val="252525"/>
                </a:solidFill>
                <a:latin typeface="Arial"/>
                <a:cs typeface="Arial"/>
              </a:rPr>
              <a:t>f</a:t>
            </a:r>
            <a:r>
              <a:rPr sz="1100" spc="5">
                <a:solidFill>
                  <a:srgbClr val="252525"/>
                </a:solidFill>
                <a:latin typeface="Arial"/>
                <a:cs typeface="Arial"/>
              </a:rPr>
              <a:t>unc</a:t>
            </a:r>
            <a:r>
              <a:rPr sz="1100" spc="-10">
                <a:solidFill>
                  <a:srgbClr val="252525"/>
                </a:solidFill>
                <a:latin typeface="Arial"/>
                <a:cs typeface="Arial"/>
              </a:rPr>
              <a:t>t</a:t>
            </a:r>
            <a:r>
              <a:rPr sz="1100" spc="-25">
                <a:solidFill>
                  <a:srgbClr val="252525"/>
                </a:solidFill>
                <a:latin typeface="Arial"/>
                <a:cs typeface="Arial"/>
              </a:rPr>
              <a:t>i</a:t>
            </a:r>
            <a:r>
              <a:rPr sz="1100" spc="5">
                <a:solidFill>
                  <a:srgbClr val="252525"/>
                </a:solidFill>
                <a:latin typeface="Arial"/>
                <a:cs typeface="Arial"/>
              </a:rPr>
              <a:t>ona</a:t>
            </a:r>
            <a:r>
              <a:rPr sz="1100" spc="-25">
                <a:solidFill>
                  <a:srgbClr val="252525"/>
                </a:solidFill>
                <a:latin typeface="Arial"/>
                <a:cs typeface="Arial"/>
              </a:rPr>
              <a:t>li</a:t>
            </a:r>
            <a:r>
              <a:rPr sz="1100" spc="-10">
                <a:solidFill>
                  <a:srgbClr val="252525"/>
                </a:solidFill>
                <a:latin typeface="Arial"/>
                <a:cs typeface="Arial"/>
              </a:rPr>
              <a:t>t</a:t>
            </a:r>
            <a:r>
              <a:rPr sz="1100" spc="-25">
                <a:solidFill>
                  <a:srgbClr val="252525"/>
                </a:solidFill>
                <a:latin typeface="Arial"/>
                <a:cs typeface="Arial"/>
              </a:rPr>
              <a:t>i</a:t>
            </a:r>
            <a:r>
              <a:rPr sz="1100" spc="5">
                <a:solidFill>
                  <a:srgbClr val="252525"/>
                </a:solidFill>
                <a:latin typeface="Arial"/>
                <a:cs typeface="Arial"/>
              </a:rPr>
              <a:t>e</a:t>
            </a:r>
            <a:r>
              <a:rPr sz="1100">
                <a:solidFill>
                  <a:srgbClr val="252525"/>
                </a:solidFill>
                <a:latin typeface="Arial"/>
                <a:cs typeface="Arial"/>
              </a:rPr>
              <a:t>s</a:t>
            </a:r>
            <a:r>
              <a:rPr sz="1100" spc="60">
                <a:solidFill>
                  <a:srgbClr val="252525"/>
                </a:solidFill>
                <a:latin typeface="Arial"/>
                <a:cs typeface="Arial"/>
              </a:rPr>
              <a:t> </a:t>
            </a:r>
            <a:r>
              <a:rPr sz="1100" spc="5">
                <a:solidFill>
                  <a:srgbClr val="252525"/>
                </a:solidFill>
                <a:latin typeface="Arial"/>
                <a:cs typeface="Arial"/>
              </a:rPr>
              <a:t>o</a:t>
            </a:r>
            <a:r>
              <a:rPr sz="1100">
                <a:solidFill>
                  <a:srgbClr val="252525"/>
                </a:solidFill>
                <a:latin typeface="Arial"/>
                <a:cs typeface="Arial"/>
              </a:rPr>
              <a:t>f </a:t>
            </a:r>
            <a:r>
              <a:rPr sz="1100" b="1" spc="-30">
                <a:solidFill>
                  <a:srgbClr val="252525"/>
                </a:solidFill>
                <a:latin typeface="Arial"/>
                <a:cs typeface="Arial"/>
              </a:rPr>
              <a:t>I</a:t>
            </a:r>
            <a:r>
              <a:rPr sz="1100" b="1">
                <a:solidFill>
                  <a:srgbClr val="252525"/>
                </a:solidFill>
                <a:latin typeface="Arial"/>
                <a:cs typeface="Arial"/>
              </a:rPr>
              <a:t>BM</a:t>
            </a:r>
            <a:r>
              <a:rPr sz="1100" b="1" spc="15">
                <a:solidFill>
                  <a:srgbClr val="252525"/>
                </a:solidFill>
                <a:latin typeface="Arial"/>
                <a:cs typeface="Arial"/>
              </a:rPr>
              <a:t> </a:t>
            </a:r>
            <a:r>
              <a:rPr sz="1100" b="1" spc="-20">
                <a:solidFill>
                  <a:srgbClr val="252525"/>
                </a:solidFill>
                <a:latin typeface="Arial"/>
                <a:cs typeface="Arial"/>
              </a:rPr>
              <a:t>W</a:t>
            </a:r>
            <a:r>
              <a:rPr sz="1100" b="1" spc="5">
                <a:solidFill>
                  <a:srgbClr val="252525"/>
                </a:solidFill>
                <a:latin typeface="Arial"/>
                <a:cs typeface="Arial"/>
              </a:rPr>
              <a:t>a</a:t>
            </a:r>
            <a:r>
              <a:rPr sz="1100" b="1" spc="-10">
                <a:solidFill>
                  <a:srgbClr val="252525"/>
                </a:solidFill>
                <a:latin typeface="Arial"/>
                <a:cs typeface="Arial"/>
              </a:rPr>
              <a:t>t</a:t>
            </a:r>
            <a:r>
              <a:rPr sz="1100" b="1" spc="5">
                <a:solidFill>
                  <a:srgbClr val="252525"/>
                </a:solidFill>
                <a:latin typeface="Arial"/>
                <a:cs typeface="Arial"/>
              </a:rPr>
              <a:t>so</a:t>
            </a:r>
            <a:r>
              <a:rPr sz="1100" b="1">
                <a:solidFill>
                  <a:srgbClr val="252525"/>
                </a:solidFill>
                <a:latin typeface="Arial"/>
                <a:cs typeface="Arial"/>
              </a:rPr>
              <a:t>n</a:t>
            </a:r>
            <a:r>
              <a:rPr sz="1100" b="1" spc="-20">
                <a:solidFill>
                  <a:srgbClr val="252525"/>
                </a:solidFill>
                <a:latin typeface="Arial"/>
                <a:cs typeface="Arial"/>
              </a:rPr>
              <a:t> </a:t>
            </a:r>
            <a:r>
              <a:rPr sz="1100" b="1" spc="5">
                <a:solidFill>
                  <a:srgbClr val="252525"/>
                </a:solidFill>
                <a:latin typeface="Arial"/>
                <a:cs typeface="Arial"/>
              </a:rPr>
              <a:t>S</a:t>
            </a:r>
            <a:r>
              <a:rPr sz="1100" b="1" spc="-10">
                <a:solidFill>
                  <a:srgbClr val="252525"/>
                </a:solidFill>
                <a:latin typeface="Arial"/>
                <a:cs typeface="Arial"/>
              </a:rPr>
              <a:t>t</a:t>
            </a:r>
            <a:r>
              <a:rPr sz="1100" b="1" spc="5">
                <a:solidFill>
                  <a:srgbClr val="252525"/>
                </a:solidFill>
                <a:latin typeface="Arial"/>
                <a:cs typeface="Arial"/>
              </a:rPr>
              <a:t>ud</a:t>
            </a:r>
            <a:r>
              <a:rPr sz="1100" b="1" spc="-10">
                <a:solidFill>
                  <a:srgbClr val="252525"/>
                </a:solidFill>
                <a:latin typeface="Arial"/>
                <a:cs typeface="Arial"/>
              </a:rPr>
              <a:t>i</a:t>
            </a:r>
            <a:r>
              <a:rPr sz="1100" b="1">
                <a:solidFill>
                  <a:srgbClr val="252525"/>
                </a:solidFill>
                <a:latin typeface="Arial"/>
                <a:cs typeface="Arial"/>
              </a:rPr>
              <a:t>o</a:t>
            </a:r>
            <a:r>
              <a:rPr sz="1100" b="1" spc="10">
                <a:solidFill>
                  <a:srgbClr val="252525"/>
                </a:solidFill>
                <a:latin typeface="Arial"/>
                <a:cs typeface="Arial"/>
              </a:rPr>
              <a:t> </a:t>
            </a:r>
            <a:r>
              <a:rPr sz="1100" spc="-10">
                <a:solidFill>
                  <a:srgbClr val="252525"/>
                </a:solidFill>
                <a:latin typeface="Arial"/>
                <a:cs typeface="Arial"/>
              </a:rPr>
              <a:t>t</a:t>
            </a:r>
            <a:r>
              <a:rPr sz="1100">
                <a:solidFill>
                  <a:srgbClr val="252525"/>
                </a:solidFill>
                <a:latin typeface="Arial"/>
                <a:cs typeface="Arial"/>
              </a:rPr>
              <a:t>o</a:t>
            </a:r>
            <a:r>
              <a:rPr sz="1100" spc="-20">
                <a:solidFill>
                  <a:srgbClr val="252525"/>
                </a:solidFill>
                <a:latin typeface="Arial"/>
                <a:cs typeface="Arial"/>
              </a:rPr>
              <a:t> </a:t>
            </a:r>
            <a:r>
              <a:rPr sz="1100" b="1" spc="5">
                <a:solidFill>
                  <a:srgbClr val="252525"/>
                </a:solidFill>
                <a:latin typeface="Arial"/>
                <a:cs typeface="Arial"/>
              </a:rPr>
              <a:t>pe</a:t>
            </a:r>
            <a:r>
              <a:rPr sz="1100" b="1" spc="-10">
                <a:solidFill>
                  <a:srgbClr val="252525"/>
                </a:solidFill>
                <a:latin typeface="Arial"/>
                <a:cs typeface="Arial"/>
              </a:rPr>
              <a:t>rf</a:t>
            </a:r>
            <a:r>
              <a:rPr sz="1100" b="1" spc="5">
                <a:solidFill>
                  <a:srgbClr val="252525"/>
                </a:solidFill>
                <a:latin typeface="Arial"/>
                <a:cs typeface="Arial"/>
              </a:rPr>
              <a:t>o</a:t>
            </a:r>
            <a:r>
              <a:rPr sz="1100" b="1" spc="-10">
                <a:solidFill>
                  <a:srgbClr val="252525"/>
                </a:solidFill>
                <a:latin typeface="Arial"/>
                <a:cs typeface="Arial"/>
              </a:rPr>
              <a:t>r</a:t>
            </a:r>
            <a:r>
              <a:rPr sz="1100" b="1">
                <a:solidFill>
                  <a:srgbClr val="252525"/>
                </a:solidFill>
                <a:latin typeface="Arial"/>
                <a:cs typeface="Arial"/>
              </a:rPr>
              <a:t>m</a:t>
            </a:r>
            <a:r>
              <a:rPr sz="1100" b="1" spc="-5">
                <a:solidFill>
                  <a:srgbClr val="252525"/>
                </a:solidFill>
                <a:latin typeface="Arial"/>
                <a:cs typeface="Arial"/>
              </a:rPr>
              <a:t> </a:t>
            </a:r>
            <a:r>
              <a:rPr sz="1100" b="1" spc="-10">
                <a:solidFill>
                  <a:srgbClr val="252525"/>
                </a:solidFill>
                <a:latin typeface="Arial"/>
                <a:cs typeface="Arial"/>
              </a:rPr>
              <a:t>t</a:t>
            </a:r>
            <a:r>
              <a:rPr sz="1100" b="1" spc="5">
                <a:solidFill>
                  <a:srgbClr val="252525"/>
                </a:solidFill>
                <a:latin typeface="Arial"/>
                <a:cs typeface="Arial"/>
              </a:rPr>
              <a:t>h</a:t>
            </a:r>
            <a:r>
              <a:rPr sz="1100" b="1">
                <a:solidFill>
                  <a:srgbClr val="252525"/>
                </a:solidFill>
                <a:latin typeface="Arial"/>
                <a:cs typeface="Arial"/>
              </a:rPr>
              <a:t>e</a:t>
            </a:r>
            <a:r>
              <a:rPr sz="1100" b="1" spc="-20">
                <a:solidFill>
                  <a:srgbClr val="252525"/>
                </a:solidFill>
                <a:latin typeface="Arial"/>
                <a:cs typeface="Arial"/>
              </a:rPr>
              <a:t> </a:t>
            </a:r>
            <a:r>
              <a:rPr sz="1100" b="1" spc="5">
                <a:solidFill>
                  <a:srgbClr val="252525"/>
                </a:solidFill>
                <a:latin typeface="Arial"/>
                <a:cs typeface="Arial"/>
              </a:rPr>
              <a:t>da</a:t>
            </a:r>
            <a:r>
              <a:rPr sz="1100" b="1" spc="-10">
                <a:solidFill>
                  <a:srgbClr val="252525"/>
                </a:solidFill>
                <a:latin typeface="Arial"/>
                <a:cs typeface="Arial"/>
              </a:rPr>
              <a:t>t</a:t>
            </a:r>
            <a:r>
              <a:rPr sz="1100" b="1">
                <a:solidFill>
                  <a:srgbClr val="252525"/>
                </a:solidFill>
                <a:latin typeface="Arial"/>
                <a:cs typeface="Arial"/>
              </a:rPr>
              <a:t>a</a:t>
            </a:r>
            <a:r>
              <a:rPr sz="1100" b="1" spc="-20">
                <a:solidFill>
                  <a:srgbClr val="252525"/>
                </a:solidFill>
                <a:latin typeface="Arial"/>
                <a:cs typeface="Arial"/>
              </a:rPr>
              <a:t> </a:t>
            </a:r>
            <a:r>
              <a:rPr sz="1100" b="1" spc="5">
                <a:solidFill>
                  <a:srgbClr val="252525"/>
                </a:solidFill>
                <a:latin typeface="Arial"/>
                <a:cs typeface="Arial"/>
              </a:rPr>
              <a:t>sc</a:t>
            </a:r>
            <a:r>
              <a:rPr sz="1100" b="1" spc="-10">
                <a:solidFill>
                  <a:srgbClr val="252525"/>
                </a:solidFill>
                <a:latin typeface="Arial"/>
                <a:cs typeface="Arial"/>
              </a:rPr>
              <a:t>i</a:t>
            </a:r>
            <a:r>
              <a:rPr sz="1100" b="1" spc="5">
                <a:solidFill>
                  <a:srgbClr val="252525"/>
                </a:solidFill>
                <a:latin typeface="Arial"/>
                <a:cs typeface="Arial"/>
              </a:rPr>
              <a:t>enc</a:t>
            </a:r>
            <a:r>
              <a:rPr sz="1100" b="1">
                <a:solidFill>
                  <a:srgbClr val="252525"/>
                </a:solidFill>
                <a:latin typeface="Arial"/>
                <a:cs typeface="Arial"/>
              </a:rPr>
              <a:t>e </a:t>
            </a:r>
            <a:r>
              <a:rPr sz="1100" b="1" spc="-20">
                <a:solidFill>
                  <a:srgbClr val="252525"/>
                </a:solidFill>
                <a:latin typeface="Arial"/>
                <a:cs typeface="Arial"/>
              </a:rPr>
              <a:t>m</a:t>
            </a:r>
            <a:r>
              <a:rPr sz="1100" b="1" spc="5">
                <a:solidFill>
                  <a:srgbClr val="252525"/>
                </a:solidFill>
                <a:latin typeface="Arial"/>
                <a:cs typeface="Arial"/>
              </a:rPr>
              <a:t>e</a:t>
            </a:r>
            <a:r>
              <a:rPr sz="1100" b="1" spc="-10">
                <a:solidFill>
                  <a:srgbClr val="252525"/>
                </a:solidFill>
                <a:latin typeface="Arial"/>
                <a:cs typeface="Arial"/>
              </a:rPr>
              <a:t>t</a:t>
            </a:r>
            <a:r>
              <a:rPr sz="1100" b="1" spc="5">
                <a:solidFill>
                  <a:srgbClr val="252525"/>
                </a:solidFill>
                <a:latin typeface="Arial"/>
                <a:cs typeface="Arial"/>
              </a:rPr>
              <a:t>hodo</a:t>
            </a:r>
            <a:r>
              <a:rPr sz="1100" b="1" spc="-10">
                <a:solidFill>
                  <a:srgbClr val="252525"/>
                </a:solidFill>
                <a:latin typeface="Arial"/>
                <a:cs typeface="Arial"/>
              </a:rPr>
              <a:t>l</a:t>
            </a:r>
            <a:r>
              <a:rPr sz="1100" b="1" spc="5">
                <a:solidFill>
                  <a:srgbClr val="252525"/>
                </a:solidFill>
                <a:latin typeface="Arial"/>
                <a:cs typeface="Arial"/>
              </a:rPr>
              <a:t>og</a:t>
            </a:r>
            <a:r>
              <a:rPr sz="1100" b="1" spc="-10">
                <a:solidFill>
                  <a:srgbClr val="252525"/>
                </a:solidFill>
                <a:latin typeface="Arial"/>
                <a:cs typeface="Arial"/>
              </a:rPr>
              <a:t>i</a:t>
            </a:r>
            <a:r>
              <a:rPr sz="1100" b="1" spc="5">
                <a:solidFill>
                  <a:srgbClr val="252525"/>
                </a:solidFill>
                <a:latin typeface="Arial"/>
                <a:cs typeface="Arial"/>
              </a:rPr>
              <a:t>e</a:t>
            </a:r>
            <a:r>
              <a:rPr sz="1100" b="1" spc="15">
                <a:solidFill>
                  <a:srgbClr val="252525"/>
                </a:solidFill>
                <a:latin typeface="Arial"/>
                <a:cs typeface="Arial"/>
              </a:rPr>
              <a:t>s</a:t>
            </a:r>
            <a:r>
              <a:rPr sz="1100">
                <a:solidFill>
                  <a:srgbClr val="252525"/>
                </a:solidFill>
                <a:latin typeface="Arial"/>
                <a:cs typeface="Arial"/>
              </a:rPr>
              <a:t>.</a:t>
            </a:r>
            <a:r>
              <a:rPr sz="1100" spc="-55">
                <a:solidFill>
                  <a:srgbClr val="252525"/>
                </a:solidFill>
                <a:latin typeface="Arial"/>
                <a:cs typeface="Arial"/>
              </a:rPr>
              <a:t> </a:t>
            </a:r>
            <a:r>
              <a:rPr sz="1100" spc="-10">
                <a:solidFill>
                  <a:srgbClr val="252525"/>
                </a:solidFill>
                <a:latin typeface="Arial"/>
                <a:cs typeface="Arial"/>
              </a:rPr>
              <a:t>I</a:t>
            </a:r>
            <a:r>
              <a:rPr sz="1100" spc="5">
                <a:solidFill>
                  <a:srgbClr val="252525"/>
                </a:solidFill>
                <a:latin typeface="Arial"/>
                <a:cs typeface="Arial"/>
              </a:rPr>
              <a:t>B</a:t>
            </a:r>
            <a:r>
              <a:rPr sz="1100">
                <a:solidFill>
                  <a:srgbClr val="252525"/>
                </a:solidFill>
                <a:latin typeface="Arial"/>
                <a:cs typeface="Arial"/>
              </a:rPr>
              <a:t>M</a:t>
            </a:r>
            <a:r>
              <a:rPr sz="1100" spc="-5">
                <a:solidFill>
                  <a:srgbClr val="252525"/>
                </a:solidFill>
                <a:latin typeface="Arial"/>
                <a:cs typeface="Arial"/>
              </a:rPr>
              <a:t> </a:t>
            </a:r>
            <a:r>
              <a:rPr sz="1100" spc="40">
                <a:solidFill>
                  <a:srgbClr val="252525"/>
                </a:solidFill>
                <a:latin typeface="Arial"/>
                <a:cs typeface="Arial"/>
              </a:rPr>
              <a:t>W</a:t>
            </a:r>
            <a:r>
              <a:rPr sz="1100" spc="5">
                <a:solidFill>
                  <a:srgbClr val="252525"/>
                </a:solidFill>
                <a:latin typeface="Arial"/>
                <a:cs typeface="Arial"/>
              </a:rPr>
              <a:t>a</a:t>
            </a:r>
            <a:r>
              <a:rPr sz="1100" spc="-10">
                <a:solidFill>
                  <a:srgbClr val="252525"/>
                </a:solidFill>
                <a:latin typeface="Arial"/>
                <a:cs typeface="Arial"/>
              </a:rPr>
              <a:t>t</a:t>
            </a:r>
            <a:r>
              <a:rPr sz="1100" spc="5">
                <a:solidFill>
                  <a:srgbClr val="252525"/>
                </a:solidFill>
                <a:latin typeface="Arial"/>
                <a:cs typeface="Arial"/>
              </a:rPr>
              <a:t>s</a:t>
            </a:r>
            <a:r>
              <a:rPr sz="1100" spc="-15">
                <a:solidFill>
                  <a:srgbClr val="252525"/>
                </a:solidFill>
                <a:latin typeface="Arial"/>
                <a:cs typeface="Arial"/>
              </a:rPr>
              <a:t>o</a:t>
            </a:r>
            <a:r>
              <a:rPr sz="1100">
                <a:solidFill>
                  <a:srgbClr val="252525"/>
                </a:solidFill>
                <a:latin typeface="Arial"/>
                <a:cs typeface="Arial"/>
              </a:rPr>
              <a:t>n</a:t>
            </a:r>
            <a:r>
              <a:rPr sz="1100" spc="-60">
                <a:solidFill>
                  <a:srgbClr val="252525"/>
                </a:solidFill>
                <a:latin typeface="Arial"/>
                <a:cs typeface="Arial"/>
              </a:rPr>
              <a:t> </a:t>
            </a:r>
            <a:r>
              <a:rPr sz="1100" spc="5">
                <a:solidFill>
                  <a:srgbClr val="252525"/>
                </a:solidFill>
                <a:latin typeface="Arial"/>
                <a:cs typeface="Arial"/>
              </a:rPr>
              <a:t>S</a:t>
            </a:r>
            <a:r>
              <a:rPr sz="1100" spc="-10">
                <a:solidFill>
                  <a:srgbClr val="252525"/>
                </a:solidFill>
                <a:latin typeface="Arial"/>
                <a:cs typeface="Arial"/>
              </a:rPr>
              <a:t>t</a:t>
            </a:r>
            <a:r>
              <a:rPr sz="1100" spc="5">
                <a:solidFill>
                  <a:srgbClr val="252525"/>
                </a:solidFill>
                <a:latin typeface="Arial"/>
                <a:cs typeface="Arial"/>
              </a:rPr>
              <a:t>ud</a:t>
            </a:r>
            <a:r>
              <a:rPr sz="1100" spc="-25">
                <a:solidFill>
                  <a:srgbClr val="252525"/>
                </a:solidFill>
                <a:latin typeface="Arial"/>
                <a:cs typeface="Arial"/>
              </a:rPr>
              <a:t>i</a:t>
            </a:r>
            <a:r>
              <a:rPr sz="1100">
                <a:solidFill>
                  <a:srgbClr val="252525"/>
                </a:solidFill>
                <a:latin typeface="Arial"/>
                <a:cs typeface="Arial"/>
              </a:rPr>
              <a:t>o </a:t>
            </a:r>
            <a:r>
              <a:rPr sz="1100" spc="5">
                <a:solidFill>
                  <a:srgbClr val="252525"/>
                </a:solidFill>
                <a:latin typeface="Arial"/>
                <a:cs typeface="Arial"/>
              </a:rPr>
              <a:t>e</a:t>
            </a:r>
            <a:r>
              <a:rPr sz="1100" spc="20">
                <a:solidFill>
                  <a:srgbClr val="252525"/>
                </a:solidFill>
                <a:latin typeface="Arial"/>
                <a:cs typeface="Arial"/>
              </a:rPr>
              <a:t>m</a:t>
            </a:r>
            <a:r>
              <a:rPr sz="1100" spc="5">
                <a:solidFill>
                  <a:srgbClr val="252525"/>
                </a:solidFill>
                <a:latin typeface="Arial"/>
                <a:cs typeface="Arial"/>
              </a:rPr>
              <a:t>po</a:t>
            </a:r>
            <a:r>
              <a:rPr sz="1100" spc="-15">
                <a:solidFill>
                  <a:srgbClr val="252525"/>
                </a:solidFill>
                <a:latin typeface="Arial"/>
                <a:cs typeface="Arial"/>
              </a:rPr>
              <a:t>w</a:t>
            </a:r>
            <a:r>
              <a:rPr sz="1100" spc="5">
                <a:solidFill>
                  <a:srgbClr val="252525"/>
                </a:solidFill>
                <a:latin typeface="Arial"/>
                <a:cs typeface="Arial"/>
              </a:rPr>
              <a:t>e</a:t>
            </a:r>
            <a:r>
              <a:rPr sz="1100" spc="-10">
                <a:solidFill>
                  <a:srgbClr val="252525"/>
                </a:solidFill>
                <a:latin typeface="Arial"/>
                <a:cs typeface="Arial"/>
              </a:rPr>
              <a:t>r</a:t>
            </a:r>
            <a:r>
              <a:rPr sz="1100">
                <a:solidFill>
                  <a:srgbClr val="252525"/>
                </a:solidFill>
                <a:latin typeface="Arial"/>
                <a:cs typeface="Arial"/>
              </a:rPr>
              <a:t>s</a:t>
            </a:r>
            <a:r>
              <a:rPr sz="1100" spc="-40">
                <a:solidFill>
                  <a:srgbClr val="252525"/>
                </a:solidFill>
                <a:latin typeface="Arial"/>
                <a:cs typeface="Arial"/>
              </a:rPr>
              <a:t> </a:t>
            </a:r>
            <a:r>
              <a:rPr sz="1100" spc="5">
                <a:solidFill>
                  <a:srgbClr val="252525"/>
                </a:solidFill>
                <a:latin typeface="Arial"/>
                <a:cs typeface="Arial"/>
              </a:rPr>
              <a:t>da</a:t>
            </a:r>
            <a:r>
              <a:rPr sz="1100" spc="-10">
                <a:solidFill>
                  <a:srgbClr val="252525"/>
                </a:solidFill>
                <a:latin typeface="Arial"/>
                <a:cs typeface="Arial"/>
              </a:rPr>
              <a:t>t</a:t>
            </a:r>
            <a:r>
              <a:rPr sz="1100">
                <a:solidFill>
                  <a:srgbClr val="252525"/>
                </a:solidFill>
                <a:latin typeface="Arial"/>
                <a:cs typeface="Arial"/>
              </a:rPr>
              <a:t>a </a:t>
            </a:r>
            <a:r>
              <a:rPr sz="1100" spc="5">
                <a:solidFill>
                  <a:srgbClr val="252525"/>
                </a:solidFill>
                <a:latin typeface="Arial"/>
                <a:cs typeface="Arial"/>
              </a:rPr>
              <a:t>sc</a:t>
            </a:r>
            <a:r>
              <a:rPr sz="1100" spc="-25">
                <a:solidFill>
                  <a:srgbClr val="252525"/>
                </a:solidFill>
                <a:latin typeface="Arial"/>
                <a:cs typeface="Arial"/>
              </a:rPr>
              <a:t>i</a:t>
            </a:r>
            <a:r>
              <a:rPr sz="1100" spc="5">
                <a:solidFill>
                  <a:srgbClr val="252525"/>
                </a:solidFill>
                <a:latin typeface="Arial"/>
                <a:cs typeface="Arial"/>
              </a:rPr>
              <a:t>en</a:t>
            </a:r>
            <a:r>
              <a:rPr sz="1100" spc="-10">
                <a:solidFill>
                  <a:srgbClr val="252525"/>
                </a:solidFill>
                <a:latin typeface="Arial"/>
                <a:cs typeface="Arial"/>
              </a:rPr>
              <a:t>t</a:t>
            </a:r>
            <a:r>
              <a:rPr sz="1100" spc="-25">
                <a:solidFill>
                  <a:srgbClr val="252525"/>
                </a:solidFill>
                <a:latin typeface="Arial"/>
                <a:cs typeface="Arial"/>
              </a:rPr>
              <a:t>i</a:t>
            </a:r>
            <a:r>
              <a:rPr sz="1100" spc="5">
                <a:solidFill>
                  <a:srgbClr val="252525"/>
                </a:solidFill>
                <a:latin typeface="Arial"/>
                <a:cs typeface="Arial"/>
              </a:rPr>
              <a:t>s</a:t>
            </a:r>
            <a:r>
              <a:rPr sz="1100" spc="-10">
                <a:solidFill>
                  <a:srgbClr val="252525"/>
                </a:solidFill>
                <a:latin typeface="Arial"/>
                <a:cs typeface="Arial"/>
              </a:rPr>
              <a:t>t</a:t>
            </a:r>
            <a:r>
              <a:rPr sz="1100">
                <a:solidFill>
                  <a:srgbClr val="252525"/>
                </a:solidFill>
                <a:latin typeface="Arial"/>
                <a:cs typeface="Arial"/>
              </a:rPr>
              <a:t>s </a:t>
            </a:r>
            <a:r>
              <a:rPr sz="1100" spc="-10">
                <a:solidFill>
                  <a:srgbClr val="252525"/>
                </a:solidFill>
                <a:latin typeface="Arial"/>
                <a:cs typeface="Arial"/>
              </a:rPr>
              <a:t>t</a:t>
            </a:r>
            <a:r>
              <a:rPr sz="1100">
                <a:solidFill>
                  <a:srgbClr val="252525"/>
                </a:solidFill>
                <a:latin typeface="Arial"/>
                <a:cs typeface="Arial"/>
              </a:rPr>
              <a:t>o</a:t>
            </a:r>
            <a:r>
              <a:rPr sz="1100" spc="-5">
                <a:solidFill>
                  <a:srgbClr val="252525"/>
                </a:solidFill>
                <a:latin typeface="Arial"/>
                <a:cs typeface="Arial"/>
              </a:rPr>
              <a:t> </a:t>
            </a:r>
            <a:r>
              <a:rPr sz="1100" spc="5">
                <a:solidFill>
                  <a:srgbClr val="252525"/>
                </a:solidFill>
                <a:latin typeface="Arial"/>
                <a:cs typeface="Arial"/>
              </a:rPr>
              <a:t>sca</a:t>
            </a:r>
            <a:r>
              <a:rPr sz="1100" spc="-25">
                <a:solidFill>
                  <a:srgbClr val="252525"/>
                </a:solidFill>
                <a:latin typeface="Arial"/>
                <a:cs typeface="Arial"/>
              </a:rPr>
              <a:t>l</a:t>
            </a:r>
            <a:r>
              <a:rPr sz="1100">
                <a:solidFill>
                  <a:srgbClr val="252525"/>
                </a:solidFill>
                <a:latin typeface="Arial"/>
                <a:cs typeface="Arial"/>
              </a:rPr>
              <a:t>e</a:t>
            </a:r>
            <a:r>
              <a:rPr sz="1100" spc="-5">
                <a:solidFill>
                  <a:srgbClr val="252525"/>
                </a:solidFill>
                <a:latin typeface="Arial"/>
                <a:cs typeface="Arial"/>
              </a:rPr>
              <a:t> </a:t>
            </a:r>
            <a:r>
              <a:rPr sz="1100" spc="5">
                <a:solidFill>
                  <a:srgbClr val="252525"/>
                </a:solidFill>
                <a:latin typeface="Arial"/>
                <a:cs typeface="Arial"/>
              </a:rPr>
              <a:t>ana</a:t>
            </a:r>
            <a:r>
              <a:rPr sz="1100" spc="-25">
                <a:solidFill>
                  <a:srgbClr val="252525"/>
                </a:solidFill>
                <a:latin typeface="Arial"/>
                <a:cs typeface="Arial"/>
              </a:rPr>
              <a:t>l</a:t>
            </a:r>
            <a:r>
              <a:rPr sz="1100" spc="-15">
                <a:solidFill>
                  <a:srgbClr val="252525"/>
                </a:solidFill>
                <a:latin typeface="Arial"/>
                <a:cs typeface="Arial"/>
              </a:rPr>
              <a:t>y</a:t>
            </a:r>
            <a:r>
              <a:rPr sz="1100" spc="5">
                <a:solidFill>
                  <a:srgbClr val="252525"/>
                </a:solidFill>
                <a:latin typeface="Arial"/>
                <a:cs typeface="Arial"/>
              </a:rPr>
              <a:t>s</a:t>
            </a:r>
            <a:r>
              <a:rPr sz="1100" spc="-25">
                <a:solidFill>
                  <a:srgbClr val="252525"/>
                </a:solidFill>
                <a:latin typeface="Arial"/>
                <a:cs typeface="Arial"/>
              </a:rPr>
              <a:t>i</a:t>
            </a:r>
            <a:r>
              <a:rPr sz="1100" spc="5">
                <a:solidFill>
                  <a:srgbClr val="252525"/>
                </a:solidFill>
                <a:latin typeface="Arial"/>
                <a:cs typeface="Arial"/>
              </a:rPr>
              <a:t>s</a:t>
            </a:r>
            <a:r>
              <a:rPr sz="1100">
                <a:solidFill>
                  <a:srgbClr val="252525"/>
                </a:solidFill>
                <a:latin typeface="Arial"/>
                <a:cs typeface="Arial"/>
              </a:rPr>
              <a:t>,</a:t>
            </a:r>
            <a:r>
              <a:rPr sz="1100" spc="5">
                <a:solidFill>
                  <a:srgbClr val="252525"/>
                </a:solidFill>
                <a:latin typeface="Arial"/>
                <a:cs typeface="Arial"/>
              </a:rPr>
              <a:t> co</a:t>
            </a:r>
            <a:r>
              <a:rPr sz="1100" spc="-25">
                <a:solidFill>
                  <a:srgbClr val="252525"/>
                </a:solidFill>
                <a:latin typeface="Arial"/>
                <a:cs typeface="Arial"/>
              </a:rPr>
              <a:t>ll</a:t>
            </a:r>
            <a:r>
              <a:rPr sz="1100" spc="5">
                <a:solidFill>
                  <a:srgbClr val="252525"/>
                </a:solidFill>
                <a:latin typeface="Arial"/>
                <a:cs typeface="Arial"/>
              </a:rPr>
              <a:t>abo</a:t>
            </a:r>
            <a:r>
              <a:rPr sz="1100" spc="-10">
                <a:solidFill>
                  <a:srgbClr val="252525"/>
                </a:solidFill>
                <a:latin typeface="Arial"/>
                <a:cs typeface="Arial"/>
              </a:rPr>
              <a:t>r</a:t>
            </a:r>
            <a:r>
              <a:rPr sz="1100" spc="5">
                <a:solidFill>
                  <a:srgbClr val="252525"/>
                </a:solidFill>
                <a:latin typeface="Arial"/>
                <a:cs typeface="Arial"/>
              </a:rPr>
              <a:t>a</a:t>
            </a:r>
            <a:r>
              <a:rPr sz="1100" spc="-10">
                <a:solidFill>
                  <a:srgbClr val="252525"/>
                </a:solidFill>
                <a:latin typeface="Arial"/>
                <a:cs typeface="Arial"/>
              </a:rPr>
              <a:t>t</a:t>
            </a:r>
            <a:r>
              <a:rPr sz="1100" spc="-25">
                <a:solidFill>
                  <a:srgbClr val="252525"/>
                </a:solidFill>
                <a:latin typeface="Arial"/>
                <a:cs typeface="Arial"/>
              </a:rPr>
              <a:t>i</a:t>
            </a:r>
            <a:r>
              <a:rPr sz="1100" spc="5">
                <a:solidFill>
                  <a:srgbClr val="252525"/>
                </a:solidFill>
                <a:latin typeface="Arial"/>
                <a:cs typeface="Arial"/>
              </a:rPr>
              <a:t>o</a:t>
            </a:r>
            <a:r>
              <a:rPr sz="1100">
                <a:solidFill>
                  <a:srgbClr val="252525"/>
                </a:solidFill>
                <a:latin typeface="Arial"/>
                <a:cs typeface="Arial"/>
              </a:rPr>
              <a:t>n</a:t>
            </a:r>
            <a:r>
              <a:rPr sz="1100" spc="35">
                <a:solidFill>
                  <a:srgbClr val="252525"/>
                </a:solidFill>
                <a:latin typeface="Arial"/>
                <a:cs typeface="Arial"/>
              </a:rPr>
              <a:t> </a:t>
            </a:r>
            <a:r>
              <a:rPr sz="1100" spc="5">
                <a:solidFill>
                  <a:srgbClr val="252525"/>
                </a:solidFill>
                <a:latin typeface="Arial"/>
                <a:cs typeface="Arial"/>
              </a:rPr>
              <a:t>an</a:t>
            </a:r>
            <a:r>
              <a:rPr sz="1100">
                <a:solidFill>
                  <a:srgbClr val="252525"/>
                </a:solidFill>
                <a:latin typeface="Arial"/>
                <a:cs typeface="Arial"/>
              </a:rPr>
              <a:t>d</a:t>
            </a:r>
            <a:r>
              <a:rPr sz="1100" spc="-40">
                <a:solidFill>
                  <a:srgbClr val="252525"/>
                </a:solidFill>
                <a:latin typeface="Arial"/>
                <a:cs typeface="Arial"/>
              </a:rPr>
              <a:t> </a:t>
            </a:r>
            <a:r>
              <a:rPr sz="1100" spc="5">
                <a:solidFill>
                  <a:srgbClr val="252525"/>
                </a:solidFill>
                <a:latin typeface="Arial"/>
                <a:cs typeface="Arial"/>
              </a:rPr>
              <a:t>qu</a:t>
            </a:r>
            <a:r>
              <a:rPr sz="1100" spc="-25">
                <a:solidFill>
                  <a:srgbClr val="252525"/>
                </a:solidFill>
                <a:latin typeface="Arial"/>
                <a:cs typeface="Arial"/>
              </a:rPr>
              <a:t>i</a:t>
            </a:r>
            <a:r>
              <a:rPr sz="1100" spc="5">
                <a:solidFill>
                  <a:srgbClr val="252525"/>
                </a:solidFill>
                <a:latin typeface="Arial"/>
                <a:cs typeface="Arial"/>
              </a:rPr>
              <a:t>c</a:t>
            </a:r>
            <a:r>
              <a:rPr sz="1100">
                <a:solidFill>
                  <a:srgbClr val="252525"/>
                </a:solidFill>
                <a:latin typeface="Arial"/>
                <a:cs typeface="Arial"/>
              </a:rPr>
              <a:t>k </a:t>
            </a:r>
            <a:r>
              <a:rPr sz="1100" spc="5">
                <a:solidFill>
                  <a:srgbClr val="252525"/>
                </a:solidFill>
                <a:latin typeface="Arial"/>
                <a:cs typeface="Arial"/>
              </a:rPr>
              <a:t>de</a:t>
            </a:r>
            <a:r>
              <a:rPr sz="1100" spc="-25">
                <a:solidFill>
                  <a:srgbClr val="252525"/>
                </a:solidFill>
                <a:latin typeface="Arial"/>
                <a:cs typeface="Arial"/>
              </a:rPr>
              <a:t>li</a:t>
            </a:r>
            <a:r>
              <a:rPr sz="1100" spc="25">
                <a:solidFill>
                  <a:srgbClr val="252525"/>
                </a:solidFill>
                <a:latin typeface="Arial"/>
                <a:cs typeface="Arial"/>
              </a:rPr>
              <a:t>v</a:t>
            </a:r>
            <a:r>
              <a:rPr sz="1100" spc="5">
                <a:solidFill>
                  <a:srgbClr val="252525"/>
                </a:solidFill>
                <a:latin typeface="Arial"/>
                <a:cs typeface="Arial"/>
              </a:rPr>
              <a:t>e</a:t>
            </a:r>
            <a:r>
              <a:rPr sz="1100" spc="-10">
                <a:solidFill>
                  <a:srgbClr val="252525"/>
                </a:solidFill>
                <a:latin typeface="Arial"/>
                <a:cs typeface="Arial"/>
              </a:rPr>
              <a:t>r</a:t>
            </a:r>
            <a:r>
              <a:rPr sz="1100">
                <a:solidFill>
                  <a:srgbClr val="252525"/>
                </a:solidFill>
                <a:latin typeface="Arial"/>
                <a:cs typeface="Arial"/>
              </a:rPr>
              <a:t>y </a:t>
            </a:r>
            <a:r>
              <a:rPr sz="1100" spc="5">
                <a:solidFill>
                  <a:srgbClr val="252525"/>
                </a:solidFill>
                <a:latin typeface="Arial"/>
                <a:cs typeface="Arial"/>
              </a:rPr>
              <a:t>an</a:t>
            </a:r>
            <a:r>
              <a:rPr sz="1100">
                <a:solidFill>
                  <a:srgbClr val="252525"/>
                </a:solidFill>
                <a:latin typeface="Arial"/>
                <a:cs typeface="Arial"/>
              </a:rPr>
              <a:t>d</a:t>
            </a:r>
            <a:r>
              <a:rPr sz="1100" spc="-20">
                <a:solidFill>
                  <a:srgbClr val="252525"/>
                </a:solidFill>
                <a:latin typeface="Arial"/>
                <a:cs typeface="Arial"/>
              </a:rPr>
              <a:t> </a:t>
            </a:r>
            <a:r>
              <a:rPr sz="1100" spc="5">
                <a:solidFill>
                  <a:srgbClr val="252525"/>
                </a:solidFill>
                <a:latin typeface="Arial"/>
                <a:cs typeface="Arial"/>
              </a:rPr>
              <a:t>doe</a:t>
            </a:r>
            <a:r>
              <a:rPr sz="1100">
                <a:solidFill>
                  <a:srgbClr val="252525"/>
                </a:solidFill>
                <a:latin typeface="Arial"/>
                <a:cs typeface="Arial"/>
              </a:rPr>
              <a:t>s</a:t>
            </a:r>
            <a:r>
              <a:rPr sz="1100" spc="-40">
                <a:solidFill>
                  <a:srgbClr val="252525"/>
                </a:solidFill>
                <a:latin typeface="Arial"/>
                <a:cs typeface="Arial"/>
              </a:rPr>
              <a:t> </a:t>
            </a:r>
            <a:r>
              <a:rPr sz="1100" spc="5">
                <a:solidFill>
                  <a:srgbClr val="252525"/>
                </a:solidFill>
                <a:latin typeface="Arial"/>
                <a:cs typeface="Arial"/>
              </a:rPr>
              <a:t>no</a:t>
            </a:r>
            <a:r>
              <a:rPr sz="1100">
                <a:solidFill>
                  <a:srgbClr val="252525"/>
                </a:solidFill>
                <a:latin typeface="Arial"/>
                <a:cs typeface="Arial"/>
              </a:rPr>
              <a:t>t</a:t>
            </a:r>
            <a:r>
              <a:rPr sz="1100" spc="-15">
                <a:solidFill>
                  <a:srgbClr val="252525"/>
                </a:solidFill>
                <a:latin typeface="Arial"/>
                <a:cs typeface="Arial"/>
              </a:rPr>
              <a:t> </a:t>
            </a:r>
            <a:r>
              <a:rPr sz="1100" spc="-10">
                <a:solidFill>
                  <a:srgbClr val="252525"/>
                </a:solidFill>
                <a:latin typeface="Arial"/>
                <a:cs typeface="Arial"/>
              </a:rPr>
              <a:t>r</a:t>
            </a:r>
            <a:r>
              <a:rPr sz="1100" spc="5">
                <a:solidFill>
                  <a:srgbClr val="252525"/>
                </a:solidFill>
                <a:latin typeface="Arial"/>
                <a:cs typeface="Arial"/>
              </a:rPr>
              <a:t>equ</a:t>
            </a:r>
            <a:r>
              <a:rPr sz="1100" spc="-25">
                <a:solidFill>
                  <a:srgbClr val="252525"/>
                </a:solidFill>
                <a:latin typeface="Arial"/>
                <a:cs typeface="Arial"/>
              </a:rPr>
              <a:t>i</a:t>
            </a:r>
            <a:r>
              <a:rPr sz="1100" spc="-10">
                <a:solidFill>
                  <a:srgbClr val="252525"/>
                </a:solidFill>
                <a:latin typeface="Arial"/>
                <a:cs typeface="Arial"/>
              </a:rPr>
              <a:t>r</a:t>
            </a:r>
            <a:r>
              <a:rPr sz="1100">
                <a:solidFill>
                  <a:srgbClr val="252525"/>
                </a:solidFill>
                <a:latin typeface="Arial"/>
                <a:cs typeface="Arial"/>
              </a:rPr>
              <a:t>e </a:t>
            </a:r>
            <a:r>
              <a:rPr sz="1100" spc="5">
                <a:solidFill>
                  <a:srgbClr val="252525"/>
                </a:solidFill>
                <a:latin typeface="Arial"/>
                <a:cs typeface="Arial"/>
              </a:rPr>
              <a:t>cod</a:t>
            </a:r>
            <a:r>
              <a:rPr sz="1100" spc="-25">
                <a:solidFill>
                  <a:srgbClr val="252525"/>
                </a:solidFill>
                <a:latin typeface="Arial"/>
                <a:cs typeface="Arial"/>
              </a:rPr>
              <a:t>i</a:t>
            </a:r>
            <a:r>
              <a:rPr sz="1100" spc="5">
                <a:solidFill>
                  <a:srgbClr val="252525"/>
                </a:solidFill>
                <a:latin typeface="Arial"/>
                <a:cs typeface="Arial"/>
              </a:rPr>
              <a:t>ng</a:t>
            </a:r>
            <a:r>
              <a:rPr sz="1100">
                <a:solidFill>
                  <a:srgbClr val="252525"/>
                </a:solidFill>
                <a:latin typeface="Arial"/>
                <a:cs typeface="Arial"/>
              </a:rPr>
              <a:t>.</a:t>
            </a:r>
            <a:endParaRPr sz="1100">
              <a:latin typeface="Arial"/>
              <a:cs typeface="Arial"/>
            </a:endParaRPr>
          </a:p>
        </p:txBody>
      </p:sp>
      <p:sp>
        <p:nvSpPr>
          <p:cNvPr id="5" name="object 5"/>
          <p:cNvSpPr txBox="1"/>
          <p:nvPr/>
        </p:nvSpPr>
        <p:spPr>
          <a:xfrm>
            <a:off x="383540" y="1804117"/>
            <a:ext cx="3807460" cy="2513965"/>
          </a:xfrm>
          <a:prstGeom prst="rect">
            <a:avLst/>
          </a:prstGeom>
        </p:spPr>
        <p:txBody>
          <a:bodyPr vert="horz" wrap="square" lIns="0" tIns="0" rIns="0" bIns="0" rtlCol="0">
            <a:spAutoFit/>
          </a:bodyPr>
          <a:lstStyle/>
          <a:p>
            <a:pPr marL="12700">
              <a:lnSpc>
                <a:spcPct val="100000"/>
              </a:lnSpc>
            </a:pPr>
            <a:r>
              <a:rPr sz="1100" b="1" spc="5" dirty="0">
                <a:solidFill>
                  <a:srgbClr val="252525"/>
                </a:solidFill>
                <a:latin typeface="Arial"/>
                <a:cs typeface="Arial"/>
              </a:rPr>
              <a:t>S</a:t>
            </a:r>
            <a:r>
              <a:rPr sz="1100" b="1" spc="-10" dirty="0">
                <a:solidFill>
                  <a:srgbClr val="252525"/>
                </a:solidFill>
                <a:latin typeface="Arial"/>
                <a:cs typeface="Arial"/>
              </a:rPr>
              <a:t>t</a:t>
            </a:r>
            <a:r>
              <a:rPr sz="1100" b="1" spc="5" dirty="0">
                <a:solidFill>
                  <a:srgbClr val="252525"/>
                </a:solidFill>
                <a:latin typeface="Arial"/>
                <a:cs typeface="Arial"/>
              </a:rPr>
              <a:t>ep</a:t>
            </a:r>
            <a:r>
              <a:rPr sz="1100" b="1" dirty="0">
                <a:solidFill>
                  <a:srgbClr val="252525"/>
                </a:solidFill>
                <a:latin typeface="Arial"/>
                <a:cs typeface="Arial"/>
              </a:rPr>
              <a:t>s</a:t>
            </a:r>
            <a:r>
              <a:rPr sz="1100" b="1" spc="-15" dirty="0">
                <a:solidFill>
                  <a:srgbClr val="252525"/>
                </a:solidFill>
                <a:latin typeface="Arial"/>
                <a:cs typeface="Arial"/>
              </a:rPr>
              <a:t> </a:t>
            </a:r>
            <a:r>
              <a:rPr sz="1100" b="1" spc="5" dirty="0">
                <a:solidFill>
                  <a:srgbClr val="252525"/>
                </a:solidFill>
                <a:latin typeface="Arial"/>
                <a:cs typeface="Arial"/>
              </a:rPr>
              <a:t>ou</a:t>
            </a:r>
            <a:r>
              <a:rPr sz="1100" b="1" spc="-10" dirty="0">
                <a:solidFill>
                  <a:srgbClr val="252525"/>
                </a:solidFill>
                <a:latin typeface="Arial"/>
                <a:cs typeface="Arial"/>
              </a:rPr>
              <a:t>tli</a:t>
            </a:r>
            <a:r>
              <a:rPr sz="1100" b="1" spc="5" dirty="0">
                <a:solidFill>
                  <a:srgbClr val="252525"/>
                </a:solidFill>
                <a:latin typeface="Arial"/>
                <a:cs typeface="Arial"/>
              </a:rPr>
              <a:t>n</a:t>
            </a:r>
            <a:r>
              <a:rPr sz="1100" b="1" dirty="0">
                <a:solidFill>
                  <a:srgbClr val="252525"/>
                </a:solidFill>
                <a:latin typeface="Arial"/>
                <a:cs typeface="Arial"/>
              </a:rPr>
              <a:t>e</a:t>
            </a:r>
            <a:endParaRPr sz="1100" dirty="0">
              <a:latin typeface="Arial"/>
              <a:cs typeface="Arial"/>
            </a:endParaRPr>
          </a:p>
          <a:p>
            <a:pPr>
              <a:lnSpc>
                <a:spcPct val="100000"/>
              </a:lnSpc>
              <a:spcBef>
                <a:spcPts val="0"/>
              </a:spcBef>
            </a:pPr>
            <a:endParaRPr sz="1150" dirty="0">
              <a:latin typeface="Times New Roman"/>
              <a:cs typeface="Times New Roman"/>
            </a:endParaRPr>
          </a:p>
          <a:p>
            <a:pPr marL="12700">
              <a:lnSpc>
                <a:spcPct val="100000"/>
              </a:lnSpc>
              <a:buClr>
                <a:srgbClr val="252525"/>
              </a:buClr>
              <a:buFont typeface="Arial"/>
              <a:buAutoNum type="arabicPeriod"/>
              <a:tabLst>
                <a:tab pos="168275" algn="l"/>
              </a:tabLst>
            </a:pPr>
            <a:r>
              <a:rPr sz="1100" b="1" dirty="0">
                <a:solidFill>
                  <a:srgbClr val="252525"/>
                </a:solidFill>
                <a:latin typeface="Arial"/>
                <a:cs typeface="Arial"/>
              </a:rPr>
              <a:t>G</a:t>
            </a:r>
            <a:r>
              <a:rPr sz="1100" b="1" spc="5" dirty="0">
                <a:solidFill>
                  <a:srgbClr val="252525"/>
                </a:solidFill>
                <a:latin typeface="Arial"/>
                <a:cs typeface="Arial"/>
              </a:rPr>
              <a:t>a</a:t>
            </a:r>
            <a:r>
              <a:rPr sz="1100" b="1" spc="-10" dirty="0">
                <a:solidFill>
                  <a:srgbClr val="252525"/>
                </a:solidFill>
                <a:latin typeface="Arial"/>
                <a:cs typeface="Arial"/>
              </a:rPr>
              <a:t>t</a:t>
            </a:r>
            <a:r>
              <a:rPr sz="1100" b="1" spc="5" dirty="0">
                <a:solidFill>
                  <a:srgbClr val="252525"/>
                </a:solidFill>
                <a:latin typeface="Arial"/>
                <a:cs typeface="Arial"/>
              </a:rPr>
              <a:t>he</a:t>
            </a:r>
            <a:r>
              <a:rPr sz="1100" b="1" dirty="0">
                <a:solidFill>
                  <a:srgbClr val="252525"/>
                </a:solidFill>
                <a:latin typeface="Arial"/>
                <a:cs typeface="Arial"/>
              </a:rPr>
              <a:t>r</a:t>
            </a:r>
            <a:r>
              <a:rPr sz="1100" b="1" spc="-30" dirty="0">
                <a:solidFill>
                  <a:srgbClr val="252525"/>
                </a:solidFill>
                <a:latin typeface="Arial"/>
                <a:cs typeface="Arial"/>
              </a:rPr>
              <a:t> </a:t>
            </a:r>
            <a:r>
              <a:rPr sz="1100" spc="-10" dirty="0">
                <a:solidFill>
                  <a:srgbClr val="252525"/>
                </a:solidFill>
                <a:latin typeface="Arial"/>
                <a:cs typeface="Arial"/>
              </a:rPr>
              <a:t>t</a:t>
            </a:r>
            <a:r>
              <a:rPr sz="1100" spc="5" dirty="0">
                <a:solidFill>
                  <a:srgbClr val="252525"/>
                </a:solidFill>
                <a:latin typeface="Arial"/>
                <a:cs typeface="Arial"/>
              </a:rPr>
              <a:t>h</a:t>
            </a:r>
            <a:r>
              <a:rPr sz="1100" dirty="0">
                <a:solidFill>
                  <a:srgbClr val="252525"/>
                </a:solidFill>
                <a:latin typeface="Arial"/>
                <a:cs typeface="Arial"/>
              </a:rPr>
              <a:t>e</a:t>
            </a:r>
            <a:r>
              <a:rPr sz="1100" spc="-20" dirty="0">
                <a:solidFill>
                  <a:srgbClr val="252525"/>
                </a:solidFill>
                <a:latin typeface="Arial"/>
                <a:cs typeface="Arial"/>
              </a:rPr>
              <a:t> </a:t>
            </a:r>
            <a:r>
              <a:rPr sz="1100" spc="5" dirty="0">
                <a:solidFill>
                  <a:srgbClr val="252525"/>
                </a:solidFill>
                <a:latin typeface="Arial"/>
                <a:cs typeface="Arial"/>
              </a:rPr>
              <a:t>app</a:t>
            </a:r>
            <a:r>
              <a:rPr sz="1100" spc="-10" dirty="0">
                <a:solidFill>
                  <a:srgbClr val="252525"/>
                </a:solidFill>
                <a:latin typeface="Arial"/>
                <a:cs typeface="Arial"/>
              </a:rPr>
              <a:t>r</a:t>
            </a:r>
            <a:r>
              <a:rPr sz="1100" spc="5" dirty="0">
                <a:solidFill>
                  <a:srgbClr val="252525"/>
                </a:solidFill>
                <a:latin typeface="Arial"/>
                <a:cs typeface="Arial"/>
              </a:rPr>
              <a:t>op</a:t>
            </a:r>
            <a:r>
              <a:rPr sz="1100" spc="-10" dirty="0">
                <a:solidFill>
                  <a:srgbClr val="252525"/>
                </a:solidFill>
                <a:latin typeface="Arial"/>
                <a:cs typeface="Arial"/>
              </a:rPr>
              <a:t>r</a:t>
            </a:r>
            <a:r>
              <a:rPr sz="1100" spc="-25" dirty="0">
                <a:solidFill>
                  <a:srgbClr val="252525"/>
                </a:solidFill>
                <a:latin typeface="Arial"/>
                <a:cs typeface="Arial"/>
              </a:rPr>
              <a:t>i</a:t>
            </a:r>
            <a:r>
              <a:rPr sz="1100" spc="5" dirty="0">
                <a:solidFill>
                  <a:srgbClr val="252525"/>
                </a:solidFill>
                <a:latin typeface="Arial"/>
                <a:cs typeface="Arial"/>
              </a:rPr>
              <a:t>a</a:t>
            </a:r>
            <a:r>
              <a:rPr sz="1100" spc="-10" dirty="0">
                <a:solidFill>
                  <a:srgbClr val="252525"/>
                </a:solidFill>
                <a:latin typeface="Arial"/>
                <a:cs typeface="Arial"/>
              </a:rPr>
              <a:t>t</a:t>
            </a:r>
            <a:r>
              <a:rPr sz="1100" dirty="0">
                <a:solidFill>
                  <a:srgbClr val="252525"/>
                </a:solidFill>
                <a:latin typeface="Arial"/>
                <a:cs typeface="Arial"/>
              </a:rPr>
              <a:t>e</a:t>
            </a:r>
            <a:r>
              <a:rPr sz="1100" spc="-20" dirty="0">
                <a:solidFill>
                  <a:srgbClr val="252525"/>
                </a:solidFill>
                <a:latin typeface="Arial"/>
                <a:cs typeface="Arial"/>
              </a:rPr>
              <a:t> </a:t>
            </a:r>
            <a:r>
              <a:rPr sz="1100" spc="5" dirty="0">
                <a:solidFill>
                  <a:srgbClr val="252525"/>
                </a:solidFill>
                <a:latin typeface="Arial"/>
                <a:cs typeface="Arial"/>
              </a:rPr>
              <a:t>da</a:t>
            </a:r>
            <a:r>
              <a:rPr sz="1100" spc="-10" dirty="0">
                <a:solidFill>
                  <a:srgbClr val="252525"/>
                </a:solidFill>
                <a:latin typeface="Arial"/>
                <a:cs typeface="Arial"/>
              </a:rPr>
              <a:t>t</a:t>
            </a:r>
            <a:r>
              <a:rPr sz="1100" dirty="0">
                <a:solidFill>
                  <a:srgbClr val="252525"/>
                </a:solidFill>
                <a:latin typeface="Arial"/>
                <a:cs typeface="Arial"/>
              </a:rPr>
              <a:t>a</a:t>
            </a:r>
            <a:r>
              <a:rPr sz="1100" spc="-20" dirty="0">
                <a:solidFill>
                  <a:srgbClr val="252525"/>
                </a:solidFill>
                <a:latin typeface="Arial"/>
                <a:cs typeface="Arial"/>
              </a:rPr>
              <a:t> </a:t>
            </a:r>
            <a:r>
              <a:rPr sz="1100" spc="5" dirty="0">
                <a:solidFill>
                  <a:srgbClr val="252525"/>
                </a:solidFill>
                <a:latin typeface="Arial"/>
                <a:cs typeface="Arial"/>
              </a:rPr>
              <a:t>se</a:t>
            </a:r>
            <a:r>
              <a:rPr sz="1100" dirty="0">
                <a:solidFill>
                  <a:srgbClr val="252525"/>
                </a:solidFill>
                <a:latin typeface="Arial"/>
                <a:cs typeface="Arial"/>
              </a:rPr>
              <a:t>t</a:t>
            </a:r>
            <a:r>
              <a:rPr sz="1100" spc="-35" dirty="0">
                <a:solidFill>
                  <a:srgbClr val="252525"/>
                </a:solidFill>
                <a:latin typeface="Arial"/>
                <a:cs typeface="Arial"/>
              </a:rPr>
              <a:t> </a:t>
            </a:r>
            <a:r>
              <a:rPr sz="1100" spc="5" dirty="0">
                <a:solidFill>
                  <a:srgbClr val="252525"/>
                </a:solidFill>
                <a:latin typeface="Arial"/>
                <a:cs typeface="Arial"/>
              </a:rPr>
              <a:t>an</a:t>
            </a:r>
            <a:r>
              <a:rPr sz="1100" dirty="0">
                <a:solidFill>
                  <a:srgbClr val="252525"/>
                </a:solidFill>
                <a:latin typeface="Arial"/>
                <a:cs typeface="Arial"/>
              </a:rPr>
              <a:t>d</a:t>
            </a:r>
            <a:r>
              <a:rPr sz="1100" spc="-20" dirty="0">
                <a:solidFill>
                  <a:srgbClr val="252525"/>
                </a:solidFill>
                <a:latin typeface="Arial"/>
                <a:cs typeface="Arial"/>
              </a:rPr>
              <a:t> </a:t>
            </a:r>
            <a:r>
              <a:rPr sz="1100" spc="5" dirty="0">
                <a:solidFill>
                  <a:srgbClr val="252525"/>
                </a:solidFill>
                <a:latin typeface="Arial"/>
                <a:cs typeface="Arial"/>
              </a:rPr>
              <a:t>p</a:t>
            </a:r>
            <a:r>
              <a:rPr sz="1100" spc="-10" dirty="0">
                <a:solidFill>
                  <a:srgbClr val="252525"/>
                </a:solidFill>
                <a:latin typeface="Arial"/>
                <a:cs typeface="Arial"/>
              </a:rPr>
              <a:t>r</a:t>
            </a:r>
            <a:r>
              <a:rPr sz="1100" spc="5" dirty="0">
                <a:solidFill>
                  <a:srgbClr val="252525"/>
                </a:solidFill>
                <a:latin typeface="Arial"/>
                <a:cs typeface="Arial"/>
              </a:rPr>
              <a:t>epa</a:t>
            </a:r>
            <a:r>
              <a:rPr sz="1100" spc="-10" dirty="0">
                <a:solidFill>
                  <a:srgbClr val="252525"/>
                </a:solidFill>
                <a:latin typeface="Arial"/>
                <a:cs typeface="Arial"/>
              </a:rPr>
              <a:t>r</a:t>
            </a:r>
            <a:r>
              <a:rPr sz="1100" dirty="0">
                <a:solidFill>
                  <a:srgbClr val="252525"/>
                </a:solidFill>
                <a:latin typeface="Arial"/>
                <a:cs typeface="Arial"/>
              </a:rPr>
              <a:t>e</a:t>
            </a:r>
            <a:r>
              <a:rPr sz="1100" spc="-40" dirty="0">
                <a:solidFill>
                  <a:srgbClr val="252525"/>
                </a:solidFill>
                <a:latin typeface="Arial"/>
                <a:cs typeface="Arial"/>
              </a:rPr>
              <a:t> </a:t>
            </a:r>
            <a:r>
              <a:rPr sz="1100" spc="-10" dirty="0">
                <a:solidFill>
                  <a:srgbClr val="252525"/>
                </a:solidFill>
                <a:latin typeface="Arial"/>
                <a:cs typeface="Arial"/>
              </a:rPr>
              <a:t>f</a:t>
            </a:r>
            <a:r>
              <a:rPr sz="1100" spc="5" dirty="0">
                <a:solidFill>
                  <a:srgbClr val="252525"/>
                </a:solidFill>
                <a:latin typeface="Arial"/>
                <a:cs typeface="Arial"/>
              </a:rPr>
              <a:t>o</a:t>
            </a:r>
            <a:r>
              <a:rPr sz="1100" dirty="0">
                <a:solidFill>
                  <a:srgbClr val="252525"/>
                </a:solidFill>
                <a:latin typeface="Arial"/>
                <a:cs typeface="Arial"/>
              </a:rPr>
              <a:t>r</a:t>
            </a:r>
            <a:r>
              <a:rPr sz="1100" spc="-15" dirty="0">
                <a:solidFill>
                  <a:srgbClr val="252525"/>
                </a:solidFill>
                <a:latin typeface="Arial"/>
                <a:cs typeface="Arial"/>
              </a:rPr>
              <a:t> </a:t>
            </a:r>
            <a:r>
              <a:rPr sz="1100" spc="5" dirty="0">
                <a:solidFill>
                  <a:srgbClr val="252525"/>
                </a:solidFill>
                <a:latin typeface="Arial"/>
                <a:cs typeface="Arial"/>
              </a:rPr>
              <a:t>ana</a:t>
            </a:r>
            <a:r>
              <a:rPr sz="1100" spc="-25" dirty="0">
                <a:solidFill>
                  <a:srgbClr val="252525"/>
                </a:solidFill>
                <a:latin typeface="Arial"/>
                <a:cs typeface="Arial"/>
              </a:rPr>
              <a:t>l</a:t>
            </a:r>
            <a:r>
              <a:rPr sz="1100" spc="-10" dirty="0">
                <a:solidFill>
                  <a:srgbClr val="252525"/>
                </a:solidFill>
                <a:latin typeface="Arial"/>
                <a:cs typeface="Arial"/>
              </a:rPr>
              <a:t>y</a:t>
            </a:r>
            <a:r>
              <a:rPr sz="1100" spc="5" dirty="0">
                <a:solidFill>
                  <a:srgbClr val="252525"/>
                </a:solidFill>
                <a:latin typeface="Arial"/>
                <a:cs typeface="Arial"/>
              </a:rPr>
              <a:t>s</a:t>
            </a:r>
            <a:r>
              <a:rPr sz="1100" spc="-25" dirty="0">
                <a:solidFill>
                  <a:srgbClr val="252525"/>
                </a:solidFill>
                <a:latin typeface="Arial"/>
                <a:cs typeface="Arial"/>
              </a:rPr>
              <a:t>i</a:t>
            </a:r>
            <a:r>
              <a:rPr sz="1100" spc="5" dirty="0">
                <a:solidFill>
                  <a:srgbClr val="252525"/>
                </a:solidFill>
                <a:latin typeface="Arial"/>
                <a:cs typeface="Arial"/>
              </a:rPr>
              <a:t>s</a:t>
            </a:r>
            <a:r>
              <a:rPr sz="1100" dirty="0">
                <a:solidFill>
                  <a:srgbClr val="252525"/>
                </a:solidFill>
                <a:latin typeface="Arial"/>
                <a:cs typeface="Arial"/>
              </a:rPr>
              <a:t>.</a:t>
            </a:r>
            <a:endParaRPr sz="1100" dirty="0">
              <a:latin typeface="Arial"/>
              <a:cs typeface="Arial"/>
            </a:endParaRPr>
          </a:p>
          <a:p>
            <a:pPr marL="167640" indent="-154940">
              <a:lnSpc>
                <a:spcPct val="100000"/>
              </a:lnSpc>
              <a:buClr>
                <a:srgbClr val="252525"/>
              </a:buClr>
              <a:buFont typeface="Arial"/>
              <a:buAutoNum type="arabicPeriod"/>
              <a:tabLst>
                <a:tab pos="168275" algn="l"/>
              </a:tabLst>
            </a:pPr>
            <a:r>
              <a:rPr sz="1100" b="1" spc="-30" dirty="0">
                <a:solidFill>
                  <a:srgbClr val="252525"/>
                </a:solidFill>
                <a:latin typeface="Arial"/>
                <a:cs typeface="Arial"/>
              </a:rPr>
              <a:t>I</a:t>
            </a:r>
            <a:r>
              <a:rPr sz="1100" b="1" spc="-20" dirty="0">
                <a:solidFill>
                  <a:srgbClr val="252525"/>
                </a:solidFill>
                <a:latin typeface="Arial"/>
                <a:cs typeface="Arial"/>
              </a:rPr>
              <a:t>m</a:t>
            </a:r>
            <a:r>
              <a:rPr sz="1100" b="1" spc="5" dirty="0">
                <a:solidFill>
                  <a:srgbClr val="252525"/>
                </a:solidFill>
                <a:latin typeface="Arial"/>
                <a:cs typeface="Arial"/>
              </a:rPr>
              <a:t>po</a:t>
            </a:r>
            <a:r>
              <a:rPr sz="1100" b="1" spc="-10" dirty="0">
                <a:solidFill>
                  <a:srgbClr val="252525"/>
                </a:solidFill>
                <a:latin typeface="Arial"/>
                <a:cs typeface="Arial"/>
              </a:rPr>
              <a:t>r</a:t>
            </a:r>
            <a:r>
              <a:rPr sz="1100" b="1" dirty="0">
                <a:solidFill>
                  <a:srgbClr val="252525"/>
                </a:solidFill>
                <a:latin typeface="Arial"/>
                <a:cs typeface="Arial"/>
              </a:rPr>
              <a:t>t</a:t>
            </a:r>
            <a:r>
              <a:rPr sz="1100" b="1" spc="5" dirty="0">
                <a:solidFill>
                  <a:srgbClr val="252525"/>
                </a:solidFill>
                <a:latin typeface="Arial"/>
                <a:cs typeface="Arial"/>
              </a:rPr>
              <a:t> </a:t>
            </a:r>
            <a:r>
              <a:rPr sz="1100" spc="5" dirty="0">
                <a:solidFill>
                  <a:srgbClr val="252525"/>
                </a:solidFill>
                <a:latin typeface="Arial"/>
                <a:cs typeface="Arial"/>
              </a:rPr>
              <a:t>da</a:t>
            </a:r>
            <a:r>
              <a:rPr sz="1100" spc="-10" dirty="0">
                <a:solidFill>
                  <a:srgbClr val="252525"/>
                </a:solidFill>
                <a:latin typeface="Arial"/>
                <a:cs typeface="Arial"/>
              </a:rPr>
              <a:t>t</a:t>
            </a:r>
            <a:r>
              <a:rPr sz="1100" dirty="0">
                <a:solidFill>
                  <a:srgbClr val="252525"/>
                </a:solidFill>
                <a:latin typeface="Arial"/>
                <a:cs typeface="Arial"/>
              </a:rPr>
              <a:t>a</a:t>
            </a:r>
            <a:r>
              <a:rPr sz="1100" spc="-20" dirty="0">
                <a:solidFill>
                  <a:srgbClr val="252525"/>
                </a:solidFill>
                <a:latin typeface="Arial"/>
                <a:cs typeface="Arial"/>
              </a:rPr>
              <a:t> </a:t>
            </a:r>
            <a:r>
              <a:rPr sz="1100" spc="5" dirty="0">
                <a:solidFill>
                  <a:srgbClr val="252525"/>
                </a:solidFill>
                <a:latin typeface="Arial"/>
                <a:cs typeface="Arial"/>
              </a:rPr>
              <a:t>us</a:t>
            </a:r>
            <a:r>
              <a:rPr sz="1100" spc="-25" dirty="0">
                <a:solidFill>
                  <a:srgbClr val="252525"/>
                </a:solidFill>
                <a:latin typeface="Arial"/>
                <a:cs typeface="Arial"/>
              </a:rPr>
              <a:t>i</a:t>
            </a:r>
            <a:r>
              <a:rPr sz="1100" spc="5" dirty="0">
                <a:solidFill>
                  <a:srgbClr val="252525"/>
                </a:solidFill>
                <a:latin typeface="Arial"/>
                <a:cs typeface="Arial"/>
              </a:rPr>
              <a:t>n</a:t>
            </a:r>
            <a:r>
              <a:rPr sz="1100" dirty="0">
                <a:solidFill>
                  <a:srgbClr val="252525"/>
                </a:solidFill>
                <a:latin typeface="Arial"/>
                <a:cs typeface="Arial"/>
              </a:rPr>
              <a:t>g </a:t>
            </a:r>
            <a:r>
              <a:rPr sz="1100" spc="-10" dirty="0">
                <a:solidFill>
                  <a:srgbClr val="252525"/>
                </a:solidFill>
                <a:latin typeface="Arial"/>
                <a:cs typeface="Arial"/>
              </a:rPr>
              <a:t>I</a:t>
            </a:r>
            <a:r>
              <a:rPr sz="1100" spc="5" dirty="0">
                <a:solidFill>
                  <a:srgbClr val="252525"/>
                </a:solidFill>
                <a:latin typeface="Arial"/>
                <a:cs typeface="Arial"/>
              </a:rPr>
              <a:t>B</a:t>
            </a:r>
            <a:r>
              <a:rPr sz="1100" dirty="0">
                <a:solidFill>
                  <a:srgbClr val="252525"/>
                </a:solidFill>
                <a:latin typeface="Arial"/>
                <a:cs typeface="Arial"/>
              </a:rPr>
              <a:t>M</a:t>
            </a:r>
            <a:r>
              <a:rPr sz="1100" spc="-5" dirty="0">
                <a:solidFill>
                  <a:srgbClr val="252525"/>
                </a:solidFill>
                <a:latin typeface="Arial"/>
                <a:cs typeface="Arial"/>
              </a:rPr>
              <a:t> </a:t>
            </a:r>
            <a:r>
              <a:rPr sz="1100" spc="40" dirty="0">
                <a:solidFill>
                  <a:srgbClr val="252525"/>
                </a:solidFill>
                <a:latin typeface="Arial"/>
                <a:cs typeface="Arial"/>
              </a:rPr>
              <a:t>W</a:t>
            </a:r>
            <a:r>
              <a:rPr sz="1100" spc="5" dirty="0">
                <a:solidFill>
                  <a:srgbClr val="252525"/>
                </a:solidFill>
                <a:latin typeface="Arial"/>
                <a:cs typeface="Arial"/>
              </a:rPr>
              <a:t>a</a:t>
            </a:r>
            <a:r>
              <a:rPr sz="1100" spc="-10" dirty="0">
                <a:solidFill>
                  <a:srgbClr val="252525"/>
                </a:solidFill>
                <a:latin typeface="Arial"/>
                <a:cs typeface="Arial"/>
              </a:rPr>
              <a:t>t</a:t>
            </a:r>
            <a:r>
              <a:rPr sz="1100" spc="5" dirty="0">
                <a:solidFill>
                  <a:srgbClr val="252525"/>
                </a:solidFill>
                <a:latin typeface="Arial"/>
                <a:cs typeface="Arial"/>
              </a:rPr>
              <a:t>s</a:t>
            </a:r>
            <a:r>
              <a:rPr sz="1100" spc="-15" dirty="0">
                <a:solidFill>
                  <a:srgbClr val="252525"/>
                </a:solidFill>
                <a:latin typeface="Arial"/>
                <a:cs typeface="Arial"/>
              </a:rPr>
              <a:t>o</a:t>
            </a:r>
            <a:r>
              <a:rPr sz="1100" dirty="0">
                <a:solidFill>
                  <a:srgbClr val="252525"/>
                </a:solidFill>
                <a:latin typeface="Arial"/>
                <a:cs typeface="Arial"/>
              </a:rPr>
              <a:t>n</a:t>
            </a:r>
            <a:r>
              <a:rPr sz="1100" spc="-60" dirty="0">
                <a:solidFill>
                  <a:srgbClr val="252525"/>
                </a:solidFill>
                <a:latin typeface="Arial"/>
                <a:cs typeface="Arial"/>
              </a:rPr>
              <a:t> </a:t>
            </a:r>
            <a:r>
              <a:rPr sz="1100" spc="5" dirty="0">
                <a:solidFill>
                  <a:srgbClr val="252525"/>
                </a:solidFill>
                <a:latin typeface="Arial"/>
                <a:cs typeface="Arial"/>
              </a:rPr>
              <a:t>S</a:t>
            </a:r>
            <a:r>
              <a:rPr sz="1100" spc="-10" dirty="0">
                <a:solidFill>
                  <a:srgbClr val="252525"/>
                </a:solidFill>
                <a:latin typeface="Arial"/>
                <a:cs typeface="Arial"/>
              </a:rPr>
              <a:t>t</a:t>
            </a:r>
            <a:r>
              <a:rPr sz="1100" spc="5" dirty="0">
                <a:solidFill>
                  <a:srgbClr val="252525"/>
                </a:solidFill>
                <a:latin typeface="Arial"/>
                <a:cs typeface="Arial"/>
              </a:rPr>
              <a:t>ud</a:t>
            </a:r>
            <a:r>
              <a:rPr sz="1100" spc="-25" dirty="0">
                <a:solidFill>
                  <a:srgbClr val="252525"/>
                </a:solidFill>
                <a:latin typeface="Arial"/>
                <a:cs typeface="Arial"/>
              </a:rPr>
              <a:t>i</a:t>
            </a:r>
            <a:r>
              <a:rPr sz="1100" dirty="0">
                <a:solidFill>
                  <a:srgbClr val="252525"/>
                </a:solidFill>
                <a:latin typeface="Arial"/>
                <a:cs typeface="Arial"/>
              </a:rPr>
              <a:t>o </a:t>
            </a:r>
            <a:r>
              <a:rPr sz="1100" spc="5" dirty="0">
                <a:solidFill>
                  <a:srgbClr val="252525"/>
                </a:solidFill>
                <a:latin typeface="Arial"/>
                <a:cs typeface="Arial"/>
              </a:rPr>
              <a:t>se</a:t>
            </a:r>
            <a:r>
              <a:rPr sz="1100" spc="-10" dirty="0">
                <a:solidFill>
                  <a:srgbClr val="252525"/>
                </a:solidFill>
                <a:latin typeface="Arial"/>
                <a:cs typeface="Arial"/>
              </a:rPr>
              <a:t>r</a:t>
            </a:r>
            <a:r>
              <a:rPr sz="1100" spc="25" dirty="0">
                <a:solidFill>
                  <a:srgbClr val="252525"/>
                </a:solidFill>
                <a:latin typeface="Arial"/>
                <a:cs typeface="Arial"/>
              </a:rPr>
              <a:t>v</a:t>
            </a:r>
            <a:r>
              <a:rPr sz="1100" spc="-25" dirty="0">
                <a:solidFill>
                  <a:srgbClr val="252525"/>
                </a:solidFill>
                <a:latin typeface="Arial"/>
                <a:cs typeface="Arial"/>
              </a:rPr>
              <a:t>i</a:t>
            </a:r>
            <a:r>
              <a:rPr sz="1100" spc="5" dirty="0">
                <a:solidFill>
                  <a:srgbClr val="252525"/>
                </a:solidFill>
                <a:latin typeface="Arial"/>
                <a:cs typeface="Arial"/>
              </a:rPr>
              <a:t>ce</a:t>
            </a:r>
            <a:r>
              <a:rPr sz="1100" dirty="0">
                <a:solidFill>
                  <a:srgbClr val="252525"/>
                </a:solidFill>
                <a:latin typeface="Arial"/>
                <a:cs typeface="Arial"/>
              </a:rPr>
              <a:t>.</a:t>
            </a:r>
            <a:endParaRPr sz="1100" dirty="0">
              <a:latin typeface="Arial"/>
              <a:cs typeface="Arial"/>
            </a:endParaRPr>
          </a:p>
          <a:p>
            <a:pPr marL="12700" marR="162560">
              <a:lnSpc>
                <a:spcPct val="100000"/>
              </a:lnSpc>
              <a:buClr>
                <a:srgbClr val="252525"/>
              </a:buClr>
              <a:buFont typeface="Arial"/>
              <a:buAutoNum type="arabicPeriod"/>
              <a:tabLst>
                <a:tab pos="168275" algn="l"/>
              </a:tabLst>
            </a:pPr>
            <a:r>
              <a:rPr sz="1100" b="1" dirty="0">
                <a:solidFill>
                  <a:srgbClr val="252525"/>
                </a:solidFill>
                <a:latin typeface="Arial"/>
                <a:cs typeface="Arial"/>
              </a:rPr>
              <a:t>C</a:t>
            </a:r>
            <a:r>
              <a:rPr sz="1100" b="1" spc="-10" dirty="0">
                <a:solidFill>
                  <a:srgbClr val="252525"/>
                </a:solidFill>
                <a:latin typeface="Arial"/>
                <a:cs typeface="Arial"/>
              </a:rPr>
              <a:t>l</a:t>
            </a:r>
            <a:r>
              <a:rPr sz="1100" b="1" spc="5" dirty="0">
                <a:solidFill>
                  <a:srgbClr val="252525"/>
                </a:solidFill>
                <a:latin typeface="Arial"/>
                <a:cs typeface="Arial"/>
              </a:rPr>
              <a:t>eanse</a:t>
            </a:r>
            <a:r>
              <a:rPr sz="1100" b="1" dirty="0">
                <a:solidFill>
                  <a:srgbClr val="252525"/>
                </a:solidFill>
                <a:latin typeface="Arial"/>
                <a:cs typeface="Arial"/>
              </a:rPr>
              <a:t>,</a:t>
            </a:r>
            <a:r>
              <a:rPr sz="1100" b="1" spc="-55" dirty="0">
                <a:solidFill>
                  <a:srgbClr val="252525"/>
                </a:solidFill>
                <a:latin typeface="Arial"/>
                <a:cs typeface="Arial"/>
              </a:rPr>
              <a:t> </a:t>
            </a:r>
            <a:r>
              <a:rPr sz="1100" b="1" spc="5" dirty="0">
                <a:solidFill>
                  <a:srgbClr val="252525"/>
                </a:solidFill>
                <a:latin typeface="Arial"/>
                <a:cs typeface="Arial"/>
              </a:rPr>
              <a:t>ana</a:t>
            </a:r>
            <a:r>
              <a:rPr sz="1100" b="1" spc="-10" dirty="0">
                <a:solidFill>
                  <a:srgbClr val="252525"/>
                </a:solidFill>
                <a:latin typeface="Arial"/>
                <a:cs typeface="Arial"/>
              </a:rPr>
              <a:t>l</a:t>
            </a:r>
            <a:r>
              <a:rPr sz="1100" b="1" spc="-15" dirty="0">
                <a:solidFill>
                  <a:srgbClr val="252525"/>
                </a:solidFill>
                <a:latin typeface="Arial"/>
                <a:cs typeface="Arial"/>
              </a:rPr>
              <a:t>y</a:t>
            </a:r>
            <a:r>
              <a:rPr sz="1100" b="1" spc="5" dirty="0">
                <a:solidFill>
                  <a:srgbClr val="252525"/>
                </a:solidFill>
                <a:latin typeface="Arial"/>
                <a:cs typeface="Arial"/>
              </a:rPr>
              <a:t>z</a:t>
            </a:r>
            <a:r>
              <a:rPr sz="1100" b="1" dirty="0">
                <a:solidFill>
                  <a:srgbClr val="252525"/>
                </a:solidFill>
                <a:latin typeface="Arial"/>
                <a:cs typeface="Arial"/>
              </a:rPr>
              <a:t>e</a:t>
            </a:r>
            <a:r>
              <a:rPr sz="1100" b="1" spc="-25" dirty="0">
                <a:solidFill>
                  <a:srgbClr val="252525"/>
                </a:solidFill>
                <a:latin typeface="Arial"/>
                <a:cs typeface="Arial"/>
              </a:rPr>
              <a:t> </a:t>
            </a:r>
            <a:r>
              <a:rPr sz="1100" b="1" spc="5" dirty="0">
                <a:solidFill>
                  <a:srgbClr val="252525"/>
                </a:solidFill>
                <a:latin typeface="Arial"/>
                <a:cs typeface="Arial"/>
              </a:rPr>
              <a:t>an</a:t>
            </a:r>
            <a:r>
              <a:rPr sz="1100" b="1" dirty="0">
                <a:solidFill>
                  <a:srgbClr val="252525"/>
                </a:solidFill>
                <a:latin typeface="Arial"/>
                <a:cs typeface="Arial"/>
              </a:rPr>
              <a:t>d</a:t>
            </a:r>
            <a:r>
              <a:rPr sz="1100" b="1" spc="-25" dirty="0">
                <a:solidFill>
                  <a:srgbClr val="252525"/>
                </a:solidFill>
                <a:latin typeface="Arial"/>
                <a:cs typeface="Arial"/>
              </a:rPr>
              <a:t> </a:t>
            </a:r>
            <a:r>
              <a:rPr sz="1100" b="1" spc="-10" dirty="0">
                <a:solidFill>
                  <a:srgbClr val="252525"/>
                </a:solidFill>
                <a:latin typeface="Arial"/>
                <a:cs typeface="Arial"/>
              </a:rPr>
              <a:t>r</a:t>
            </a:r>
            <a:r>
              <a:rPr sz="1100" b="1" spc="5" dirty="0">
                <a:solidFill>
                  <a:srgbClr val="252525"/>
                </a:solidFill>
                <a:latin typeface="Arial"/>
                <a:cs typeface="Arial"/>
              </a:rPr>
              <a:t>eshap</a:t>
            </a:r>
            <a:r>
              <a:rPr sz="1100" b="1" dirty="0">
                <a:solidFill>
                  <a:srgbClr val="252525"/>
                </a:solidFill>
                <a:latin typeface="Arial"/>
                <a:cs typeface="Arial"/>
              </a:rPr>
              <a:t>e</a:t>
            </a:r>
            <a:r>
              <a:rPr sz="1100" b="1" spc="-15" dirty="0">
                <a:solidFill>
                  <a:srgbClr val="252525"/>
                </a:solidFill>
                <a:latin typeface="Arial"/>
                <a:cs typeface="Arial"/>
              </a:rPr>
              <a:t> </a:t>
            </a:r>
            <a:r>
              <a:rPr sz="1100" spc="-10" dirty="0">
                <a:solidFill>
                  <a:srgbClr val="252525"/>
                </a:solidFill>
                <a:latin typeface="Arial"/>
                <a:cs typeface="Arial"/>
              </a:rPr>
              <a:t>t</a:t>
            </a:r>
            <a:r>
              <a:rPr sz="1100" spc="5" dirty="0">
                <a:solidFill>
                  <a:srgbClr val="252525"/>
                </a:solidFill>
                <a:latin typeface="Arial"/>
                <a:cs typeface="Arial"/>
              </a:rPr>
              <a:t>h</a:t>
            </a:r>
            <a:r>
              <a:rPr sz="1100" dirty="0">
                <a:solidFill>
                  <a:srgbClr val="252525"/>
                </a:solidFill>
                <a:latin typeface="Arial"/>
                <a:cs typeface="Arial"/>
              </a:rPr>
              <a:t>e</a:t>
            </a:r>
            <a:r>
              <a:rPr sz="1100" spc="-25" dirty="0">
                <a:solidFill>
                  <a:srgbClr val="252525"/>
                </a:solidFill>
                <a:latin typeface="Arial"/>
                <a:cs typeface="Arial"/>
              </a:rPr>
              <a:t> </a:t>
            </a:r>
            <a:r>
              <a:rPr sz="1100" spc="5" dirty="0">
                <a:solidFill>
                  <a:srgbClr val="252525"/>
                </a:solidFill>
                <a:latin typeface="Arial"/>
                <a:cs typeface="Arial"/>
              </a:rPr>
              <a:t>da</a:t>
            </a:r>
            <a:r>
              <a:rPr sz="1100" spc="-10" dirty="0">
                <a:solidFill>
                  <a:srgbClr val="252525"/>
                </a:solidFill>
                <a:latin typeface="Arial"/>
                <a:cs typeface="Arial"/>
              </a:rPr>
              <a:t>t</a:t>
            </a:r>
            <a:r>
              <a:rPr sz="1100" dirty="0">
                <a:solidFill>
                  <a:srgbClr val="252525"/>
                </a:solidFill>
                <a:latin typeface="Arial"/>
                <a:cs typeface="Arial"/>
              </a:rPr>
              <a:t>a</a:t>
            </a:r>
            <a:r>
              <a:rPr sz="1100" spc="-25" dirty="0">
                <a:solidFill>
                  <a:srgbClr val="252525"/>
                </a:solidFill>
                <a:latin typeface="Arial"/>
                <a:cs typeface="Arial"/>
              </a:rPr>
              <a:t> </a:t>
            </a:r>
            <a:r>
              <a:rPr sz="1100" spc="5" dirty="0">
                <a:solidFill>
                  <a:srgbClr val="252525"/>
                </a:solidFill>
                <a:latin typeface="Arial"/>
                <a:cs typeface="Arial"/>
              </a:rPr>
              <a:t>us</a:t>
            </a:r>
            <a:r>
              <a:rPr sz="1100" spc="-25" dirty="0">
                <a:solidFill>
                  <a:srgbClr val="252525"/>
                </a:solidFill>
                <a:latin typeface="Arial"/>
                <a:cs typeface="Arial"/>
              </a:rPr>
              <a:t>i</a:t>
            </a:r>
            <a:r>
              <a:rPr sz="1100" spc="5" dirty="0">
                <a:solidFill>
                  <a:srgbClr val="252525"/>
                </a:solidFill>
                <a:latin typeface="Arial"/>
                <a:cs typeface="Arial"/>
              </a:rPr>
              <a:t>n</a:t>
            </a:r>
            <a:r>
              <a:rPr sz="1100" dirty="0">
                <a:solidFill>
                  <a:srgbClr val="252525"/>
                </a:solidFill>
                <a:latin typeface="Arial"/>
                <a:cs typeface="Arial"/>
              </a:rPr>
              <a:t>g</a:t>
            </a:r>
            <a:r>
              <a:rPr sz="1100" spc="-5" dirty="0">
                <a:solidFill>
                  <a:srgbClr val="252525"/>
                </a:solidFill>
                <a:latin typeface="Arial"/>
                <a:cs typeface="Arial"/>
              </a:rPr>
              <a:t> </a:t>
            </a:r>
            <a:r>
              <a:rPr sz="1100" spc="-10" dirty="0">
                <a:solidFill>
                  <a:srgbClr val="252525"/>
                </a:solidFill>
                <a:latin typeface="Arial"/>
                <a:cs typeface="Arial"/>
              </a:rPr>
              <a:t>I</a:t>
            </a:r>
            <a:r>
              <a:rPr sz="1100" dirty="0">
                <a:solidFill>
                  <a:srgbClr val="252525"/>
                </a:solidFill>
                <a:latin typeface="Arial"/>
                <a:cs typeface="Arial"/>
              </a:rPr>
              <a:t>BM </a:t>
            </a:r>
            <a:r>
              <a:rPr sz="1100" spc="40" dirty="0">
                <a:solidFill>
                  <a:srgbClr val="252525"/>
                </a:solidFill>
                <a:latin typeface="Arial"/>
                <a:cs typeface="Arial"/>
              </a:rPr>
              <a:t>W</a:t>
            </a:r>
            <a:r>
              <a:rPr sz="1100" spc="5" dirty="0">
                <a:solidFill>
                  <a:srgbClr val="252525"/>
                </a:solidFill>
                <a:latin typeface="Arial"/>
                <a:cs typeface="Arial"/>
              </a:rPr>
              <a:t>a</a:t>
            </a:r>
            <a:r>
              <a:rPr sz="1100" spc="-10" dirty="0">
                <a:solidFill>
                  <a:srgbClr val="252525"/>
                </a:solidFill>
                <a:latin typeface="Arial"/>
                <a:cs typeface="Arial"/>
              </a:rPr>
              <a:t>t</a:t>
            </a:r>
            <a:r>
              <a:rPr sz="1100" spc="5" dirty="0">
                <a:solidFill>
                  <a:srgbClr val="252525"/>
                </a:solidFill>
                <a:latin typeface="Arial"/>
                <a:cs typeface="Arial"/>
              </a:rPr>
              <a:t>so</a:t>
            </a:r>
            <a:r>
              <a:rPr sz="1100" spc="-15" dirty="0">
                <a:solidFill>
                  <a:srgbClr val="252525"/>
                </a:solidFill>
                <a:latin typeface="Arial"/>
                <a:cs typeface="Arial"/>
              </a:rPr>
              <a:t>n</a:t>
            </a:r>
            <a:r>
              <a:rPr sz="1100" spc="5" dirty="0">
                <a:solidFill>
                  <a:srgbClr val="252525"/>
                </a:solidFill>
                <a:latin typeface="Arial"/>
                <a:cs typeface="Arial"/>
              </a:rPr>
              <a:t>'</a:t>
            </a:r>
            <a:r>
              <a:rPr sz="1100" dirty="0">
                <a:solidFill>
                  <a:srgbClr val="252525"/>
                </a:solidFill>
                <a:latin typeface="Arial"/>
                <a:cs typeface="Arial"/>
              </a:rPr>
              <a:t>s</a:t>
            </a:r>
            <a:r>
              <a:rPr sz="1100" spc="-80" dirty="0">
                <a:solidFill>
                  <a:srgbClr val="252525"/>
                </a:solidFill>
                <a:latin typeface="Arial"/>
                <a:cs typeface="Arial"/>
              </a:rPr>
              <a:t> </a:t>
            </a:r>
            <a:r>
              <a:rPr sz="1100" dirty="0">
                <a:solidFill>
                  <a:srgbClr val="252525"/>
                </a:solidFill>
                <a:latin typeface="Arial"/>
                <a:cs typeface="Arial"/>
              </a:rPr>
              <a:t>D</a:t>
            </a:r>
            <a:r>
              <a:rPr sz="1100" spc="5" dirty="0">
                <a:solidFill>
                  <a:srgbClr val="252525"/>
                </a:solidFill>
                <a:latin typeface="Arial"/>
                <a:cs typeface="Arial"/>
              </a:rPr>
              <a:t>a</a:t>
            </a:r>
            <a:r>
              <a:rPr sz="1100" spc="-10" dirty="0">
                <a:solidFill>
                  <a:srgbClr val="252525"/>
                </a:solidFill>
                <a:latin typeface="Arial"/>
                <a:cs typeface="Arial"/>
              </a:rPr>
              <a:t>t</a:t>
            </a:r>
            <a:r>
              <a:rPr sz="1100" dirty="0">
                <a:solidFill>
                  <a:srgbClr val="252525"/>
                </a:solidFill>
                <a:latin typeface="Arial"/>
                <a:cs typeface="Arial"/>
              </a:rPr>
              <a:t>a R</a:t>
            </a:r>
            <a:r>
              <a:rPr sz="1100" spc="5" dirty="0">
                <a:solidFill>
                  <a:srgbClr val="252525"/>
                </a:solidFill>
                <a:latin typeface="Arial"/>
                <a:cs typeface="Arial"/>
              </a:rPr>
              <a:t>e</a:t>
            </a:r>
            <a:r>
              <a:rPr sz="1100" spc="-10" dirty="0">
                <a:solidFill>
                  <a:srgbClr val="252525"/>
                </a:solidFill>
                <a:latin typeface="Arial"/>
                <a:cs typeface="Arial"/>
              </a:rPr>
              <a:t>f</a:t>
            </a:r>
            <a:r>
              <a:rPr sz="1100" spc="-25" dirty="0">
                <a:solidFill>
                  <a:srgbClr val="252525"/>
                </a:solidFill>
                <a:latin typeface="Arial"/>
                <a:cs typeface="Arial"/>
              </a:rPr>
              <a:t>i</a:t>
            </a:r>
            <a:r>
              <a:rPr sz="1100" spc="5" dirty="0">
                <a:solidFill>
                  <a:srgbClr val="252525"/>
                </a:solidFill>
                <a:latin typeface="Arial"/>
                <a:cs typeface="Arial"/>
              </a:rPr>
              <a:t>ne</a:t>
            </a:r>
            <a:r>
              <a:rPr sz="1100" spc="-10" dirty="0">
                <a:solidFill>
                  <a:srgbClr val="252525"/>
                </a:solidFill>
                <a:latin typeface="Arial"/>
                <a:cs typeface="Arial"/>
              </a:rPr>
              <a:t>r</a:t>
            </a:r>
            <a:r>
              <a:rPr sz="1100" dirty="0">
                <a:solidFill>
                  <a:srgbClr val="252525"/>
                </a:solidFill>
                <a:latin typeface="Arial"/>
                <a:cs typeface="Arial"/>
              </a:rPr>
              <a:t>y </a:t>
            </a:r>
            <a:r>
              <a:rPr sz="1100" spc="-10" dirty="0">
                <a:solidFill>
                  <a:srgbClr val="252525"/>
                </a:solidFill>
                <a:latin typeface="Arial"/>
                <a:cs typeface="Arial"/>
              </a:rPr>
              <a:t>t</a:t>
            </a:r>
            <a:r>
              <a:rPr sz="1100" spc="5" dirty="0">
                <a:solidFill>
                  <a:srgbClr val="252525"/>
                </a:solidFill>
                <a:latin typeface="Arial"/>
                <a:cs typeface="Arial"/>
              </a:rPr>
              <a:t>oo</a:t>
            </a:r>
            <a:r>
              <a:rPr sz="1100" spc="-25" dirty="0">
                <a:solidFill>
                  <a:srgbClr val="252525"/>
                </a:solidFill>
                <a:latin typeface="Arial"/>
                <a:cs typeface="Arial"/>
              </a:rPr>
              <a:t>l</a:t>
            </a:r>
            <a:r>
              <a:rPr sz="1100" dirty="0">
                <a:solidFill>
                  <a:srgbClr val="252525"/>
                </a:solidFill>
                <a:latin typeface="Arial"/>
                <a:cs typeface="Arial"/>
              </a:rPr>
              <a:t>.</a:t>
            </a:r>
            <a:r>
              <a:rPr sz="1100" spc="-15" dirty="0">
                <a:solidFill>
                  <a:srgbClr val="252525"/>
                </a:solidFill>
                <a:latin typeface="Arial"/>
                <a:cs typeface="Arial"/>
              </a:rPr>
              <a:t> </a:t>
            </a:r>
            <a:r>
              <a:rPr sz="1100" spc="5" dirty="0">
                <a:solidFill>
                  <a:srgbClr val="252525"/>
                </a:solidFill>
                <a:latin typeface="Arial"/>
                <a:cs typeface="Arial"/>
              </a:rPr>
              <a:t>F</a:t>
            </a:r>
            <a:r>
              <a:rPr sz="1100" spc="-10" dirty="0">
                <a:solidFill>
                  <a:srgbClr val="252525"/>
                </a:solidFill>
                <a:latin typeface="Arial"/>
                <a:cs typeface="Arial"/>
              </a:rPr>
              <a:t>r</a:t>
            </a:r>
            <a:r>
              <a:rPr sz="1100" spc="5" dirty="0">
                <a:solidFill>
                  <a:srgbClr val="252525"/>
                </a:solidFill>
                <a:latin typeface="Arial"/>
                <a:cs typeface="Arial"/>
              </a:rPr>
              <a:t>o</a:t>
            </a:r>
            <a:r>
              <a:rPr sz="1100" dirty="0">
                <a:solidFill>
                  <a:srgbClr val="252525"/>
                </a:solidFill>
                <a:latin typeface="Arial"/>
                <a:cs typeface="Arial"/>
              </a:rPr>
              <a:t>m </a:t>
            </a:r>
            <a:r>
              <a:rPr sz="1100" spc="-10" dirty="0">
                <a:solidFill>
                  <a:srgbClr val="252525"/>
                </a:solidFill>
                <a:latin typeface="Arial"/>
                <a:cs typeface="Arial"/>
              </a:rPr>
              <a:t>t</a:t>
            </a:r>
            <a:r>
              <a:rPr sz="1100" spc="5" dirty="0">
                <a:solidFill>
                  <a:srgbClr val="252525"/>
                </a:solidFill>
                <a:latin typeface="Arial"/>
                <a:cs typeface="Arial"/>
              </a:rPr>
              <a:t>h</a:t>
            </a:r>
            <a:r>
              <a:rPr sz="1100" dirty="0">
                <a:solidFill>
                  <a:srgbClr val="252525"/>
                </a:solidFill>
                <a:latin typeface="Arial"/>
                <a:cs typeface="Arial"/>
              </a:rPr>
              <a:t>e</a:t>
            </a:r>
            <a:r>
              <a:rPr sz="1100" spc="-20" dirty="0">
                <a:solidFill>
                  <a:srgbClr val="252525"/>
                </a:solidFill>
                <a:latin typeface="Arial"/>
                <a:cs typeface="Arial"/>
              </a:rPr>
              <a:t> </a:t>
            </a:r>
            <a:r>
              <a:rPr sz="1100" spc="5" dirty="0">
                <a:solidFill>
                  <a:srgbClr val="252525"/>
                </a:solidFill>
                <a:latin typeface="Arial"/>
                <a:cs typeface="Arial"/>
              </a:rPr>
              <a:t>da</a:t>
            </a:r>
            <a:r>
              <a:rPr sz="1100" spc="-10" dirty="0">
                <a:solidFill>
                  <a:srgbClr val="252525"/>
                </a:solidFill>
                <a:latin typeface="Arial"/>
                <a:cs typeface="Arial"/>
              </a:rPr>
              <a:t>t</a:t>
            </a:r>
            <a:r>
              <a:rPr sz="1100" dirty="0">
                <a:solidFill>
                  <a:srgbClr val="252525"/>
                </a:solidFill>
                <a:latin typeface="Arial"/>
                <a:cs typeface="Arial"/>
              </a:rPr>
              <a:t>a</a:t>
            </a:r>
            <a:r>
              <a:rPr sz="1100" spc="-20" dirty="0">
                <a:solidFill>
                  <a:srgbClr val="252525"/>
                </a:solidFill>
                <a:latin typeface="Arial"/>
                <a:cs typeface="Arial"/>
              </a:rPr>
              <a:t> </a:t>
            </a:r>
            <a:r>
              <a:rPr sz="1100" spc="5" dirty="0">
                <a:solidFill>
                  <a:srgbClr val="252525"/>
                </a:solidFill>
                <a:latin typeface="Arial"/>
                <a:cs typeface="Arial"/>
              </a:rPr>
              <a:t>P</a:t>
            </a:r>
            <a:r>
              <a:rPr sz="1100" spc="-10" dirty="0">
                <a:solidFill>
                  <a:srgbClr val="252525"/>
                </a:solidFill>
                <a:latin typeface="Arial"/>
                <a:cs typeface="Arial"/>
              </a:rPr>
              <a:t>r</a:t>
            </a:r>
            <a:r>
              <a:rPr sz="1100" spc="5" dirty="0">
                <a:solidFill>
                  <a:srgbClr val="252525"/>
                </a:solidFill>
                <a:latin typeface="Arial"/>
                <a:cs typeface="Arial"/>
              </a:rPr>
              <a:t>o</a:t>
            </a:r>
            <a:r>
              <a:rPr sz="1100" spc="-10" dirty="0">
                <a:solidFill>
                  <a:srgbClr val="252525"/>
                </a:solidFill>
                <a:latin typeface="Arial"/>
                <a:cs typeface="Arial"/>
              </a:rPr>
              <a:t>f</a:t>
            </a:r>
            <a:r>
              <a:rPr sz="1100" spc="-25" dirty="0">
                <a:solidFill>
                  <a:srgbClr val="252525"/>
                </a:solidFill>
                <a:latin typeface="Arial"/>
                <a:cs typeface="Arial"/>
              </a:rPr>
              <a:t>il</a:t>
            </a:r>
            <a:r>
              <a:rPr sz="1100" spc="5" dirty="0">
                <a:solidFill>
                  <a:srgbClr val="252525"/>
                </a:solidFill>
                <a:latin typeface="Arial"/>
                <a:cs typeface="Arial"/>
              </a:rPr>
              <a:t>e</a:t>
            </a:r>
            <a:r>
              <a:rPr sz="1100" dirty="0">
                <a:solidFill>
                  <a:srgbClr val="252525"/>
                </a:solidFill>
                <a:latin typeface="Arial"/>
                <a:cs typeface="Arial"/>
              </a:rPr>
              <a:t>,</a:t>
            </a:r>
            <a:r>
              <a:rPr sz="1100" spc="25" dirty="0">
                <a:solidFill>
                  <a:srgbClr val="252525"/>
                </a:solidFill>
                <a:latin typeface="Arial"/>
                <a:cs typeface="Arial"/>
              </a:rPr>
              <a:t> </a:t>
            </a:r>
            <a:r>
              <a:rPr sz="1100" spc="-15" dirty="0">
                <a:solidFill>
                  <a:srgbClr val="252525"/>
                </a:solidFill>
                <a:latin typeface="Arial"/>
                <a:cs typeface="Arial"/>
              </a:rPr>
              <a:t>w</a:t>
            </a:r>
            <a:r>
              <a:rPr sz="1100" dirty="0">
                <a:solidFill>
                  <a:srgbClr val="252525"/>
                </a:solidFill>
                <a:latin typeface="Arial"/>
                <a:cs typeface="Arial"/>
              </a:rPr>
              <a:t>e</a:t>
            </a:r>
            <a:r>
              <a:rPr sz="1100" spc="20" dirty="0">
                <a:solidFill>
                  <a:srgbClr val="252525"/>
                </a:solidFill>
                <a:latin typeface="Arial"/>
                <a:cs typeface="Arial"/>
              </a:rPr>
              <a:t> </a:t>
            </a:r>
            <a:r>
              <a:rPr sz="1100" spc="5" dirty="0">
                <a:solidFill>
                  <a:srgbClr val="252525"/>
                </a:solidFill>
                <a:latin typeface="Arial"/>
                <a:cs typeface="Arial"/>
              </a:rPr>
              <a:t>ca</a:t>
            </a:r>
            <a:r>
              <a:rPr sz="1100" dirty="0">
                <a:solidFill>
                  <a:srgbClr val="252525"/>
                </a:solidFill>
                <a:latin typeface="Arial"/>
                <a:cs typeface="Arial"/>
              </a:rPr>
              <a:t>n </a:t>
            </a:r>
            <a:r>
              <a:rPr sz="1100" spc="5" dirty="0">
                <a:solidFill>
                  <a:srgbClr val="252525"/>
                </a:solidFill>
                <a:latin typeface="Arial"/>
                <a:cs typeface="Arial"/>
              </a:rPr>
              <a:t>de</a:t>
            </a:r>
            <a:r>
              <a:rPr sz="1100" spc="-10" dirty="0">
                <a:solidFill>
                  <a:srgbClr val="252525"/>
                </a:solidFill>
                <a:latin typeface="Arial"/>
                <a:cs typeface="Arial"/>
              </a:rPr>
              <a:t>t</a:t>
            </a:r>
            <a:r>
              <a:rPr sz="1100" spc="5" dirty="0">
                <a:solidFill>
                  <a:srgbClr val="252525"/>
                </a:solidFill>
                <a:latin typeface="Arial"/>
                <a:cs typeface="Arial"/>
              </a:rPr>
              <a:t>e</a:t>
            </a:r>
            <a:r>
              <a:rPr sz="1100" spc="-10" dirty="0">
                <a:solidFill>
                  <a:srgbClr val="252525"/>
                </a:solidFill>
                <a:latin typeface="Arial"/>
                <a:cs typeface="Arial"/>
              </a:rPr>
              <a:t>r</a:t>
            </a:r>
            <a:r>
              <a:rPr sz="1100" spc="25" dirty="0">
                <a:solidFill>
                  <a:srgbClr val="252525"/>
                </a:solidFill>
                <a:latin typeface="Arial"/>
                <a:cs typeface="Arial"/>
              </a:rPr>
              <a:t>m</a:t>
            </a:r>
            <a:r>
              <a:rPr sz="1100" spc="-25" dirty="0">
                <a:solidFill>
                  <a:srgbClr val="252525"/>
                </a:solidFill>
                <a:latin typeface="Arial"/>
                <a:cs typeface="Arial"/>
              </a:rPr>
              <a:t>i</a:t>
            </a:r>
            <a:r>
              <a:rPr sz="1100" spc="5" dirty="0">
                <a:solidFill>
                  <a:srgbClr val="252525"/>
                </a:solidFill>
                <a:latin typeface="Arial"/>
                <a:cs typeface="Arial"/>
              </a:rPr>
              <a:t>n</a:t>
            </a:r>
            <a:r>
              <a:rPr sz="1100" dirty="0">
                <a:solidFill>
                  <a:srgbClr val="252525"/>
                </a:solidFill>
                <a:latin typeface="Arial"/>
                <a:cs typeface="Arial"/>
              </a:rPr>
              <a:t>e</a:t>
            </a:r>
            <a:r>
              <a:rPr sz="1100" spc="-40" dirty="0">
                <a:solidFill>
                  <a:srgbClr val="252525"/>
                </a:solidFill>
                <a:latin typeface="Arial"/>
                <a:cs typeface="Arial"/>
              </a:rPr>
              <a:t> </a:t>
            </a:r>
            <a:r>
              <a:rPr sz="1100" spc="-15" dirty="0">
                <a:solidFill>
                  <a:srgbClr val="252525"/>
                </a:solidFill>
                <a:latin typeface="Arial"/>
                <a:cs typeface="Arial"/>
              </a:rPr>
              <a:t>w</a:t>
            </a:r>
            <a:r>
              <a:rPr sz="1100" spc="5" dirty="0">
                <a:solidFill>
                  <a:srgbClr val="252525"/>
                </a:solidFill>
                <a:latin typeface="Arial"/>
                <a:cs typeface="Arial"/>
              </a:rPr>
              <a:t>h</a:t>
            </a:r>
            <a:r>
              <a:rPr sz="1100" spc="-25" dirty="0">
                <a:solidFill>
                  <a:srgbClr val="252525"/>
                </a:solidFill>
                <a:latin typeface="Arial"/>
                <a:cs typeface="Arial"/>
              </a:rPr>
              <a:t>i</a:t>
            </a:r>
            <a:r>
              <a:rPr sz="1100" spc="5" dirty="0">
                <a:solidFill>
                  <a:srgbClr val="252525"/>
                </a:solidFill>
                <a:latin typeface="Arial"/>
                <a:cs typeface="Arial"/>
              </a:rPr>
              <a:t>c</a:t>
            </a:r>
            <a:r>
              <a:rPr sz="1100" dirty="0">
                <a:solidFill>
                  <a:srgbClr val="252525"/>
                </a:solidFill>
                <a:latin typeface="Arial"/>
                <a:cs typeface="Arial"/>
              </a:rPr>
              <a:t>h</a:t>
            </a:r>
            <a:r>
              <a:rPr sz="1100" spc="40" dirty="0">
                <a:solidFill>
                  <a:srgbClr val="252525"/>
                </a:solidFill>
                <a:latin typeface="Arial"/>
                <a:cs typeface="Arial"/>
              </a:rPr>
              <a:t> </a:t>
            </a:r>
            <a:r>
              <a:rPr sz="1100" spc="5" dirty="0">
                <a:solidFill>
                  <a:srgbClr val="252525"/>
                </a:solidFill>
                <a:latin typeface="Arial"/>
                <a:cs typeface="Arial"/>
              </a:rPr>
              <a:t>a</a:t>
            </a:r>
            <a:r>
              <a:rPr sz="1100" spc="-10" dirty="0">
                <a:solidFill>
                  <a:srgbClr val="252525"/>
                </a:solidFill>
                <a:latin typeface="Arial"/>
                <a:cs typeface="Arial"/>
              </a:rPr>
              <a:t>ttr</a:t>
            </a:r>
            <a:r>
              <a:rPr sz="1100" spc="-25" dirty="0">
                <a:solidFill>
                  <a:srgbClr val="252525"/>
                </a:solidFill>
                <a:latin typeface="Arial"/>
                <a:cs typeface="Arial"/>
              </a:rPr>
              <a:t>i</a:t>
            </a:r>
            <a:r>
              <a:rPr sz="1100" spc="5" dirty="0">
                <a:solidFill>
                  <a:srgbClr val="252525"/>
                </a:solidFill>
                <a:latin typeface="Arial"/>
                <a:cs typeface="Arial"/>
              </a:rPr>
              <a:t>bu</a:t>
            </a:r>
            <a:r>
              <a:rPr sz="1100" spc="-10" dirty="0">
                <a:solidFill>
                  <a:srgbClr val="252525"/>
                </a:solidFill>
                <a:latin typeface="Arial"/>
                <a:cs typeface="Arial"/>
              </a:rPr>
              <a:t>t</a:t>
            </a:r>
            <a:r>
              <a:rPr sz="1100" spc="5" dirty="0">
                <a:solidFill>
                  <a:srgbClr val="252525"/>
                </a:solidFill>
                <a:latin typeface="Arial"/>
                <a:cs typeface="Arial"/>
              </a:rPr>
              <a:t>e</a:t>
            </a:r>
            <a:r>
              <a:rPr sz="1100" dirty="0">
                <a:solidFill>
                  <a:srgbClr val="252525"/>
                </a:solidFill>
                <a:latin typeface="Arial"/>
                <a:cs typeface="Arial"/>
              </a:rPr>
              <a:t>s</a:t>
            </a:r>
            <a:r>
              <a:rPr sz="1100" spc="-20" dirty="0">
                <a:solidFill>
                  <a:srgbClr val="252525"/>
                </a:solidFill>
                <a:latin typeface="Arial"/>
                <a:cs typeface="Arial"/>
              </a:rPr>
              <a:t> </a:t>
            </a:r>
            <a:r>
              <a:rPr sz="1100" spc="5" dirty="0">
                <a:solidFill>
                  <a:srgbClr val="252525"/>
                </a:solidFill>
                <a:latin typeface="Arial"/>
                <a:cs typeface="Arial"/>
              </a:rPr>
              <a:t>a</a:t>
            </a:r>
            <a:r>
              <a:rPr sz="1100" spc="-10" dirty="0">
                <a:solidFill>
                  <a:srgbClr val="252525"/>
                </a:solidFill>
                <a:latin typeface="Arial"/>
                <a:cs typeface="Arial"/>
              </a:rPr>
              <a:t>r</a:t>
            </a:r>
            <a:r>
              <a:rPr sz="1100" dirty="0">
                <a:solidFill>
                  <a:srgbClr val="252525"/>
                </a:solidFill>
                <a:latin typeface="Arial"/>
                <a:cs typeface="Arial"/>
              </a:rPr>
              <a:t>e </a:t>
            </a:r>
            <a:r>
              <a:rPr sz="1100" spc="-10" dirty="0">
                <a:solidFill>
                  <a:srgbClr val="252525"/>
                </a:solidFill>
                <a:latin typeface="Arial"/>
                <a:cs typeface="Arial"/>
              </a:rPr>
              <a:t>r</a:t>
            </a:r>
            <a:r>
              <a:rPr sz="1100" spc="5" dirty="0">
                <a:solidFill>
                  <a:srgbClr val="252525"/>
                </a:solidFill>
                <a:latin typeface="Arial"/>
                <a:cs typeface="Arial"/>
              </a:rPr>
              <a:t>e</a:t>
            </a:r>
            <a:r>
              <a:rPr sz="1100" spc="-25" dirty="0">
                <a:solidFill>
                  <a:srgbClr val="252525"/>
                </a:solidFill>
                <a:latin typeface="Arial"/>
                <a:cs typeface="Arial"/>
              </a:rPr>
              <a:t>l</a:t>
            </a:r>
            <a:r>
              <a:rPr sz="1100" spc="5" dirty="0">
                <a:solidFill>
                  <a:srgbClr val="252525"/>
                </a:solidFill>
                <a:latin typeface="Arial"/>
                <a:cs typeface="Arial"/>
              </a:rPr>
              <a:t>e</a:t>
            </a:r>
            <a:r>
              <a:rPr sz="1100" spc="25" dirty="0">
                <a:solidFill>
                  <a:srgbClr val="252525"/>
                </a:solidFill>
                <a:latin typeface="Arial"/>
                <a:cs typeface="Arial"/>
              </a:rPr>
              <a:t>v</a:t>
            </a:r>
            <a:r>
              <a:rPr sz="1100" spc="5" dirty="0">
                <a:solidFill>
                  <a:srgbClr val="252525"/>
                </a:solidFill>
                <a:latin typeface="Arial"/>
                <a:cs typeface="Arial"/>
              </a:rPr>
              <a:t>an</a:t>
            </a:r>
            <a:r>
              <a:rPr sz="1100" spc="-10" dirty="0">
                <a:solidFill>
                  <a:srgbClr val="252525"/>
                </a:solidFill>
                <a:latin typeface="Arial"/>
                <a:cs typeface="Arial"/>
              </a:rPr>
              <a:t>t</a:t>
            </a:r>
            <a:r>
              <a:rPr sz="1100" dirty="0">
                <a:solidFill>
                  <a:srgbClr val="252525"/>
                </a:solidFill>
                <a:latin typeface="Arial"/>
                <a:cs typeface="Arial"/>
              </a:rPr>
              <a:t>.</a:t>
            </a:r>
            <a:endParaRPr sz="1100" dirty="0">
              <a:latin typeface="Arial"/>
              <a:cs typeface="Arial"/>
            </a:endParaRPr>
          </a:p>
          <a:p>
            <a:pPr marL="167640" indent="-154940">
              <a:lnSpc>
                <a:spcPct val="100000"/>
              </a:lnSpc>
              <a:buClr>
                <a:srgbClr val="252525"/>
              </a:buClr>
              <a:buFont typeface="Arial"/>
              <a:buAutoNum type="arabicPeriod"/>
              <a:tabLst>
                <a:tab pos="168275" algn="l"/>
              </a:tabLst>
            </a:pPr>
            <a:r>
              <a:rPr sz="1100" b="1" spc="5" dirty="0">
                <a:solidFill>
                  <a:srgbClr val="252525"/>
                </a:solidFill>
                <a:latin typeface="Arial"/>
                <a:cs typeface="Arial"/>
              </a:rPr>
              <a:t>V</a:t>
            </a:r>
            <a:r>
              <a:rPr sz="1100" b="1" spc="-10" dirty="0">
                <a:solidFill>
                  <a:srgbClr val="252525"/>
                </a:solidFill>
                <a:latin typeface="Arial"/>
                <a:cs typeface="Arial"/>
              </a:rPr>
              <a:t>i</a:t>
            </a:r>
            <a:r>
              <a:rPr sz="1100" b="1" spc="5" dirty="0">
                <a:solidFill>
                  <a:srgbClr val="252525"/>
                </a:solidFill>
                <a:latin typeface="Arial"/>
                <a:cs typeface="Arial"/>
              </a:rPr>
              <a:t>sua</a:t>
            </a:r>
            <a:r>
              <a:rPr sz="1100" b="1" spc="-10" dirty="0">
                <a:solidFill>
                  <a:srgbClr val="252525"/>
                </a:solidFill>
                <a:latin typeface="Arial"/>
                <a:cs typeface="Arial"/>
              </a:rPr>
              <a:t>li</a:t>
            </a:r>
            <a:r>
              <a:rPr sz="1100" b="1" spc="5" dirty="0">
                <a:solidFill>
                  <a:srgbClr val="252525"/>
                </a:solidFill>
                <a:latin typeface="Arial"/>
                <a:cs typeface="Arial"/>
              </a:rPr>
              <a:t>z</a:t>
            </a:r>
            <a:r>
              <a:rPr sz="1100" b="1" dirty="0">
                <a:solidFill>
                  <a:srgbClr val="252525"/>
                </a:solidFill>
                <a:latin typeface="Arial"/>
                <a:cs typeface="Arial"/>
              </a:rPr>
              <a:t>e</a:t>
            </a:r>
            <a:r>
              <a:rPr sz="1100" b="1" spc="-35" dirty="0">
                <a:solidFill>
                  <a:srgbClr val="252525"/>
                </a:solidFill>
                <a:latin typeface="Arial"/>
                <a:cs typeface="Arial"/>
              </a:rPr>
              <a:t> </a:t>
            </a:r>
            <a:r>
              <a:rPr sz="1100" spc="5" dirty="0">
                <a:solidFill>
                  <a:srgbClr val="252525"/>
                </a:solidFill>
                <a:latin typeface="Arial"/>
                <a:cs typeface="Arial"/>
              </a:rPr>
              <a:t>p</a:t>
            </a:r>
            <a:r>
              <a:rPr sz="1100" spc="-10" dirty="0">
                <a:solidFill>
                  <a:srgbClr val="252525"/>
                </a:solidFill>
                <a:latin typeface="Arial"/>
                <a:cs typeface="Arial"/>
              </a:rPr>
              <a:t>r</a:t>
            </a:r>
            <a:r>
              <a:rPr sz="1100" spc="5" dirty="0">
                <a:solidFill>
                  <a:srgbClr val="252525"/>
                </a:solidFill>
                <a:latin typeface="Arial"/>
                <a:cs typeface="Arial"/>
              </a:rPr>
              <a:t>e</a:t>
            </a:r>
            <a:r>
              <a:rPr sz="1100" spc="-25" dirty="0">
                <a:solidFill>
                  <a:srgbClr val="252525"/>
                </a:solidFill>
                <a:latin typeface="Arial"/>
                <a:cs typeface="Arial"/>
              </a:rPr>
              <a:t>li</a:t>
            </a:r>
            <a:r>
              <a:rPr sz="1100" spc="20" dirty="0">
                <a:solidFill>
                  <a:srgbClr val="252525"/>
                </a:solidFill>
                <a:latin typeface="Arial"/>
                <a:cs typeface="Arial"/>
              </a:rPr>
              <a:t>m</a:t>
            </a:r>
            <a:r>
              <a:rPr sz="1100" spc="-25" dirty="0">
                <a:solidFill>
                  <a:srgbClr val="252525"/>
                </a:solidFill>
                <a:latin typeface="Arial"/>
                <a:cs typeface="Arial"/>
              </a:rPr>
              <a:t>i</a:t>
            </a:r>
            <a:r>
              <a:rPr sz="1100" spc="5" dirty="0">
                <a:solidFill>
                  <a:srgbClr val="252525"/>
                </a:solidFill>
                <a:latin typeface="Arial"/>
                <a:cs typeface="Arial"/>
              </a:rPr>
              <a:t>na</a:t>
            </a:r>
            <a:r>
              <a:rPr sz="1100" spc="-10" dirty="0">
                <a:solidFill>
                  <a:srgbClr val="252525"/>
                </a:solidFill>
                <a:latin typeface="Arial"/>
                <a:cs typeface="Arial"/>
              </a:rPr>
              <a:t>r</a:t>
            </a:r>
            <a:r>
              <a:rPr sz="1100" dirty="0">
                <a:solidFill>
                  <a:srgbClr val="252525"/>
                </a:solidFill>
                <a:latin typeface="Arial"/>
                <a:cs typeface="Arial"/>
              </a:rPr>
              <a:t>y</a:t>
            </a:r>
            <a:r>
              <a:rPr sz="1100" spc="20" dirty="0">
                <a:solidFill>
                  <a:srgbClr val="252525"/>
                </a:solidFill>
                <a:latin typeface="Arial"/>
                <a:cs typeface="Arial"/>
              </a:rPr>
              <a:t> </a:t>
            </a:r>
            <a:r>
              <a:rPr sz="1100" spc="5" dirty="0">
                <a:solidFill>
                  <a:srgbClr val="252525"/>
                </a:solidFill>
                <a:latin typeface="Arial"/>
                <a:cs typeface="Arial"/>
              </a:rPr>
              <a:t>c</a:t>
            </a:r>
            <a:r>
              <a:rPr sz="1100" spc="-25" dirty="0">
                <a:solidFill>
                  <a:srgbClr val="252525"/>
                </a:solidFill>
                <a:latin typeface="Arial"/>
                <a:cs typeface="Arial"/>
              </a:rPr>
              <a:t>l</a:t>
            </a:r>
            <a:r>
              <a:rPr sz="1100" spc="5" dirty="0">
                <a:solidFill>
                  <a:srgbClr val="252525"/>
                </a:solidFill>
                <a:latin typeface="Arial"/>
                <a:cs typeface="Arial"/>
              </a:rPr>
              <a:t>eanse</a:t>
            </a:r>
            <a:r>
              <a:rPr sz="1100" dirty="0">
                <a:solidFill>
                  <a:srgbClr val="252525"/>
                </a:solidFill>
                <a:latin typeface="Arial"/>
                <a:cs typeface="Arial"/>
              </a:rPr>
              <a:t>d</a:t>
            </a:r>
            <a:r>
              <a:rPr sz="1100" spc="-20" dirty="0">
                <a:solidFill>
                  <a:srgbClr val="252525"/>
                </a:solidFill>
                <a:latin typeface="Arial"/>
                <a:cs typeface="Arial"/>
              </a:rPr>
              <a:t> </a:t>
            </a:r>
            <a:r>
              <a:rPr sz="1100" spc="5" dirty="0">
                <a:solidFill>
                  <a:srgbClr val="252525"/>
                </a:solidFill>
                <a:latin typeface="Arial"/>
                <a:cs typeface="Arial"/>
              </a:rPr>
              <a:t>da</a:t>
            </a:r>
            <a:r>
              <a:rPr sz="1100" spc="-10" dirty="0">
                <a:solidFill>
                  <a:srgbClr val="252525"/>
                </a:solidFill>
                <a:latin typeface="Arial"/>
                <a:cs typeface="Arial"/>
              </a:rPr>
              <a:t>t</a:t>
            </a:r>
            <a:r>
              <a:rPr sz="1100" dirty="0">
                <a:solidFill>
                  <a:srgbClr val="252525"/>
                </a:solidFill>
                <a:latin typeface="Arial"/>
                <a:cs typeface="Arial"/>
              </a:rPr>
              <a:t>a</a:t>
            </a:r>
            <a:r>
              <a:rPr sz="1100" spc="-20" dirty="0">
                <a:solidFill>
                  <a:srgbClr val="252525"/>
                </a:solidFill>
                <a:latin typeface="Arial"/>
                <a:cs typeface="Arial"/>
              </a:rPr>
              <a:t> </a:t>
            </a:r>
            <a:r>
              <a:rPr sz="1100" spc="-10" dirty="0">
                <a:solidFill>
                  <a:srgbClr val="252525"/>
                </a:solidFill>
                <a:latin typeface="Arial"/>
                <a:cs typeface="Arial"/>
              </a:rPr>
              <a:t>r</a:t>
            </a:r>
            <a:r>
              <a:rPr sz="1100" spc="5" dirty="0">
                <a:solidFill>
                  <a:srgbClr val="252525"/>
                </a:solidFill>
                <a:latin typeface="Arial"/>
                <a:cs typeface="Arial"/>
              </a:rPr>
              <a:t>esu</a:t>
            </a:r>
            <a:r>
              <a:rPr sz="1100" spc="-25" dirty="0">
                <a:solidFill>
                  <a:srgbClr val="252525"/>
                </a:solidFill>
                <a:latin typeface="Arial"/>
                <a:cs typeface="Arial"/>
              </a:rPr>
              <a:t>l</a:t>
            </a:r>
            <a:r>
              <a:rPr sz="1100" spc="-10" dirty="0">
                <a:solidFill>
                  <a:srgbClr val="252525"/>
                </a:solidFill>
                <a:latin typeface="Arial"/>
                <a:cs typeface="Arial"/>
              </a:rPr>
              <a:t>t</a:t>
            </a:r>
            <a:r>
              <a:rPr sz="1100" dirty="0">
                <a:solidFill>
                  <a:srgbClr val="252525"/>
                </a:solidFill>
                <a:latin typeface="Arial"/>
                <a:cs typeface="Arial"/>
              </a:rPr>
              <a:t>s</a:t>
            </a:r>
            <a:r>
              <a:rPr sz="1100" spc="-20" dirty="0">
                <a:solidFill>
                  <a:srgbClr val="252525"/>
                </a:solidFill>
                <a:latin typeface="Arial"/>
                <a:cs typeface="Arial"/>
              </a:rPr>
              <a:t> </a:t>
            </a:r>
            <a:r>
              <a:rPr sz="1100" spc="5" dirty="0">
                <a:solidFill>
                  <a:srgbClr val="252525"/>
                </a:solidFill>
                <a:latin typeface="Arial"/>
                <a:cs typeface="Arial"/>
              </a:rPr>
              <a:t>an</a:t>
            </a:r>
            <a:r>
              <a:rPr sz="1100" dirty="0">
                <a:solidFill>
                  <a:srgbClr val="252525"/>
                </a:solidFill>
                <a:latin typeface="Arial"/>
                <a:cs typeface="Arial"/>
              </a:rPr>
              <a:t>d</a:t>
            </a:r>
            <a:r>
              <a:rPr sz="1100" spc="-20" dirty="0">
                <a:solidFill>
                  <a:srgbClr val="252525"/>
                </a:solidFill>
                <a:latin typeface="Arial"/>
                <a:cs typeface="Arial"/>
              </a:rPr>
              <a:t> </a:t>
            </a:r>
            <a:r>
              <a:rPr sz="1100" spc="-10" dirty="0">
                <a:solidFill>
                  <a:srgbClr val="252525"/>
                </a:solidFill>
                <a:latin typeface="Arial"/>
                <a:cs typeface="Arial"/>
              </a:rPr>
              <a:t>r</a:t>
            </a:r>
            <a:r>
              <a:rPr sz="1100" spc="5" dirty="0">
                <a:solidFill>
                  <a:srgbClr val="252525"/>
                </a:solidFill>
                <a:latin typeface="Arial"/>
                <a:cs typeface="Arial"/>
              </a:rPr>
              <a:t>u</a:t>
            </a:r>
            <a:r>
              <a:rPr sz="1100" dirty="0">
                <a:solidFill>
                  <a:srgbClr val="252525"/>
                </a:solidFill>
                <a:latin typeface="Arial"/>
                <a:cs typeface="Arial"/>
              </a:rPr>
              <a:t>n</a:t>
            </a:r>
            <a:endParaRPr sz="1100" dirty="0">
              <a:latin typeface="Arial"/>
              <a:cs typeface="Arial"/>
            </a:endParaRPr>
          </a:p>
          <a:p>
            <a:pPr marL="12700">
              <a:lnSpc>
                <a:spcPct val="100000"/>
              </a:lnSpc>
            </a:pPr>
            <a:r>
              <a:rPr sz="1100" spc="5" dirty="0">
                <a:solidFill>
                  <a:srgbClr val="252525"/>
                </a:solidFill>
                <a:latin typeface="Arial"/>
                <a:cs typeface="Arial"/>
              </a:rPr>
              <a:t>su</a:t>
            </a:r>
            <a:r>
              <a:rPr sz="1100" spc="20" dirty="0">
                <a:solidFill>
                  <a:srgbClr val="252525"/>
                </a:solidFill>
                <a:latin typeface="Arial"/>
                <a:cs typeface="Arial"/>
              </a:rPr>
              <a:t>m</a:t>
            </a:r>
            <a:r>
              <a:rPr sz="1100" dirty="0">
                <a:solidFill>
                  <a:srgbClr val="252525"/>
                </a:solidFill>
                <a:latin typeface="Arial"/>
                <a:cs typeface="Arial"/>
              </a:rPr>
              <a:t>m</a:t>
            </a:r>
            <a:r>
              <a:rPr sz="1100" spc="5" dirty="0">
                <a:solidFill>
                  <a:srgbClr val="252525"/>
                </a:solidFill>
                <a:latin typeface="Arial"/>
                <a:cs typeface="Arial"/>
              </a:rPr>
              <a:t>a</a:t>
            </a:r>
            <a:r>
              <a:rPr sz="1100" spc="-10" dirty="0">
                <a:solidFill>
                  <a:srgbClr val="252525"/>
                </a:solidFill>
                <a:latin typeface="Arial"/>
                <a:cs typeface="Arial"/>
              </a:rPr>
              <a:t>r</a:t>
            </a:r>
            <a:r>
              <a:rPr sz="1100" dirty="0">
                <a:solidFill>
                  <a:srgbClr val="252525"/>
                </a:solidFill>
                <a:latin typeface="Arial"/>
                <a:cs typeface="Arial"/>
              </a:rPr>
              <a:t>y</a:t>
            </a:r>
            <a:r>
              <a:rPr sz="1100" spc="-60" dirty="0">
                <a:solidFill>
                  <a:srgbClr val="252525"/>
                </a:solidFill>
                <a:latin typeface="Arial"/>
                <a:cs typeface="Arial"/>
              </a:rPr>
              <a:t> </a:t>
            </a:r>
            <a:r>
              <a:rPr sz="1100" spc="5" dirty="0">
                <a:solidFill>
                  <a:srgbClr val="252525"/>
                </a:solidFill>
                <a:latin typeface="Arial"/>
                <a:cs typeface="Arial"/>
              </a:rPr>
              <a:t>s</a:t>
            </a:r>
            <a:r>
              <a:rPr sz="1100" spc="-10" dirty="0">
                <a:solidFill>
                  <a:srgbClr val="252525"/>
                </a:solidFill>
                <a:latin typeface="Arial"/>
                <a:cs typeface="Arial"/>
              </a:rPr>
              <a:t>t</a:t>
            </a:r>
            <a:r>
              <a:rPr sz="1100" spc="5" dirty="0">
                <a:solidFill>
                  <a:srgbClr val="252525"/>
                </a:solidFill>
                <a:latin typeface="Arial"/>
                <a:cs typeface="Arial"/>
              </a:rPr>
              <a:t>a</a:t>
            </a:r>
            <a:r>
              <a:rPr sz="1100" spc="-10" dirty="0">
                <a:solidFill>
                  <a:srgbClr val="252525"/>
                </a:solidFill>
                <a:latin typeface="Arial"/>
                <a:cs typeface="Arial"/>
              </a:rPr>
              <a:t>t</a:t>
            </a:r>
            <a:r>
              <a:rPr sz="1100" spc="-25" dirty="0">
                <a:solidFill>
                  <a:srgbClr val="252525"/>
                </a:solidFill>
                <a:latin typeface="Arial"/>
                <a:cs typeface="Arial"/>
              </a:rPr>
              <a:t>i</a:t>
            </a:r>
            <a:r>
              <a:rPr sz="1100" spc="5" dirty="0">
                <a:solidFill>
                  <a:srgbClr val="252525"/>
                </a:solidFill>
                <a:latin typeface="Arial"/>
                <a:cs typeface="Arial"/>
              </a:rPr>
              <a:t>s</a:t>
            </a:r>
            <a:r>
              <a:rPr sz="1100" spc="-10" dirty="0">
                <a:solidFill>
                  <a:srgbClr val="252525"/>
                </a:solidFill>
                <a:latin typeface="Arial"/>
                <a:cs typeface="Arial"/>
              </a:rPr>
              <a:t>t</a:t>
            </a:r>
            <a:r>
              <a:rPr sz="1100" spc="-25" dirty="0">
                <a:solidFill>
                  <a:srgbClr val="252525"/>
                </a:solidFill>
                <a:latin typeface="Arial"/>
                <a:cs typeface="Arial"/>
              </a:rPr>
              <a:t>i</a:t>
            </a:r>
            <a:r>
              <a:rPr sz="1100" spc="5" dirty="0">
                <a:solidFill>
                  <a:srgbClr val="252525"/>
                </a:solidFill>
                <a:latin typeface="Arial"/>
                <a:cs typeface="Arial"/>
              </a:rPr>
              <a:t>cs</a:t>
            </a:r>
            <a:r>
              <a:rPr sz="1100" dirty="0">
                <a:solidFill>
                  <a:srgbClr val="252525"/>
                </a:solidFill>
                <a:latin typeface="Arial"/>
                <a:cs typeface="Arial"/>
              </a:rPr>
              <a:t>.</a:t>
            </a:r>
            <a:endParaRPr sz="1100" dirty="0">
              <a:latin typeface="Arial"/>
              <a:cs typeface="Arial"/>
            </a:endParaRPr>
          </a:p>
          <a:p>
            <a:pPr marL="12700" marR="97155" algn="just">
              <a:lnSpc>
                <a:spcPct val="100000"/>
              </a:lnSpc>
              <a:buClr>
                <a:srgbClr val="252525"/>
              </a:buClr>
              <a:buFont typeface="Arial"/>
              <a:buAutoNum type="arabicPeriod" startAt="5"/>
              <a:tabLst>
                <a:tab pos="168275" algn="l"/>
              </a:tabLst>
            </a:pPr>
            <a:r>
              <a:rPr sz="1100" b="1" dirty="0">
                <a:solidFill>
                  <a:srgbClr val="252525"/>
                </a:solidFill>
                <a:latin typeface="Arial"/>
                <a:cs typeface="Arial"/>
              </a:rPr>
              <a:t>C</a:t>
            </a:r>
            <a:r>
              <a:rPr sz="1100" b="1" spc="-10" dirty="0">
                <a:solidFill>
                  <a:srgbClr val="252525"/>
                </a:solidFill>
                <a:latin typeface="Arial"/>
                <a:cs typeface="Arial"/>
              </a:rPr>
              <a:t>r</a:t>
            </a:r>
            <a:r>
              <a:rPr sz="1100" b="1" spc="5" dirty="0">
                <a:solidFill>
                  <a:srgbClr val="252525"/>
                </a:solidFill>
                <a:latin typeface="Arial"/>
                <a:cs typeface="Arial"/>
              </a:rPr>
              <a:t>ea</a:t>
            </a:r>
            <a:r>
              <a:rPr sz="1100" b="1" spc="-10" dirty="0">
                <a:solidFill>
                  <a:srgbClr val="252525"/>
                </a:solidFill>
                <a:latin typeface="Arial"/>
                <a:cs typeface="Arial"/>
              </a:rPr>
              <a:t>t</a:t>
            </a:r>
            <a:r>
              <a:rPr sz="1100" b="1" dirty="0">
                <a:solidFill>
                  <a:srgbClr val="252525"/>
                </a:solidFill>
                <a:latin typeface="Arial"/>
                <a:cs typeface="Arial"/>
              </a:rPr>
              <a:t>e</a:t>
            </a:r>
            <a:r>
              <a:rPr sz="1100" b="1" spc="-15" dirty="0">
                <a:solidFill>
                  <a:srgbClr val="252525"/>
                </a:solidFill>
                <a:latin typeface="Arial"/>
                <a:cs typeface="Arial"/>
              </a:rPr>
              <a:t> </a:t>
            </a:r>
            <a:r>
              <a:rPr sz="1100" spc="20" dirty="0">
                <a:solidFill>
                  <a:srgbClr val="252525"/>
                </a:solidFill>
                <a:latin typeface="Arial"/>
                <a:cs typeface="Arial"/>
              </a:rPr>
              <a:t>m</a:t>
            </a:r>
            <a:r>
              <a:rPr sz="1100" spc="5" dirty="0">
                <a:solidFill>
                  <a:srgbClr val="252525"/>
                </a:solidFill>
                <a:latin typeface="Arial"/>
                <a:cs typeface="Arial"/>
              </a:rPr>
              <a:t>ode</a:t>
            </a:r>
            <a:r>
              <a:rPr sz="1100" spc="-25" dirty="0">
                <a:solidFill>
                  <a:srgbClr val="252525"/>
                </a:solidFill>
                <a:latin typeface="Arial"/>
                <a:cs typeface="Arial"/>
              </a:rPr>
              <a:t>l</a:t>
            </a:r>
            <a:r>
              <a:rPr sz="1100" dirty="0">
                <a:solidFill>
                  <a:srgbClr val="252525"/>
                </a:solidFill>
                <a:latin typeface="Arial"/>
                <a:cs typeface="Arial"/>
              </a:rPr>
              <a:t>s</a:t>
            </a:r>
            <a:r>
              <a:rPr sz="1100" spc="-40" dirty="0">
                <a:solidFill>
                  <a:srgbClr val="252525"/>
                </a:solidFill>
                <a:latin typeface="Arial"/>
                <a:cs typeface="Arial"/>
              </a:rPr>
              <a:t> </a:t>
            </a:r>
            <a:r>
              <a:rPr sz="1100" spc="5" dirty="0">
                <a:solidFill>
                  <a:srgbClr val="252525"/>
                </a:solidFill>
                <a:latin typeface="Arial"/>
                <a:cs typeface="Arial"/>
              </a:rPr>
              <a:t>us</a:t>
            </a:r>
            <a:r>
              <a:rPr sz="1100" spc="-25" dirty="0">
                <a:solidFill>
                  <a:srgbClr val="252525"/>
                </a:solidFill>
                <a:latin typeface="Arial"/>
                <a:cs typeface="Arial"/>
              </a:rPr>
              <a:t>i</a:t>
            </a:r>
            <a:r>
              <a:rPr sz="1100" spc="5" dirty="0">
                <a:solidFill>
                  <a:srgbClr val="252525"/>
                </a:solidFill>
                <a:latin typeface="Arial"/>
                <a:cs typeface="Arial"/>
              </a:rPr>
              <a:t>n</a:t>
            </a:r>
            <a:r>
              <a:rPr sz="1100" dirty="0">
                <a:solidFill>
                  <a:srgbClr val="252525"/>
                </a:solidFill>
                <a:latin typeface="Arial"/>
                <a:cs typeface="Arial"/>
              </a:rPr>
              <a:t>g </a:t>
            </a:r>
            <a:r>
              <a:rPr sz="1100" spc="-10" dirty="0">
                <a:solidFill>
                  <a:srgbClr val="252525"/>
                </a:solidFill>
                <a:latin typeface="Arial"/>
                <a:cs typeface="Arial"/>
              </a:rPr>
              <a:t>I</a:t>
            </a:r>
            <a:r>
              <a:rPr sz="1100" spc="5" dirty="0">
                <a:solidFill>
                  <a:srgbClr val="252525"/>
                </a:solidFill>
                <a:latin typeface="Arial"/>
                <a:cs typeface="Arial"/>
              </a:rPr>
              <a:t>B</a:t>
            </a:r>
            <a:r>
              <a:rPr sz="1100" dirty="0">
                <a:solidFill>
                  <a:srgbClr val="252525"/>
                </a:solidFill>
                <a:latin typeface="Arial"/>
                <a:cs typeface="Arial"/>
              </a:rPr>
              <a:t>M</a:t>
            </a:r>
            <a:r>
              <a:rPr sz="1100" spc="-5" dirty="0">
                <a:solidFill>
                  <a:srgbClr val="252525"/>
                </a:solidFill>
                <a:latin typeface="Arial"/>
                <a:cs typeface="Arial"/>
              </a:rPr>
              <a:t> </a:t>
            </a:r>
            <a:r>
              <a:rPr sz="1100" spc="5" dirty="0">
                <a:solidFill>
                  <a:srgbClr val="252525"/>
                </a:solidFill>
                <a:latin typeface="Arial"/>
                <a:cs typeface="Arial"/>
              </a:rPr>
              <a:t>Au</a:t>
            </a:r>
            <a:r>
              <a:rPr sz="1100" spc="-10" dirty="0">
                <a:solidFill>
                  <a:srgbClr val="252525"/>
                </a:solidFill>
                <a:latin typeface="Arial"/>
                <a:cs typeface="Arial"/>
              </a:rPr>
              <a:t>t</a:t>
            </a:r>
            <a:r>
              <a:rPr sz="1100" dirty="0">
                <a:solidFill>
                  <a:srgbClr val="252525"/>
                </a:solidFill>
                <a:latin typeface="Arial"/>
                <a:cs typeface="Arial"/>
              </a:rPr>
              <a:t>o</a:t>
            </a:r>
            <a:r>
              <a:rPr sz="1100" spc="-20" dirty="0">
                <a:solidFill>
                  <a:srgbClr val="252525"/>
                </a:solidFill>
                <a:latin typeface="Arial"/>
                <a:cs typeface="Arial"/>
              </a:rPr>
              <a:t> </a:t>
            </a:r>
            <a:r>
              <a:rPr sz="1100" spc="5" dirty="0">
                <a:solidFill>
                  <a:srgbClr val="252525"/>
                </a:solidFill>
                <a:latin typeface="Arial"/>
                <a:cs typeface="Arial"/>
              </a:rPr>
              <a:t>A</a:t>
            </a:r>
            <a:r>
              <a:rPr sz="1100" dirty="0">
                <a:solidFill>
                  <a:srgbClr val="252525"/>
                </a:solidFill>
                <a:latin typeface="Arial"/>
                <a:cs typeface="Arial"/>
              </a:rPr>
              <a:t>I</a:t>
            </a:r>
            <a:r>
              <a:rPr sz="1100" spc="-15" dirty="0">
                <a:solidFill>
                  <a:srgbClr val="252525"/>
                </a:solidFill>
                <a:latin typeface="Arial"/>
                <a:cs typeface="Arial"/>
              </a:rPr>
              <a:t> w</a:t>
            </a:r>
            <a:r>
              <a:rPr sz="1100" spc="-25" dirty="0">
                <a:solidFill>
                  <a:srgbClr val="252525"/>
                </a:solidFill>
                <a:latin typeface="Arial"/>
                <a:cs typeface="Arial"/>
              </a:rPr>
              <a:t>i</a:t>
            </a:r>
            <a:r>
              <a:rPr sz="1100" spc="-10" dirty="0">
                <a:solidFill>
                  <a:srgbClr val="252525"/>
                </a:solidFill>
                <a:latin typeface="Arial"/>
                <a:cs typeface="Arial"/>
              </a:rPr>
              <a:t>t</a:t>
            </a:r>
            <a:r>
              <a:rPr sz="1100" dirty="0">
                <a:solidFill>
                  <a:srgbClr val="252525"/>
                </a:solidFill>
                <a:latin typeface="Arial"/>
                <a:cs typeface="Arial"/>
              </a:rPr>
              <a:t>h</a:t>
            </a:r>
            <a:r>
              <a:rPr sz="1100" spc="40" dirty="0">
                <a:solidFill>
                  <a:srgbClr val="252525"/>
                </a:solidFill>
                <a:latin typeface="Arial"/>
                <a:cs typeface="Arial"/>
              </a:rPr>
              <a:t> </a:t>
            </a:r>
            <a:r>
              <a:rPr sz="1100" spc="-20" dirty="0">
                <a:solidFill>
                  <a:srgbClr val="252525"/>
                </a:solidFill>
                <a:latin typeface="Arial"/>
                <a:cs typeface="Arial"/>
              </a:rPr>
              <a:t>M</a:t>
            </a:r>
            <a:r>
              <a:rPr sz="1100" spc="5" dirty="0">
                <a:solidFill>
                  <a:srgbClr val="252525"/>
                </a:solidFill>
                <a:latin typeface="Arial"/>
                <a:cs typeface="Arial"/>
              </a:rPr>
              <a:t>ach</a:t>
            </a:r>
            <a:r>
              <a:rPr sz="1100" spc="-25" dirty="0">
                <a:solidFill>
                  <a:srgbClr val="252525"/>
                </a:solidFill>
                <a:latin typeface="Arial"/>
                <a:cs typeface="Arial"/>
              </a:rPr>
              <a:t>i</a:t>
            </a:r>
            <a:r>
              <a:rPr sz="1100" spc="5" dirty="0">
                <a:solidFill>
                  <a:srgbClr val="252525"/>
                </a:solidFill>
                <a:latin typeface="Arial"/>
                <a:cs typeface="Arial"/>
              </a:rPr>
              <a:t>n</a:t>
            </a:r>
            <a:r>
              <a:rPr sz="1100" dirty="0">
                <a:solidFill>
                  <a:srgbClr val="252525"/>
                </a:solidFill>
                <a:latin typeface="Arial"/>
                <a:cs typeface="Arial"/>
              </a:rPr>
              <a:t>e </a:t>
            </a:r>
            <a:r>
              <a:rPr sz="1100" spc="5" dirty="0">
                <a:solidFill>
                  <a:srgbClr val="252525"/>
                </a:solidFill>
                <a:latin typeface="Arial"/>
                <a:cs typeface="Arial"/>
              </a:rPr>
              <a:t>Lea</a:t>
            </a:r>
            <a:r>
              <a:rPr sz="1100" spc="-10" dirty="0">
                <a:solidFill>
                  <a:srgbClr val="252525"/>
                </a:solidFill>
                <a:latin typeface="Arial"/>
                <a:cs typeface="Arial"/>
              </a:rPr>
              <a:t>r</a:t>
            </a:r>
            <a:r>
              <a:rPr sz="1100" spc="5" dirty="0">
                <a:solidFill>
                  <a:srgbClr val="252525"/>
                </a:solidFill>
                <a:latin typeface="Arial"/>
                <a:cs typeface="Arial"/>
              </a:rPr>
              <a:t>n</a:t>
            </a:r>
            <a:r>
              <a:rPr sz="1100" spc="-25" dirty="0">
                <a:solidFill>
                  <a:srgbClr val="252525"/>
                </a:solidFill>
                <a:latin typeface="Arial"/>
                <a:cs typeface="Arial"/>
              </a:rPr>
              <a:t>i</a:t>
            </a:r>
            <a:r>
              <a:rPr sz="1100" spc="5" dirty="0">
                <a:solidFill>
                  <a:srgbClr val="252525"/>
                </a:solidFill>
                <a:latin typeface="Arial"/>
                <a:cs typeface="Arial"/>
              </a:rPr>
              <a:t>n</a:t>
            </a:r>
            <a:r>
              <a:rPr sz="1100" dirty="0">
                <a:solidFill>
                  <a:srgbClr val="252525"/>
                </a:solidFill>
                <a:latin typeface="Arial"/>
                <a:cs typeface="Arial"/>
              </a:rPr>
              <a:t>g </a:t>
            </a:r>
            <a:r>
              <a:rPr sz="1100" spc="5" dirty="0">
                <a:solidFill>
                  <a:srgbClr val="252525"/>
                </a:solidFill>
                <a:latin typeface="Arial"/>
                <a:cs typeface="Arial"/>
              </a:rPr>
              <a:t>se</a:t>
            </a:r>
            <a:r>
              <a:rPr sz="1100" spc="-10" dirty="0">
                <a:solidFill>
                  <a:srgbClr val="252525"/>
                </a:solidFill>
                <a:latin typeface="Arial"/>
                <a:cs typeface="Arial"/>
              </a:rPr>
              <a:t>r</a:t>
            </a:r>
            <a:r>
              <a:rPr sz="1100" spc="25" dirty="0">
                <a:solidFill>
                  <a:srgbClr val="252525"/>
                </a:solidFill>
                <a:latin typeface="Arial"/>
                <a:cs typeface="Arial"/>
              </a:rPr>
              <a:t>v</a:t>
            </a:r>
            <a:r>
              <a:rPr sz="1100" spc="-25" dirty="0">
                <a:solidFill>
                  <a:srgbClr val="252525"/>
                </a:solidFill>
                <a:latin typeface="Arial"/>
                <a:cs typeface="Arial"/>
              </a:rPr>
              <a:t>i</a:t>
            </a:r>
            <a:r>
              <a:rPr sz="1100" spc="5" dirty="0">
                <a:solidFill>
                  <a:srgbClr val="252525"/>
                </a:solidFill>
                <a:latin typeface="Arial"/>
                <a:cs typeface="Arial"/>
              </a:rPr>
              <a:t>c</a:t>
            </a:r>
            <a:r>
              <a:rPr sz="1100" dirty="0">
                <a:solidFill>
                  <a:srgbClr val="252525"/>
                </a:solidFill>
                <a:latin typeface="Arial"/>
                <a:cs typeface="Arial"/>
              </a:rPr>
              <a:t>e</a:t>
            </a:r>
            <a:r>
              <a:rPr sz="1100" spc="-40" dirty="0">
                <a:solidFill>
                  <a:srgbClr val="252525"/>
                </a:solidFill>
                <a:latin typeface="Arial"/>
                <a:cs typeface="Arial"/>
              </a:rPr>
              <a:t> </a:t>
            </a:r>
            <a:r>
              <a:rPr sz="1100" spc="5" dirty="0">
                <a:solidFill>
                  <a:srgbClr val="252525"/>
                </a:solidFill>
                <a:latin typeface="Arial"/>
                <a:cs typeface="Arial"/>
              </a:rPr>
              <a:t>assoc</a:t>
            </a:r>
            <a:r>
              <a:rPr sz="1100" spc="-25" dirty="0">
                <a:solidFill>
                  <a:srgbClr val="252525"/>
                </a:solidFill>
                <a:latin typeface="Arial"/>
                <a:cs typeface="Arial"/>
              </a:rPr>
              <a:t>i</a:t>
            </a:r>
            <a:r>
              <a:rPr sz="1100" spc="5" dirty="0">
                <a:solidFill>
                  <a:srgbClr val="252525"/>
                </a:solidFill>
                <a:latin typeface="Arial"/>
                <a:cs typeface="Arial"/>
              </a:rPr>
              <a:t>a</a:t>
            </a:r>
            <a:r>
              <a:rPr sz="1100" spc="-10" dirty="0">
                <a:solidFill>
                  <a:srgbClr val="252525"/>
                </a:solidFill>
                <a:latin typeface="Arial"/>
                <a:cs typeface="Arial"/>
              </a:rPr>
              <a:t>t</a:t>
            </a:r>
            <a:r>
              <a:rPr sz="1100" spc="5" dirty="0">
                <a:solidFill>
                  <a:srgbClr val="252525"/>
                </a:solidFill>
                <a:latin typeface="Arial"/>
                <a:cs typeface="Arial"/>
              </a:rPr>
              <a:t>ed</a:t>
            </a:r>
            <a:r>
              <a:rPr sz="1100" dirty="0">
                <a:solidFill>
                  <a:srgbClr val="252525"/>
                </a:solidFill>
                <a:latin typeface="Arial"/>
                <a:cs typeface="Arial"/>
              </a:rPr>
              <a:t>.</a:t>
            </a:r>
            <a:r>
              <a:rPr sz="1100" spc="-35" dirty="0">
                <a:solidFill>
                  <a:srgbClr val="252525"/>
                </a:solidFill>
                <a:latin typeface="Arial"/>
                <a:cs typeface="Arial"/>
              </a:rPr>
              <a:t> </a:t>
            </a:r>
            <a:r>
              <a:rPr sz="1100" spc="40" dirty="0">
                <a:solidFill>
                  <a:srgbClr val="252525"/>
                </a:solidFill>
                <a:latin typeface="Arial"/>
                <a:cs typeface="Arial"/>
              </a:rPr>
              <a:t>W</a:t>
            </a:r>
            <a:r>
              <a:rPr sz="1100" spc="-25" dirty="0">
                <a:solidFill>
                  <a:srgbClr val="252525"/>
                </a:solidFill>
                <a:latin typeface="Arial"/>
                <a:cs typeface="Arial"/>
              </a:rPr>
              <a:t>i</a:t>
            </a:r>
            <a:r>
              <a:rPr sz="1100" spc="-10" dirty="0">
                <a:solidFill>
                  <a:srgbClr val="252525"/>
                </a:solidFill>
                <a:latin typeface="Arial"/>
                <a:cs typeface="Arial"/>
              </a:rPr>
              <a:t>t</a:t>
            </a:r>
            <a:r>
              <a:rPr sz="1100" dirty="0">
                <a:solidFill>
                  <a:srgbClr val="252525"/>
                </a:solidFill>
                <a:latin typeface="Arial"/>
                <a:cs typeface="Arial"/>
              </a:rPr>
              <a:t>h</a:t>
            </a:r>
            <a:r>
              <a:rPr sz="1100" spc="-20" dirty="0">
                <a:solidFill>
                  <a:srgbClr val="252525"/>
                </a:solidFill>
                <a:latin typeface="Arial"/>
                <a:cs typeface="Arial"/>
              </a:rPr>
              <a:t> </a:t>
            </a:r>
            <a:r>
              <a:rPr sz="1100" spc="5" dirty="0">
                <a:solidFill>
                  <a:srgbClr val="252525"/>
                </a:solidFill>
                <a:latin typeface="Arial"/>
                <a:cs typeface="Arial"/>
              </a:rPr>
              <a:t>Au</a:t>
            </a:r>
            <a:r>
              <a:rPr sz="1100" spc="-10" dirty="0">
                <a:solidFill>
                  <a:srgbClr val="252525"/>
                </a:solidFill>
                <a:latin typeface="Arial"/>
                <a:cs typeface="Arial"/>
              </a:rPr>
              <a:t>t</a:t>
            </a:r>
            <a:r>
              <a:rPr sz="1100" dirty="0">
                <a:solidFill>
                  <a:srgbClr val="252525"/>
                </a:solidFill>
                <a:latin typeface="Arial"/>
                <a:cs typeface="Arial"/>
              </a:rPr>
              <a:t>o</a:t>
            </a:r>
            <a:r>
              <a:rPr sz="1100" spc="-20" dirty="0">
                <a:solidFill>
                  <a:srgbClr val="252525"/>
                </a:solidFill>
                <a:latin typeface="Arial"/>
                <a:cs typeface="Arial"/>
              </a:rPr>
              <a:t> </a:t>
            </a:r>
            <a:r>
              <a:rPr sz="1100" spc="5" dirty="0">
                <a:solidFill>
                  <a:srgbClr val="252525"/>
                </a:solidFill>
                <a:latin typeface="Arial"/>
                <a:cs typeface="Arial"/>
              </a:rPr>
              <a:t>A</a:t>
            </a:r>
            <a:r>
              <a:rPr sz="1100" spc="-10" dirty="0">
                <a:solidFill>
                  <a:srgbClr val="252525"/>
                </a:solidFill>
                <a:latin typeface="Arial"/>
                <a:cs typeface="Arial"/>
              </a:rPr>
              <a:t>I</a:t>
            </a:r>
            <a:r>
              <a:rPr sz="1100" dirty="0">
                <a:solidFill>
                  <a:srgbClr val="252525"/>
                </a:solidFill>
                <a:latin typeface="Arial"/>
                <a:cs typeface="Arial"/>
              </a:rPr>
              <a:t>,</a:t>
            </a:r>
            <a:r>
              <a:rPr sz="1100" spc="-15" dirty="0">
                <a:solidFill>
                  <a:srgbClr val="252525"/>
                </a:solidFill>
                <a:latin typeface="Arial"/>
                <a:cs typeface="Arial"/>
              </a:rPr>
              <a:t> w</a:t>
            </a:r>
            <a:r>
              <a:rPr sz="1100" dirty="0">
                <a:solidFill>
                  <a:srgbClr val="252525"/>
                </a:solidFill>
                <a:latin typeface="Arial"/>
                <a:cs typeface="Arial"/>
              </a:rPr>
              <a:t>e </a:t>
            </a:r>
            <a:r>
              <a:rPr sz="1100" spc="5" dirty="0">
                <a:solidFill>
                  <a:srgbClr val="252525"/>
                </a:solidFill>
                <a:latin typeface="Arial"/>
                <a:cs typeface="Arial"/>
              </a:rPr>
              <a:t>ca</a:t>
            </a:r>
            <a:r>
              <a:rPr sz="1100" dirty="0">
                <a:solidFill>
                  <a:srgbClr val="252525"/>
                </a:solidFill>
                <a:latin typeface="Arial"/>
                <a:cs typeface="Arial"/>
              </a:rPr>
              <a:t>n</a:t>
            </a:r>
            <a:r>
              <a:rPr sz="1100" spc="-20" dirty="0">
                <a:solidFill>
                  <a:srgbClr val="252525"/>
                </a:solidFill>
                <a:latin typeface="Arial"/>
                <a:cs typeface="Arial"/>
              </a:rPr>
              <a:t> </a:t>
            </a:r>
            <a:r>
              <a:rPr sz="1100" spc="5" dirty="0">
                <a:solidFill>
                  <a:srgbClr val="252525"/>
                </a:solidFill>
                <a:latin typeface="Arial"/>
                <a:cs typeface="Arial"/>
              </a:rPr>
              <a:t>bu</a:t>
            </a:r>
            <a:r>
              <a:rPr sz="1100" spc="-25" dirty="0">
                <a:solidFill>
                  <a:srgbClr val="252525"/>
                </a:solidFill>
                <a:latin typeface="Arial"/>
                <a:cs typeface="Arial"/>
              </a:rPr>
              <a:t>il</a:t>
            </a:r>
            <a:r>
              <a:rPr sz="1100" dirty="0">
                <a:solidFill>
                  <a:srgbClr val="252525"/>
                </a:solidFill>
                <a:latin typeface="Arial"/>
                <a:cs typeface="Arial"/>
              </a:rPr>
              <a:t>d</a:t>
            </a:r>
            <a:r>
              <a:rPr sz="1100" spc="40" dirty="0">
                <a:solidFill>
                  <a:srgbClr val="252525"/>
                </a:solidFill>
                <a:latin typeface="Arial"/>
                <a:cs typeface="Arial"/>
              </a:rPr>
              <a:t> </a:t>
            </a:r>
            <a:r>
              <a:rPr sz="1100" spc="5" dirty="0">
                <a:solidFill>
                  <a:srgbClr val="252525"/>
                </a:solidFill>
                <a:latin typeface="Arial"/>
                <a:cs typeface="Arial"/>
              </a:rPr>
              <a:t>an</a:t>
            </a:r>
            <a:r>
              <a:rPr sz="1100" dirty="0">
                <a:solidFill>
                  <a:srgbClr val="252525"/>
                </a:solidFill>
                <a:latin typeface="Arial"/>
                <a:cs typeface="Arial"/>
              </a:rPr>
              <a:t>d</a:t>
            </a:r>
            <a:r>
              <a:rPr sz="1100" spc="-20" dirty="0">
                <a:solidFill>
                  <a:srgbClr val="252525"/>
                </a:solidFill>
                <a:latin typeface="Arial"/>
                <a:cs typeface="Arial"/>
              </a:rPr>
              <a:t> </a:t>
            </a:r>
            <a:r>
              <a:rPr sz="1100" spc="5" dirty="0">
                <a:solidFill>
                  <a:srgbClr val="252525"/>
                </a:solidFill>
                <a:latin typeface="Arial"/>
                <a:cs typeface="Arial"/>
              </a:rPr>
              <a:t>dep</a:t>
            </a:r>
            <a:r>
              <a:rPr sz="1100" spc="-25" dirty="0">
                <a:solidFill>
                  <a:srgbClr val="252525"/>
                </a:solidFill>
                <a:latin typeface="Arial"/>
                <a:cs typeface="Arial"/>
              </a:rPr>
              <a:t>l</a:t>
            </a:r>
            <a:r>
              <a:rPr sz="1100" spc="5" dirty="0">
                <a:solidFill>
                  <a:srgbClr val="252525"/>
                </a:solidFill>
                <a:latin typeface="Arial"/>
                <a:cs typeface="Arial"/>
              </a:rPr>
              <a:t>o</a:t>
            </a:r>
            <a:r>
              <a:rPr sz="1100" dirty="0">
                <a:solidFill>
                  <a:srgbClr val="252525"/>
                </a:solidFill>
                <a:latin typeface="Arial"/>
                <a:cs typeface="Arial"/>
              </a:rPr>
              <a:t>y</a:t>
            </a:r>
            <a:r>
              <a:rPr sz="1100" spc="-20" dirty="0">
                <a:solidFill>
                  <a:srgbClr val="252525"/>
                </a:solidFill>
                <a:latin typeface="Arial"/>
                <a:cs typeface="Arial"/>
              </a:rPr>
              <a:t> </a:t>
            </a:r>
            <a:r>
              <a:rPr sz="1100" dirty="0">
                <a:solidFill>
                  <a:srgbClr val="252525"/>
                </a:solidFill>
                <a:latin typeface="Arial"/>
                <a:cs typeface="Arial"/>
              </a:rPr>
              <a:t>a </a:t>
            </a:r>
            <a:r>
              <a:rPr sz="1100" spc="25" dirty="0">
                <a:solidFill>
                  <a:srgbClr val="252525"/>
                </a:solidFill>
                <a:latin typeface="Arial"/>
                <a:cs typeface="Arial"/>
              </a:rPr>
              <a:t>m</a:t>
            </a:r>
            <a:r>
              <a:rPr sz="1100" spc="5" dirty="0">
                <a:solidFill>
                  <a:srgbClr val="252525"/>
                </a:solidFill>
                <a:latin typeface="Arial"/>
                <a:cs typeface="Arial"/>
              </a:rPr>
              <a:t>ach</a:t>
            </a:r>
            <a:r>
              <a:rPr sz="1100" spc="-25" dirty="0">
                <a:solidFill>
                  <a:srgbClr val="252525"/>
                </a:solidFill>
                <a:latin typeface="Arial"/>
                <a:cs typeface="Arial"/>
              </a:rPr>
              <a:t>i</a:t>
            </a:r>
            <a:r>
              <a:rPr sz="1100" spc="5" dirty="0">
                <a:solidFill>
                  <a:srgbClr val="252525"/>
                </a:solidFill>
                <a:latin typeface="Arial"/>
                <a:cs typeface="Arial"/>
              </a:rPr>
              <a:t>n</a:t>
            </a:r>
            <a:r>
              <a:rPr sz="1100" dirty="0">
                <a:solidFill>
                  <a:srgbClr val="252525"/>
                </a:solidFill>
                <a:latin typeface="Arial"/>
                <a:cs typeface="Arial"/>
              </a:rPr>
              <a:t>e</a:t>
            </a:r>
            <a:r>
              <a:rPr sz="1100" spc="-40" dirty="0">
                <a:solidFill>
                  <a:srgbClr val="252525"/>
                </a:solidFill>
                <a:latin typeface="Arial"/>
                <a:cs typeface="Arial"/>
              </a:rPr>
              <a:t> </a:t>
            </a:r>
            <a:r>
              <a:rPr sz="1100" spc="-25" dirty="0">
                <a:solidFill>
                  <a:srgbClr val="252525"/>
                </a:solidFill>
                <a:latin typeface="Arial"/>
                <a:cs typeface="Arial"/>
              </a:rPr>
              <a:t>l</a:t>
            </a:r>
            <a:r>
              <a:rPr sz="1100" spc="5" dirty="0">
                <a:solidFill>
                  <a:srgbClr val="252525"/>
                </a:solidFill>
                <a:latin typeface="Arial"/>
                <a:cs typeface="Arial"/>
              </a:rPr>
              <a:t>ea</a:t>
            </a:r>
            <a:r>
              <a:rPr sz="1100" spc="-10" dirty="0">
                <a:solidFill>
                  <a:srgbClr val="252525"/>
                </a:solidFill>
                <a:latin typeface="Arial"/>
                <a:cs typeface="Arial"/>
              </a:rPr>
              <a:t>r</a:t>
            </a:r>
            <a:r>
              <a:rPr sz="1100" spc="5" dirty="0">
                <a:solidFill>
                  <a:srgbClr val="252525"/>
                </a:solidFill>
                <a:latin typeface="Arial"/>
                <a:cs typeface="Arial"/>
              </a:rPr>
              <a:t>n</a:t>
            </a:r>
            <a:r>
              <a:rPr sz="1100" spc="-25" dirty="0">
                <a:solidFill>
                  <a:srgbClr val="252525"/>
                </a:solidFill>
                <a:latin typeface="Arial"/>
                <a:cs typeface="Arial"/>
              </a:rPr>
              <a:t>i</a:t>
            </a:r>
            <a:r>
              <a:rPr sz="1100" spc="5" dirty="0">
                <a:solidFill>
                  <a:srgbClr val="252525"/>
                </a:solidFill>
                <a:latin typeface="Arial"/>
                <a:cs typeface="Arial"/>
              </a:rPr>
              <a:t>n</a:t>
            </a:r>
            <a:r>
              <a:rPr sz="1100" dirty="0">
                <a:solidFill>
                  <a:srgbClr val="252525"/>
                </a:solidFill>
                <a:latin typeface="Arial"/>
                <a:cs typeface="Arial"/>
              </a:rPr>
              <a:t>g</a:t>
            </a:r>
            <a:r>
              <a:rPr sz="1100" spc="20" dirty="0">
                <a:solidFill>
                  <a:srgbClr val="252525"/>
                </a:solidFill>
                <a:latin typeface="Arial"/>
                <a:cs typeface="Arial"/>
              </a:rPr>
              <a:t> </a:t>
            </a:r>
            <a:r>
              <a:rPr sz="1100" spc="25" dirty="0">
                <a:solidFill>
                  <a:srgbClr val="252525"/>
                </a:solidFill>
                <a:latin typeface="Arial"/>
                <a:cs typeface="Arial"/>
              </a:rPr>
              <a:t>m</a:t>
            </a:r>
            <a:r>
              <a:rPr sz="1100" spc="5" dirty="0">
                <a:solidFill>
                  <a:srgbClr val="252525"/>
                </a:solidFill>
                <a:latin typeface="Arial"/>
                <a:cs typeface="Arial"/>
              </a:rPr>
              <a:t>ode</a:t>
            </a:r>
            <a:r>
              <a:rPr sz="1100" dirty="0">
                <a:solidFill>
                  <a:srgbClr val="252525"/>
                </a:solidFill>
                <a:latin typeface="Arial"/>
                <a:cs typeface="Arial"/>
              </a:rPr>
              <a:t>l</a:t>
            </a:r>
            <a:r>
              <a:rPr sz="1100" spc="-50" dirty="0">
                <a:solidFill>
                  <a:srgbClr val="252525"/>
                </a:solidFill>
                <a:latin typeface="Arial"/>
                <a:cs typeface="Arial"/>
              </a:rPr>
              <a:t> </a:t>
            </a:r>
            <a:r>
              <a:rPr sz="1100" spc="-15" dirty="0">
                <a:solidFill>
                  <a:srgbClr val="252525"/>
                </a:solidFill>
                <a:latin typeface="Arial"/>
                <a:cs typeface="Arial"/>
              </a:rPr>
              <a:t>w</a:t>
            </a:r>
            <a:r>
              <a:rPr sz="1100" spc="-25" dirty="0">
                <a:solidFill>
                  <a:srgbClr val="252525"/>
                </a:solidFill>
                <a:latin typeface="Arial"/>
                <a:cs typeface="Arial"/>
              </a:rPr>
              <a:t>i</a:t>
            </a:r>
            <a:r>
              <a:rPr sz="1100" spc="-10" dirty="0">
                <a:solidFill>
                  <a:srgbClr val="252525"/>
                </a:solidFill>
                <a:latin typeface="Arial"/>
                <a:cs typeface="Arial"/>
              </a:rPr>
              <a:t>t</a:t>
            </a:r>
            <a:r>
              <a:rPr sz="1100" dirty="0">
                <a:solidFill>
                  <a:srgbClr val="252525"/>
                </a:solidFill>
                <a:latin typeface="Arial"/>
                <a:cs typeface="Arial"/>
              </a:rPr>
              <a:t>h</a:t>
            </a:r>
            <a:r>
              <a:rPr sz="1100" spc="60" dirty="0">
                <a:solidFill>
                  <a:srgbClr val="252525"/>
                </a:solidFill>
                <a:latin typeface="Arial"/>
                <a:cs typeface="Arial"/>
              </a:rPr>
              <a:t> </a:t>
            </a:r>
            <a:r>
              <a:rPr sz="1100" spc="5" dirty="0">
                <a:solidFill>
                  <a:srgbClr val="252525"/>
                </a:solidFill>
                <a:latin typeface="Arial"/>
                <a:cs typeface="Arial"/>
              </a:rPr>
              <a:t>soph</a:t>
            </a:r>
            <a:r>
              <a:rPr sz="1100" spc="-25" dirty="0">
                <a:solidFill>
                  <a:srgbClr val="252525"/>
                </a:solidFill>
                <a:latin typeface="Arial"/>
                <a:cs typeface="Arial"/>
              </a:rPr>
              <a:t>i</a:t>
            </a:r>
            <a:r>
              <a:rPr sz="1100" spc="5" dirty="0">
                <a:solidFill>
                  <a:srgbClr val="252525"/>
                </a:solidFill>
                <a:latin typeface="Arial"/>
                <a:cs typeface="Arial"/>
              </a:rPr>
              <a:t>s</a:t>
            </a:r>
            <a:r>
              <a:rPr sz="1100" spc="-10" dirty="0">
                <a:solidFill>
                  <a:srgbClr val="252525"/>
                </a:solidFill>
                <a:latin typeface="Arial"/>
                <a:cs typeface="Arial"/>
              </a:rPr>
              <a:t>t</a:t>
            </a:r>
            <a:r>
              <a:rPr sz="1100" spc="-25" dirty="0">
                <a:solidFill>
                  <a:srgbClr val="252525"/>
                </a:solidFill>
                <a:latin typeface="Arial"/>
                <a:cs typeface="Arial"/>
              </a:rPr>
              <a:t>i</a:t>
            </a:r>
            <a:r>
              <a:rPr sz="1100" spc="5" dirty="0">
                <a:solidFill>
                  <a:srgbClr val="252525"/>
                </a:solidFill>
                <a:latin typeface="Arial"/>
                <a:cs typeface="Arial"/>
              </a:rPr>
              <a:t>ca</a:t>
            </a:r>
            <a:r>
              <a:rPr sz="1100" spc="-10" dirty="0">
                <a:solidFill>
                  <a:srgbClr val="252525"/>
                </a:solidFill>
                <a:latin typeface="Arial"/>
                <a:cs typeface="Arial"/>
              </a:rPr>
              <a:t>t</a:t>
            </a:r>
            <a:r>
              <a:rPr sz="1100" spc="5" dirty="0">
                <a:solidFill>
                  <a:srgbClr val="252525"/>
                </a:solidFill>
                <a:latin typeface="Arial"/>
                <a:cs typeface="Arial"/>
              </a:rPr>
              <a:t>e</a:t>
            </a:r>
            <a:r>
              <a:rPr sz="1100" dirty="0">
                <a:solidFill>
                  <a:srgbClr val="252525"/>
                </a:solidFill>
                <a:latin typeface="Arial"/>
                <a:cs typeface="Arial"/>
              </a:rPr>
              <a:t>d</a:t>
            </a:r>
            <a:r>
              <a:rPr sz="1100" spc="-20" dirty="0">
                <a:solidFill>
                  <a:srgbClr val="252525"/>
                </a:solidFill>
                <a:latin typeface="Arial"/>
                <a:cs typeface="Arial"/>
              </a:rPr>
              <a:t> </a:t>
            </a:r>
            <a:r>
              <a:rPr sz="1100" spc="-10" dirty="0">
                <a:solidFill>
                  <a:srgbClr val="252525"/>
                </a:solidFill>
                <a:latin typeface="Arial"/>
                <a:cs typeface="Arial"/>
              </a:rPr>
              <a:t>tr</a:t>
            </a:r>
            <a:r>
              <a:rPr sz="1100" spc="5" dirty="0">
                <a:solidFill>
                  <a:srgbClr val="252525"/>
                </a:solidFill>
                <a:latin typeface="Arial"/>
                <a:cs typeface="Arial"/>
              </a:rPr>
              <a:t>a</a:t>
            </a:r>
            <a:r>
              <a:rPr sz="1100" spc="-25" dirty="0">
                <a:solidFill>
                  <a:srgbClr val="252525"/>
                </a:solidFill>
                <a:latin typeface="Arial"/>
                <a:cs typeface="Arial"/>
              </a:rPr>
              <a:t>i</a:t>
            </a:r>
            <a:r>
              <a:rPr sz="1100" spc="5" dirty="0">
                <a:solidFill>
                  <a:srgbClr val="252525"/>
                </a:solidFill>
                <a:latin typeface="Arial"/>
                <a:cs typeface="Arial"/>
              </a:rPr>
              <a:t>n</a:t>
            </a:r>
            <a:r>
              <a:rPr sz="1100" spc="-25" dirty="0">
                <a:solidFill>
                  <a:srgbClr val="252525"/>
                </a:solidFill>
                <a:latin typeface="Arial"/>
                <a:cs typeface="Arial"/>
              </a:rPr>
              <a:t>i</a:t>
            </a:r>
            <a:r>
              <a:rPr sz="1100" spc="5" dirty="0">
                <a:solidFill>
                  <a:srgbClr val="252525"/>
                </a:solidFill>
                <a:latin typeface="Arial"/>
                <a:cs typeface="Arial"/>
              </a:rPr>
              <a:t>n</a:t>
            </a:r>
            <a:r>
              <a:rPr sz="1100" dirty="0">
                <a:solidFill>
                  <a:srgbClr val="252525"/>
                </a:solidFill>
                <a:latin typeface="Arial"/>
                <a:cs typeface="Arial"/>
              </a:rPr>
              <a:t>g</a:t>
            </a:r>
            <a:r>
              <a:rPr sz="1100" spc="20" dirty="0">
                <a:solidFill>
                  <a:srgbClr val="252525"/>
                </a:solidFill>
                <a:latin typeface="Arial"/>
                <a:cs typeface="Arial"/>
              </a:rPr>
              <a:t> </a:t>
            </a:r>
            <a:r>
              <a:rPr sz="1100" spc="-10" dirty="0">
                <a:solidFill>
                  <a:srgbClr val="252525"/>
                </a:solidFill>
                <a:latin typeface="Arial"/>
                <a:cs typeface="Arial"/>
              </a:rPr>
              <a:t>f</a:t>
            </a:r>
            <a:r>
              <a:rPr sz="1100" spc="5" dirty="0">
                <a:solidFill>
                  <a:srgbClr val="252525"/>
                </a:solidFill>
                <a:latin typeface="Arial"/>
                <a:cs typeface="Arial"/>
              </a:rPr>
              <a:t>ea</a:t>
            </a:r>
            <a:r>
              <a:rPr sz="1100" spc="-10" dirty="0">
                <a:solidFill>
                  <a:srgbClr val="252525"/>
                </a:solidFill>
                <a:latin typeface="Arial"/>
                <a:cs typeface="Arial"/>
              </a:rPr>
              <a:t>t</a:t>
            </a:r>
            <a:r>
              <a:rPr sz="1100" spc="5" dirty="0">
                <a:solidFill>
                  <a:srgbClr val="252525"/>
                </a:solidFill>
                <a:latin typeface="Arial"/>
                <a:cs typeface="Arial"/>
              </a:rPr>
              <a:t>u</a:t>
            </a:r>
            <a:r>
              <a:rPr sz="1100" spc="-10" dirty="0">
                <a:solidFill>
                  <a:srgbClr val="252525"/>
                </a:solidFill>
                <a:latin typeface="Arial"/>
                <a:cs typeface="Arial"/>
              </a:rPr>
              <a:t>r</a:t>
            </a:r>
            <a:r>
              <a:rPr sz="1100" spc="5" dirty="0">
                <a:solidFill>
                  <a:srgbClr val="252525"/>
                </a:solidFill>
                <a:latin typeface="Arial"/>
                <a:cs typeface="Arial"/>
              </a:rPr>
              <a:t>e</a:t>
            </a:r>
            <a:r>
              <a:rPr sz="1100" dirty="0">
                <a:solidFill>
                  <a:srgbClr val="252525"/>
                </a:solidFill>
                <a:latin typeface="Arial"/>
                <a:cs typeface="Arial"/>
              </a:rPr>
              <a:t>s </a:t>
            </a:r>
            <a:r>
              <a:rPr sz="1100" spc="5" dirty="0">
                <a:solidFill>
                  <a:srgbClr val="252525"/>
                </a:solidFill>
                <a:latin typeface="Arial"/>
                <a:cs typeface="Arial"/>
              </a:rPr>
              <a:t>an</a:t>
            </a:r>
            <a:r>
              <a:rPr sz="1100" dirty="0">
                <a:solidFill>
                  <a:srgbClr val="252525"/>
                </a:solidFill>
                <a:latin typeface="Arial"/>
                <a:cs typeface="Arial"/>
              </a:rPr>
              <a:t>d</a:t>
            </a:r>
            <a:r>
              <a:rPr sz="1100" spc="-20" dirty="0">
                <a:solidFill>
                  <a:srgbClr val="252525"/>
                </a:solidFill>
                <a:latin typeface="Arial"/>
                <a:cs typeface="Arial"/>
              </a:rPr>
              <a:t> </a:t>
            </a:r>
            <a:r>
              <a:rPr sz="1100" spc="5" dirty="0">
                <a:solidFill>
                  <a:srgbClr val="252525"/>
                </a:solidFill>
                <a:latin typeface="Arial"/>
                <a:cs typeface="Arial"/>
              </a:rPr>
              <a:t>n</a:t>
            </a:r>
            <a:r>
              <a:rPr sz="1100" dirty="0">
                <a:solidFill>
                  <a:srgbClr val="252525"/>
                </a:solidFill>
                <a:latin typeface="Arial"/>
                <a:cs typeface="Arial"/>
              </a:rPr>
              <a:t>o</a:t>
            </a:r>
            <a:r>
              <a:rPr sz="1100" spc="-20" dirty="0">
                <a:solidFill>
                  <a:srgbClr val="252525"/>
                </a:solidFill>
                <a:latin typeface="Arial"/>
                <a:cs typeface="Arial"/>
              </a:rPr>
              <a:t> </a:t>
            </a:r>
            <a:r>
              <a:rPr sz="1100" spc="5" dirty="0">
                <a:solidFill>
                  <a:srgbClr val="252525"/>
                </a:solidFill>
                <a:latin typeface="Arial"/>
                <a:cs typeface="Arial"/>
              </a:rPr>
              <a:t>cod</a:t>
            </a:r>
            <a:r>
              <a:rPr sz="1100" spc="-25" dirty="0">
                <a:solidFill>
                  <a:srgbClr val="252525"/>
                </a:solidFill>
                <a:latin typeface="Arial"/>
                <a:cs typeface="Arial"/>
              </a:rPr>
              <a:t>i</a:t>
            </a:r>
            <a:r>
              <a:rPr sz="1100" spc="5" dirty="0">
                <a:solidFill>
                  <a:srgbClr val="252525"/>
                </a:solidFill>
                <a:latin typeface="Arial"/>
                <a:cs typeface="Arial"/>
              </a:rPr>
              <a:t>ng</a:t>
            </a:r>
            <a:r>
              <a:rPr sz="1100" dirty="0">
                <a:solidFill>
                  <a:srgbClr val="252525"/>
                </a:solidFill>
                <a:latin typeface="Arial"/>
                <a:cs typeface="Arial"/>
              </a:rPr>
              <a:t>.</a:t>
            </a:r>
            <a:endParaRPr sz="1100" dirty="0">
              <a:latin typeface="Arial"/>
              <a:cs typeface="Arial"/>
            </a:endParaRPr>
          </a:p>
          <a:p>
            <a:pPr marL="12700" marR="5080">
              <a:lnSpc>
                <a:spcPct val="100000"/>
              </a:lnSpc>
              <a:buClr>
                <a:srgbClr val="252525"/>
              </a:buClr>
              <a:buFont typeface="Arial"/>
              <a:buAutoNum type="arabicPeriod" startAt="5"/>
              <a:tabLst>
                <a:tab pos="168275" algn="l"/>
              </a:tabLst>
            </a:pPr>
            <a:r>
              <a:rPr sz="1100" b="1" dirty="0">
                <a:solidFill>
                  <a:srgbClr val="252525"/>
                </a:solidFill>
                <a:latin typeface="Arial"/>
                <a:cs typeface="Arial"/>
              </a:rPr>
              <a:t>D</a:t>
            </a:r>
            <a:r>
              <a:rPr sz="1100" b="1" spc="5" dirty="0">
                <a:solidFill>
                  <a:srgbClr val="252525"/>
                </a:solidFill>
                <a:latin typeface="Arial"/>
                <a:cs typeface="Arial"/>
              </a:rPr>
              <a:t>e</a:t>
            </a:r>
            <a:r>
              <a:rPr sz="1100" b="1" spc="-10" dirty="0">
                <a:solidFill>
                  <a:srgbClr val="252525"/>
                </a:solidFill>
                <a:latin typeface="Arial"/>
                <a:cs typeface="Arial"/>
              </a:rPr>
              <a:t>t</a:t>
            </a:r>
            <a:r>
              <a:rPr sz="1100" b="1" spc="5" dirty="0">
                <a:solidFill>
                  <a:srgbClr val="252525"/>
                </a:solidFill>
                <a:latin typeface="Arial"/>
                <a:cs typeface="Arial"/>
              </a:rPr>
              <a:t>e</a:t>
            </a:r>
            <a:r>
              <a:rPr sz="1100" b="1" spc="-10" dirty="0">
                <a:solidFill>
                  <a:srgbClr val="252525"/>
                </a:solidFill>
                <a:latin typeface="Arial"/>
                <a:cs typeface="Arial"/>
              </a:rPr>
              <a:t>r</a:t>
            </a:r>
            <a:r>
              <a:rPr sz="1100" b="1" spc="-20" dirty="0">
                <a:solidFill>
                  <a:srgbClr val="252525"/>
                </a:solidFill>
                <a:latin typeface="Arial"/>
                <a:cs typeface="Arial"/>
              </a:rPr>
              <a:t>m</a:t>
            </a:r>
            <a:r>
              <a:rPr sz="1100" b="1" spc="-10" dirty="0">
                <a:solidFill>
                  <a:srgbClr val="252525"/>
                </a:solidFill>
                <a:latin typeface="Arial"/>
                <a:cs typeface="Arial"/>
              </a:rPr>
              <a:t>i</a:t>
            </a:r>
            <a:r>
              <a:rPr sz="1100" b="1" spc="5" dirty="0">
                <a:solidFill>
                  <a:srgbClr val="252525"/>
                </a:solidFill>
                <a:latin typeface="Arial"/>
                <a:cs typeface="Arial"/>
              </a:rPr>
              <a:t>n</a:t>
            </a:r>
            <a:r>
              <a:rPr sz="1100" b="1" dirty="0">
                <a:solidFill>
                  <a:srgbClr val="252525"/>
                </a:solidFill>
                <a:latin typeface="Arial"/>
                <a:cs typeface="Arial"/>
              </a:rPr>
              <a:t>e</a:t>
            </a:r>
            <a:r>
              <a:rPr sz="1100" b="1" spc="-15" dirty="0">
                <a:solidFill>
                  <a:srgbClr val="252525"/>
                </a:solidFill>
                <a:latin typeface="Arial"/>
                <a:cs typeface="Arial"/>
              </a:rPr>
              <a:t> </a:t>
            </a:r>
            <a:r>
              <a:rPr sz="1100" spc="-10" dirty="0">
                <a:solidFill>
                  <a:srgbClr val="252525"/>
                </a:solidFill>
                <a:latin typeface="Arial"/>
                <a:cs typeface="Arial"/>
              </a:rPr>
              <a:t>t</a:t>
            </a:r>
            <a:r>
              <a:rPr sz="1100" spc="5" dirty="0">
                <a:solidFill>
                  <a:srgbClr val="252525"/>
                </a:solidFill>
                <a:latin typeface="Arial"/>
                <a:cs typeface="Arial"/>
              </a:rPr>
              <a:t>h</a:t>
            </a:r>
            <a:r>
              <a:rPr sz="1100" dirty="0">
                <a:solidFill>
                  <a:srgbClr val="252525"/>
                </a:solidFill>
                <a:latin typeface="Arial"/>
                <a:cs typeface="Arial"/>
              </a:rPr>
              <a:t>e </a:t>
            </a:r>
            <a:r>
              <a:rPr sz="1100" spc="5" dirty="0">
                <a:solidFill>
                  <a:srgbClr val="252525"/>
                </a:solidFill>
                <a:latin typeface="Arial"/>
                <a:cs typeface="Arial"/>
              </a:rPr>
              <a:t>bes</a:t>
            </a:r>
            <a:r>
              <a:rPr sz="1100" dirty="0">
                <a:solidFill>
                  <a:srgbClr val="252525"/>
                </a:solidFill>
                <a:latin typeface="Arial"/>
                <a:cs typeface="Arial"/>
              </a:rPr>
              <a:t>t</a:t>
            </a:r>
            <a:r>
              <a:rPr sz="1100" spc="-55" dirty="0">
                <a:solidFill>
                  <a:srgbClr val="252525"/>
                </a:solidFill>
                <a:latin typeface="Arial"/>
                <a:cs typeface="Arial"/>
              </a:rPr>
              <a:t> </a:t>
            </a:r>
            <a:r>
              <a:rPr sz="1100" spc="20" dirty="0">
                <a:solidFill>
                  <a:srgbClr val="252525"/>
                </a:solidFill>
                <a:latin typeface="Arial"/>
                <a:cs typeface="Arial"/>
              </a:rPr>
              <a:t>m</a:t>
            </a:r>
            <a:r>
              <a:rPr sz="1100" spc="5" dirty="0">
                <a:solidFill>
                  <a:srgbClr val="252525"/>
                </a:solidFill>
                <a:latin typeface="Arial"/>
                <a:cs typeface="Arial"/>
              </a:rPr>
              <a:t>ode</a:t>
            </a:r>
            <a:r>
              <a:rPr sz="1100" dirty="0">
                <a:solidFill>
                  <a:srgbClr val="252525"/>
                </a:solidFill>
                <a:latin typeface="Arial"/>
                <a:cs typeface="Arial"/>
              </a:rPr>
              <a:t>l</a:t>
            </a:r>
            <a:r>
              <a:rPr sz="1100" spc="-50" dirty="0">
                <a:solidFill>
                  <a:srgbClr val="252525"/>
                </a:solidFill>
                <a:latin typeface="Arial"/>
                <a:cs typeface="Arial"/>
              </a:rPr>
              <a:t> </a:t>
            </a:r>
            <a:r>
              <a:rPr sz="1100" spc="-10" dirty="0">
                <a:solidFill>
                  <a:srgbClr val="252525"/>
                </a:solidFill>
                <a:latin typeface="Arial"/>
                <a:cs typeface="Arial"/>
              </a:rPr>
              <a:t>t</a:t>
            </a:r>
            <a:r>
              <a:rPr sz="1100" spc="5" dirty="0">
                <a:solidFill>
                  <a:srgbClr val="252525"/>
                </a:solidFill>
                <a:latin typeface="Arial"/>
                <a:cs typeface="Arial"/>
              </a:rPr>
              <a:t>ha</a:t>
            </a:r>
            <a:r>
              <a:rPr sz="1100" dirty="0">
                <a:solidFill>
                  <a:srgbClr val="252525"/>
                </a:solidFill>
                <a:latin typeface="Arial"/>
                <a:cs typeface="Arial"/>
              </a:rPr>
              <a:t>t</a:t>
            </a:r>
            <a:r>
              <a:rPr sz="1100" spc="-15" dirty="0">
                <a:solidFill>
                  <a:srgbClr val="252525"/>
                </a:solidFill>
                <a:latin typeface="Arial"/>
                <a:cs typeface="Arial"/>
              </a:rPr>
              <a:t> </a:t>
            </a:r>
            <a:r>
              <a:rPr sz="1100" spc="5" dirty="0">
                <a:solidFill>
                  <a:srgbClr val="252525"/>
                </a:solidFill>
                <a:latin typeface="Arial"/>
                <a:cs typeface="Arial"/>
              </a:rPr>
              <a:t>ca</a:t>
            </a:r>
            <a:r>
              <a:rPr sz="1100" dirty="0">
                <a:solidFill>
                  <a:srgbClr val="252525"/>
                </a:solidFill>
                <a:latin typeface="Arial"/>
                <a:cs typeface="Arial"/>
              </a:rPr>
              <a:t>n</a:t>
            </a:r>
            <a:r>
              <a:rPr sz="1100" spc="-40" dirty="0">
                <a:solidFill>
                  <a:srgbClr val="252525"/>
                </a:solidFill>
                <a:latin typeface="Arial"/>
                <a:cs typeface="Arial"/>
              </a:rPr>
              <a:t> </a:t>
            </a:r>
            <a:r>
              <a:rPr sz="1100" spc="5" dirty="0">
                <a:solidFill>
                  <a:srgbClr val="252525"/>
                </a:solidFill>
                <a:latin typeface="Arial"/>
                <a:cs typeface="Arial"/>
              </a:rPr>
              <a:t>b</a:t>
            </a:r>
            <a:r>
              <a:rPr sz="1100" dirty="0">
                <a:solidFill>
                  <a:srgbClr val="252525"/>
                </a:solidFill>
                <a:latin typeface="Arial"/>
                <a:cs typeface="Arial"/>
              </a:rPr>
              <a:t>e </a:t>
            </a:r>
            <a:r>
              <a:rPr sz="1100" spc="5" dirty="0">
                <a:solidFill>
                  <a:srgbClr val="252525"/>
                </a:solidFill>
                <a:latin typeface="Arial"/>
                <a:cs typeface="Arial"/>
              </a:rPr>
              <a:t>use</a:t>
            </a:r>
            <a:r>
              <a:rPr sz="1100" dirty="0">
                <a:solidFill>
                  <a:srgbClr val="252525"/>
                </a:solidFill>
                <a:latin typeface="Arial"/>
                <a:cs typeface="Arial"/>
              </a:rPr>
              <a:t>d</a:t>
            </a:r>
            <a:r>
              <a:rPr sz="1100" spc="-40" dirty="0">
                <a:solidFill>
                  <a:srgbClr val="252525"/>
                </a:solidFill>
                <a:latin typeface="Arial"/>
                <a:cs typeface="Arial"/>
              </a:rPr>
              <a:t> </a:t>
            </a:r>
            <a:r>
              <a:rPr sz="1100" spc="-10" dirty="0">
                <a:solidFill>
                  <a:srgbClr val="252525"/>
                </a:solidFill>
                <a:latin typeface="Arial"/>
                <a:cs typeface="Arial"/>
              </a:rPr>
              <a:t>t</a:t>
            </a:r>
            <a:r>
              <a:rPr sz="1100" dirty="0">
                <a:solidFill>
                  <a:srgbClr val="252525"/>
                </a:solidFill>
                <a:latin typeface="Arial"/>
                <a:cs typeface="Arial"/>
              </a:rPr>
              <a:t>o </a:t>
            </a:r>
            <a:r>
              <a:rPr sz="1100" spc="5" dirty="0">
                <a:solidFill>
                  <a:srgbClr val="252525"/>
                </a:solidFill>
                <a:latin typeface="Arial"/>
                <a:cs typeface="Arial"/>
              </a:rPr>
              <a:t>p</a:t>
            </a:r>
            <a:r>
              <a:rPr sz="1100" spc="-10" dirty="0">
                <a:solidFill>
                  <a:srgbClr val="252525"/>
                </a:solidFill>
                <a:latin typeface="Arial"/>
                <a:cs typeface="Arial"/>
              </a:rPr>
              <a:t>r</a:t>
            </a:r>
            <a:r>
              <a:rPr sz="1100" spc="5" dirty="0">
                <a:solidFill>
                  <a:srgbClr val="252525"/>
                </a:solidFill>
                <a:latin typeface="Arial"/>
                <a:cs typeface="Arial"/>
              </a:rPr>
              <a:t>ed</a:t>
            </a:r>
            <a:r>
              <a:rPr sz="1100" spc="-25" dirty="0">
                <a:solidFill>
                  <a:srgbClr val="252525"/>
                </a:solidFill>
                <a:latin typeface="Arial"/>
                <a:cs typeface="Arial"/>
              </a:rPr>
              <a:t>i</a:t>
            </a:r>
            <a:r>
              <a:rPr sz="1100" spc="5" dirty="0">
                <a:solidFill>
                  <a:srgbClr val="252525"/>
                </a:solidFill>
                <a:latin typeface="Arial"/>
                <a:cs typeface="Arial"/>
              </a:rPr>
              <a:t>c</a:t>
            </a:r>
            <a:r>
              <a:rPr sz="1100" dirty="0">
                <a:solidFill>
                  <a:srgbClr val="252525"/>
                </a:solidFill>
                <a:latin typeface="Arial"/>
                <a:cs typeface="Arial"/>
              </a:rPr>
              <a:t>t </a:t>
            </a:r>
            <a:r>
              <a:rPr sz="1100" spc="5" dirty="0">
                <a:solidFill>
                  <a:srgbClr val="252525"/>
                </a:solidFill>
                <a:latin typeface="Arial"/>
                <a:cs typeface="Arial"/>
              </a:rPr>
              <a:t>cus</a:t>
            </a:r>
            <a:r>
              <a:rPr sz="1100" spc="-10" dirty="0">
                <a:solidFill>
                  <a:srgbClr val="252525"/>
                </a:solidFill>
                <a:latin typeface="Arial"/>
                <a:cs typeface="Arial"/>
              </a:rPr>
              <a:t>t</a:t>
            </a:r>
            <a:r>
              <a:rPr sz="1100" spc="5" dirty="0">
                <a:solidFill>
                  <a:srgbClr val="252525"/>
                </a:solidFill>
                <a:latin typeface="Arial"/>
                <a:cs typeface="Arial"/>
              </a:rPr>
              <a:t>o</a:t>
            </a:r>
            <a:r>
              <a:rPr sz="1100" spc="25" dirty="0">
                <a:solidFill>
                  <a:srgbClr val="252525"/>
                </a:solidFill>
                <a:latin typeface="Arial"/>
                <a:cs typeface="Arial"/>
              </a:rPr>
              <a:t>m</a:t>
            </a:r>
            <a:r>
              <a:rPr sz="1100" spc="5" dirty="0">
                <a:solidFill>
                  <a:srgbClr val="252525"/>
                </a:solidFill>
                <a:latin typeface="Arial"/>
                <a:cs typeface="Arial"/>
              </a:rPr>
              <a:t>e</a:t>
            </a:r>
            <a:r>
              <a:rPr sz="1100" dirty="0">
                <a:solidFill>
                  <a:srgbClr val="252525"/>
                </a:solidFill>
                <a:latin typeface="Arial"/>
                <a:cs typeface="Arial"/>
              </a:rPr>
              <a:t>r</a:t>
            </a:r>
            <a:r>
              <a:rPr sz="1100" spc="-75" dirty="0">
                <a:solidFill>
                  <a:srgbClr val="252525"/>
                </a:solidFill>
                <a:latin typeface="Arial"/>
                <a:cs typeface="Arial"/>
              </a:rPr>
              <a:t> </a:t>
            </a:r>
            <a:r>
              <a:rPr sz="1100" spc="5" dirty="0">
                <a:solidFill>
                  <a:srgbClr val="252525"/>
                </a:solidFill>
                <a:latin typeface="Arial"/>
                <a:cs typeface="Arial"/>
              </a:rPr>
              <a:t>beha</a:t>
            </a:r>
            <a:r>
              <a:rPr sz="1100" spc="25" dirty="0">
                <a:solidFill>
                  <a:srgbClr val="252525"/>
                </a:solidFill>
                <a:latin typeface="Arial"/>
                <a:cs typeface="Arial"/>
              </a:rPr>
              <a:t>v</a:t>
            </a:r>
            <a:r>
              <a:rPr sz="1100" spc="-25" dirty="0">
                <a:solidFill>
                  <a:srgbClr val="252525"/>
                </a:solidFill>
                <a:latin typeface="Arial"/>
                <a:cs typeface="Arial"/>
              </a:rPr>
              <a:t>i</a:t>
            </a:r>
            <a:r>
              <a:rPr sz="1100" spc="5" dirty="0">
                <a:solidFill>
                  <a:srgbClr val="252525"/>
                </a:solidFill>
                <a:latin typeface="Arial"/>
                <a:cs typeface="Arial"/>
              </a:rPr>
              <a:t>o</a:t>
            </a:r>
            <a:r>
              <a:rPr sz="1100" dirty="0">
                <a:solidFill>
                  <a:srgbClr val="252525"/>
                </a:solidFill>
                <a:latin typeface="Arial"/>
                <a:cs typeface="Arial"/>
              </a:rPr>
              <a:t>r</a:t>
            </a:r>
            <a:r>
              <a:rPr sz="1100" spc="-55" dirty="0">
                <a:solidFill>
                  <a:srgbClr val="252525"/>
                </a:solidFill>
                <a:latin typeface="Arial"/>
                <a:cs typeface="Arial"/>
              </a:rPr>
              <a:t> </a:t>
            </a:r>
            <a:r>
              <a:rPr sz="1100" spc="5" dirty="0">
                <a:solidFill>
                  <a:srgbClr val="252525"/>
                </a:solidFill>
                <a:latin typeface="Arial"/>
                <a:cs typeface="Arial"/>
              </a:rPr>
              <a:t>base</a:t>
            </a:r>
            <a:r>
              <a:rPr sz="1100" dirty="0">
                <a:solidFill>
                  <a:srgbClr val="252525"/>
                </a:solidFill>
                <a:latin typeface="Arial"/>
                <a:cs typeface="Arial"/>
              </a:rPr>
              <a:t>d</a:t>
            </a:r>
            <a:r>
              <a:rPr sz="1100" spc="-40" dirty="0">
                <a:solidFill>
                  <a:srgbClr val="252525"/>
                </a:solidFill>
                <a:latin typeface="Arial"/>
                <a:cs typeface="Arial"/>
              </a:rPr>
              <a:t> </a:t>
            </a:r>
            <a:r>
              <a:rPr sz="1100" spc="5" dirty="0">
                <a:solidFill>
                  <a:srgbClr val="252525"/>
                </a:solidFill>
                <a:latin typeface="Arial"/>
                <a:cs typeface="Arial"/>
              </a:rPr>
              <a:t>o</a:t>
            </a:r>
            <a:r>
              <a:rPr sz="1100" dirty="0">
                <a:solidFill>
                  <a:srgbClr val="252525"/>
                </a:solidFill>
                <a:latin typeface="Arial"/>
                <a:cs typeface="Arial"/>
              </a:rPr>
              <a:t>n</a:t>
            </a:r>
            <a:r>
              <a:rPr sz="1100" spc="-20" dirty="0">
                <a:solidFill>
                  <a:srgbClr val="252525"/>
                </a:solidFill>
                <a:latin typeface="Arial"/>
                <a:cs typeface="Arial"/>
              </a:rPr>
              <a:t> </a:t>
            </a:r>
            <a:r>
              <a:rPr sz="1100" spc="-10" dirty="0">
                <a:solidFill>
                  <a:srgbClr val="252525"/>
                </a:solidFill>
                <a:latin typeface="Arial"/>
                <a:cs typeface="Arial"/>
              </a:rPr>
              <a:t>t</a:t>
            </a:r>
            <a:r>
              <a:rPr sz="1100" spc="5" dirty="0">
                <a:solidFill>
                  <a:srgbClr val="252525"/>
                </a:solidFill>
                <a:latin typeface="Arial"/>
                <a:cs typeface="Arial"/>
              </a:rPr>
              <a:t>h</a:t>
            </a:r>
            <a:r>
              <a:rPr sz="1100" dirty="0">
                <a:solidFill>
                  <a:srgbClr val="252525"/>
                </a:solidFill>
                <a:latin typeface="Arial"/>
                <a:cs typeface="Arial"/>
              </a:rPr>
              <a:t>e</a:t>
            </a:r>
            <a:r>
              <a:rPr sz="1100" spc="-20" dirty="0">
                <a:solidFill>
                  <a:srgbClr val="252525"/>
                </a:solidFill>
                <a:latin typeface="Arial"/>
                <a:cs typeface="Arial"/>
              </a:rPr>
              <a:t> </a:t>
            </a:r>
            <a:r>
              <a:rPr sz="1100" spc="5" dirty="0">
                <a:solidFill>
                  <a:srgbClr val="252525"/>
                </a:solidFill>
                <a:latin typeface="Arial"/>
                <a:cs typeface="Arial"/>
              </a:rPr>
              <a:t>p</a:t>
            </a:r>
            <a:r>
              <a:rPr sz="1100" spc="-25" dirty="0">
                <a:solidFill>
                  <a:srgbClr val="252525"/>
                </a:solidFill>
                <a:latin typeface="Arial"/>
                <a:cs typeface="Arial"/>
              </a:rPr>
              <a:t>i</a:t>
            </a:r>
            <a:r>
              <a:rPr sz="1100" spc="5" dirty="0">
                <a:solidFill>
                  <a:srgbClr val="252525"/>
                </a:solidFill>
                <a:latin typeface="Arial"/>
                <a:cs typeface="Arial"/>
              </a:rPr>
              <a:t>pe</a:t>
            </a:r>
            <a:r>
              <a:rPr sz="1100" spc="-25" dirty="0">
                <a:solidFill>
                  <a:srgbClr val="252525"/>
                </a:solidFill>
                <a:latin typeface="Arial"/>
                <a:cs typeface="Arial"/>
              </a:rPr>
              <a:t>li</a:t>
            </a:r>
            <a:r>
              <a:rPr sz="1100" spc="5" dirty="0">
                <a:solidFill>
                  <a:srgbClr val="252525"/>
                </a:solidFill>
                <a:latin typeface="Arial"/>
                <a:cs typeface="Arial"/>
              </a:rPr>
              <a:t>n</a:t>
            </a:r>
            <a:r>
              <a:rPr sz="1100" dirty="0">
                <a:solidFill>
                  <a:srgbClr val="252525"/>
                </a:solidFill>
                <a:latin typeface="Arial"/>
                <a:cs typeface="Arial"/>
              </a:rPr>
              <a:t>e</a:t>
            </a:r>
            <a:r>
              <a:rPr sz="1100" spc="60" dirty="0">
                <a:solidFill>
                  <a:srgbClr val="252525"/>
                </a:solidFill>
                <a:latin typeface="Arial"/>
                <a:cs typeface="Arial"/>
              </a:rPr>
              <a:t> </a:t>
            </a:r>
            <a:r>
              <a:rPr sz="1100" spc="-10" dirty="0">
                <a:solidFill>
                  <a:srgbClr val="252525"/>
                </a:solidFill>
                <a:latin typeface="Arial"/>
                <a:cs typeface="Arial"/>
              </a:rPr>
              <a:t>r</a:t>
            </a:r>
            <a:r>
              <a:rPr sz="1100" spc="5" dirty="0">
                <a:solidFill>
                  <a:srgbClr val="252525"/>
                </a:solidFill>
                <a:latin typeface="Arial"/>
                <a:cs typeface="Arial"/>
              </a:rPr>
              <a:t>esu</a:t>
            </a:r>
            <a:r>
              <a:rPr sz="1100" spc="-25" dirty="0">
                <a:solidFill>
                  <a:srgbClr val="252525"/>
                </a:solidFill>
                <a:latin typeface="Arial"/>
                <a:cs typeface="Arial"/>
              </a:rPr>
              <a:t>l</a:t>
            </a:r>
            <a:r>
              <a:rPr sz="1100" spc="-10" dirty="0">
                <a:solidFill>
                  <a:srgbClr val="252525"/>
                </a:solidFill>
                <a:latin typeface="Arial"/>
                <a:cs typeface="Arial"/>
              </a:rPr>
              <a:t>t</a:t>
            </a:r>
            <a:r>
              <a:rPr sz="1100" dirty="0">
                <a:solidFill>
                  <a:srgbClr val="252525"/>
                </a:solidFill>
                <a:latin typeface="Arial"/>
                <a:cs typeface="Arial"/>
              </a:rPr>
              <a:t>s </a:t>
            </a:r>
            <a:r>
              <a:rPr sz="1100" spc="5" dirty="0">
                <a:solidFill>
                  <a:srgbClr val="252525"/>
                </a:solidFill>
                <a:latin typeface="Arial"/>
                <a:cs typeface="Arial"/>
              </a:rPr>
              <a:t>an</a:t>
            </a:r>
            <a:r>
              <a:rPr sz="1100" dirty="0">
                <a:solidFill>
                  <a:srgbClr val="252525"/>
                </a:solidFill>
                <a:latin typeface="Arial"/>
                <a:cs typeface="Arial"/>
              </a:rPr>
              <a:t>d</a:t>
            </a:r>
            <a:r>
              <a:rPr sz="1100" spc="15" dirty="0">
                <a:solidFill>
                  <a:srgbClr val="252525"/>
                </a:solidFill>
                <a:latin typeface="Arial"/>
                <a:cs typeface="Arial"/>
              </a:rPr>
              <a:t> </a:t>
            </a:r>
            <a:r>
              <a:rPr sz="1100" b="1" dirty="0">
                <a:solidFill>
                  <a:srgbClr val="252525"/>
                </a:solidFill>
                <a:latin typeface="Arial"/>
                <a:cs typeface="Arial"/>
              </a:rPr>
              <a:t>D</a:t>
            </a:r>
            <a:r>
              <a:rPr sz="1100" b="1" spc="5" dirty="0">
                <a:solidFill>
                  <a:srgbClr val="252525"/>
                </a:solidFill>
                <a:latin typeface="Arial"/>
                <a:cs typeface="Arial"/>
              </a:rPr>
              <a:t>ep</a:t>
            </a:r>
            <a:r>
              <a:rPr sz="1100" b="1" spc="-10" dirty="0">
                <a:solidFill>
                  <a:srgbClr val="252525"/>
                </a:solidFill>
                <a:latin typeface="Arial"/>
                <a:cs typeface="Arial"/>
              </a:rPr>
              <a:t>l</a:t>
            </a:r>
            <a:r>
              <a:rPr sz="1100" b="1" spc="5" dirty="0">
                <a:solidFill>
                  <a:srgbClr val="252525"/>
                </a:solidFill>
                <a:latin typeface="Arial"/>
                <a:cs typeface="Arial"/>
              </a:rPr>
              <a:t>o</a:t>
            </a:r>
            <a:r>
              <a:rPr sz="1100" b="1" spc="-10" dirty="0">
                <a:solidFill>
                  <a:srgbClr val="252525"/>
                </a:solidFill>
                <a:latin typeface="Arial"/>
                <a:cs typeface="Arial"/>
              </a:rPr>
              <a:t>y</a:t>
            </a:r>
            <a:r>
              <a:rPr sz="1100" dirty="0">
                <a:solidFill>
                  <a:srgbClr val="252525"/>
                </a:solidFill>
                <a:latin typeface="Arial"/>
                <a:cs typeface="Arial"/>
              </a:rPr>
              <a:t>.</a:t>
            </a:r>
            <a:endParaRPr sz="1100" dirty="0">
              <a:latin typeface="Arial"/>
              <a:cs typeface="Arial"/>
            </a:endParaRPr>
          </a:p>
        </p:txBody>
      </p:sp>
      <p:sp>
        <p:nvSpPr>
          <p:cNvPr id="6" name="object 6"/>
          <p:cNvSpPr txBox="1"/>
          <p:nvPr/>
        </p:nvSpPr>
        <p:spPr>
          <a:xfrm>
            <a:off x="383540" y="4475702"/>
            <a:ext cx="3539490" cy="370840"/>
          </a:xfrm>
          <a:prstGeom prst="rect">
            <a:avLst/>
          </a:prstGeom>
        </p:spPr>
        <p:txBody>
          <a:bodyPr vert="horz" wrap="square" lIns="0" tIns="0" rIns="0" bIns="0" rtlCol="0">
            <a:spAutoFit/>
          </a:bodyPr>
          <a:lstStyle/>
          <a:p>
            <a:pPr marL="12700">
              <a:lnSpc>
                <a:spcPct val="100000"/>
              </a:lnSpc>
            </a:pPr>
            <a:r>
              <a:rPr sz="800">
                <a:solidFill>
                  <a:srgbClr val="252525"/>
                </a:solidFill>
                <a:latin typeface="Arial"/>
                <a:cs typeface="Arial"/>
              </a:rPr>
              <a:t>N</a:t>
            </a:r>
            <a:r>
              <a:rPr sz="800" spc="-5">
                <a:solidFill>
                  <a:srgbClr val="252525"/>
                </a:solidFill>
                <a:latin typeface="Arial"/>
                <a:cs typeface="Arial"/>
              </a:rPr>
              <a:t>o</a:t>
            </a:r>
            <a:r>
              <a:rPr sz="800">
                <a:solidFill>
                  <a:srgbClr val="252525"/>
                </a:solidFill>
                <a:latin typeface="Arial"/>
                <a:cs typeface="Arial"/>
              </a:rPr>
              <a:t>t</a:t>
            </a:r>
            <a:r>
              <a:rPr sz="800" spc="-10">
                <a:solidFill>
                  <a:srgbClr val="252525"/>
                </a:solidFill>
                <a:latin typeface="Arial"/>
                <a:cs typeface="Arial"/>
              </a:rPr>
              <a:t>e</a:t>
            </a:r>
            <a:r>
              <a:rPr sz="800">
                <a:solidFill>
                  <a:srgbClr val="252525"/>
                </a:solidFill>
                <a:latin typeface="Arial"/>
                <a:cs typeface="Arial"/>
              </a:rPr>
              <a:t>:</a:t>
            </a:r>
            <a:endParaRPr sz="800">
              <a:latin typeface="Arial"/>
              <a:cs typeface="Arial"/>
            </a:endParaRPr>
          </a:p>
          <a:p>
            <a:pPr marL="12700" marR="5080">
              <a:lnSpc>
                <a:spcPct val="100000"/>
              </a:lnSpc>
            </a:pPr>
            <a:r>
              <a:rPr sz="800">
                <a:solidFill>
                  <a:srgbClr val="252525"/>
                </a:solidFill>
                <a:latin typeface="Arial"/>
                <a:cs typeface="Arial"/>
              </a:rPr>
              <a:t>J</a:t>
            </a:r>
            <a:r>
              <a:rPr sz="800" spc="-25">
                <a:solidFill>
                  <a:srgbClr val="252525"/>
                </a:solidFill>
                <a:latin typeface="Arial"/>
                <a:cs typeface="Arial"/>
              </a:rPr>
              <a:t>u</a:t>
            </a:r>
            <a:r>
              <a:rPr sz="800" spc="-5">
                <a:solidFill>
                  <a:srgbClr val="252525"/>
                </a:solidFill>
                <a:latin typeface="Arial"/>
                <a:cs typeface="Arial"/>
              </a:rPr>
              <a:t>p</a:t>
            </a:r>
            <a:r>
              <a:rPr sz="800" spc="-20">
                <a:solidFill>
                  <a:srgbClr val="252525"/>
                </a:solidFill>
                <a:latin typeface="Arial"/>
                <a:cs typeface="Arial"/>
              </a:rPr>
              <a:t>y</a:t>
            </a:r>
            <a:r>
              <a:rPr sz="800">
                <a:solidFill>
                  <a:srgbClr val="252525"/>
                </a:solidFill>
                <a:latin typeface="Arial"/>
                <a:cs typeface="Arial"/>
              </a:rPr>
              <a:t>t</a:t>
            </a:r>
            <a:r>
              <a:rPr sz="800" spc="-10">
                <a:solidFill>
                  <a:srgbClr val="252525"/>
                </a:solidFill>
                <a:latin typeface="Arial"/>
                <a:cs typeface="Arial"/>
              </a:rPr>
              <a:t>e</a:t>
            </a:r>
            <a:r>
              <a:rPr sz="800">
                <a:solidFill>
                  <a:srgbClr val="252525"/>
                </a:solidFill>
                <a:latin typeface="Arial"/>
                <a:cs typeface="Arial"/>
              </a:rPr>
              <a:t>r</a:t>
            </a:r>
            <a:r>
              <a:rPr sz="800" spc="70">
                <a:solidFill>
                  <a:srgbClr val="252525"/>
                </a:solidFill>
                <a:latin typeface="Arial"/>
                <a:cs typeface="Arial"/>
              </a:rPr>
              <a:t> </a:t>
            </a:r>
            <a:r>
              <a:rPr sz="800" spc="-25">
                <a:solidFill>
                  <a:srgbClr val="252525"/>
                </a:solidFill>
                <a:latin typeface="Arial"/>
                <a:cs typeface="Arial"/>
              </a:rPr>
              <a:t>n</a:t>
            </a:r>
            <a:r>
              <a:rPr sz="800" spc="-5">
                <a:solidFill>
                  <a:srgbClr val="252525"/>
                </a:solidFill>
                <a:latin typeface="Arial"/>
                <a:cs typeface="Arial"/>
              </a:rPr>
              <a:t>o</a:t>
            </a:r>
            <a:r>
              <a:rPr sz="800">
                <a:solidFill>
                  <a:srgbClr val="252525"/>
                </a:solidFill>
                <a:latin typeface="Arial"/>
                <a:cs typeface="Arial"/>
              </a:rPr>
              <a:t>t</a:t>
            </a:r>
            <a:r>
              <a:rPr sz="800" spc="-10">
                <a:solidFill>
                  <a:srgbClr val="252525"/>
                </a:solidFill>
                <a:latin typeface="Arial"/>
                <a:cs typeface="Arial"/>
              </a:rPr>
              <a:t>e</a:t>
            </a:r>
            <a:r>
              <a:rPr sz="800" spc="-5">
                <a:solidFill>
                  <a:srgbClr val="252525"/>
                </a:solidFill>
                <a:latin typeface="Arial"/>
                <a:cs typeface="Arial"/>
              </a:rPr>
              <a:t>boo</a:t>
            </a:r>
            <a:r>
              <a:rPr sz="800">
                <a:solidFill>
                  <a:srgbClr val="252525"/>
                </a:solidFill>
                <a:latin typeface="Arial"/>
                <a:cs typeface="Arial"/>
              </a:rPr>
              <a:t>ks</a:t>
            </a:r>
            <a:r>
              <a:rPr sz="800" spc="95">
                <a:solidFill>
                  <a:srgbClr val="252525"/>
                </a:solidFill>
                <a:latin typeface="Arial"/>
                <a:cs typeface="Arial"/>
              </a:rPr>
              <a:t> </a:t>
            </a:r>
            <a:r>
              <a:rPr sz="800">
                <a:solidFill>
                  <a:srgbClr val="252525"/>
                </a:solidFill>
                <a:latin typeface="Arial"/>
                <a:cs typeface="Arial"/>
              </a:rPr>
              <a:t>w</a:t>
            </a:r>
            <a:r>
              <a:rPr sz="800" spc="-5">
                <a:solidFill>
                  <a:srgbClr val="252525"/>
                </a:solidFill>
                <a:latin typeface="Arial"/>
                <a:cs typeface="Arial"/>
              </a:rPr>
              <a:t>a</a:t>
            </a:r>
            <a:r>
              <a:rPr sz="800">
                <a:solidFill>
                  <a:srgbClr val="252525"/>
                </a:solidFill>
                <a:latin typeface="Arial"/>
                <a:cs typeface="Arial"/>
              </a:rPr>
              <a:t>s</a:t>
            </a:r>
            <a:r>
              <a:rPr sz="800" spc="-5">
                <a:solidFill>
                  <a:srgbClr val="252525"/>
                </a:solidFill>
                <a:latin typeface="Arial"/>
                <a:cs typeface="Arial"/>
              </a:rPr>
              <a:t> </a:t>
            </a:r>
            <a:r>
              <a:rPr sz="800" spc="-25">
                <a:solidFill>
                  <a:srgbClr val="252525"/>
                </a:solidFill>
                <a:latin typeface="Arial"/>
                <a:cs typeface="Arial"/>
              </a:rPr>
              <a:t>u</a:t>
            </a:r>
            <a:r>
              <a:rPr sz="800" spc="-20">
                <a:solidFill>
                  <a:srgbClr val="252525"/>
                </a:solidFill>
                <a:latin typeface="Arial"/>
                <a:cs typeface="Arial"/>
              </a:rPr>
              <a:t>s</a:t>
            </a:r>
            <a:r>
              <a:rPr sz="800" spc="-5">
                <a:solidFill>
                  <a:srgbClr val="252525"/>
                </a:solidFill>
                <a:latin typeface="Arial"/>
                <a:cs typeface="Arial"/>
              </a:rPr>
              <a:t>e</a:t>
            </a:r>
            <a:r>
              <a:rPr sz="800">
                <a:solidFill>
                  <a:srgbClr val="252525"/>
                </a:solidFill>
                <a:latin typeface="Arial"/>
                <a:cs typeface="Arial"/>
              </a:rPr>
              <a:t>d</a:t>
            </a:r>
            <a:r>
              <a:rPr sz="800" spc="70">
                <a:solidFill>
                  <a:srgbClr val="252525"/>
                </a:solidFill>
                <a:latin typeface="Arial"/>
                <a:cs typeface="Arial"/>
              </a:rPr>
              <a:t> </a:t>
            </a:r>
            <a:r>
              <a:rPr sz="800">
                <a:solidFill>
                  <a:srgbClr val="252525"/>
                </a:solidFill>
                <a:latin typeface="Arial"/>
                <a:cs typeface="Arial"/>
              </a:rPr>
              <a:t>w</a:t>
            </a:r>
            <a:r>
              <a:rPr sz="800" spc="-25">
                <a:solidFill>
                  <a:srgbClr val="252525"/>
                </a:solidFill>
                <a:latin typeface="Arial"/>
                <a:cs typeface="Arial"/>
              </a:rPr>
              <a:t>h</a:t>
            </a:r>
            <a:r>
              <a:rPr sz="800" spc="-5">
                <a:solidFill>
                  <a:srgbClr val="252525"/>
                </a:solidFill>
                <a:latin typeface="Arial"/>
                <a:cs typeface="Arial"/>
              </a:rPr>
              <a:t>e</a:t>
            </a:r>
            <a:r>
              <a:rPr sz="800" spc="-10">
                <a:solidFill>
                  <a:srgbClr val="252525"/>
                </a:solidFill>
                <a:latin typeface="Arial"/>
                <a:cs typeface="Arial"/>
              </a:rPr>
              <a:t>r</a:t>
            </a:r>
            <a:r>
              <a:rPr sz="800">
                <a:solidFill>
                  <a:srgbClr val="252525"/>
                </a:solidFill>
                <a:latin typeface="Arial"/>
                <a:cs typeface="Arial"/>
              </a:rPr>
              <a:t>e</a:t>
            </a:r>
            <a:r>
              <a:rPr sz="800" spc="50">
                <a:solidFill>
                  <a:srgbClr val="252525"/>
                </a:solidFill>
                <a:latin typeface="Arial"/>
                <a:cs typeface="Arial"/>
              </a:rPr>
              <a:t> </a:t>
            </a:r>
            <a:r>
              <a:rPr sz="800" spc="-5">
                <a:solidFill>
                  <a:srgbClr val="252525"/>
                </a:solidFill>
                <a:latin typeface="Arial"/>
                <a:cs typeface="Arial"/>
              </a:rPr>
              <a:t>de</a:t>
            </a:r>
            <a:r>
              <a:rPr sz="800">
                <a:solidFill>
                  <a:srgbClr val="252525"/>
                </a:solidFill>
                <a:latin typeface="Arial"/>
                <a:cs typeface="Arial"/>
              </a:rPr>
              <a:t>t</a:t>
            </a:r>
            <a:r>
              <a:rPr sz="800" spc="-10">
                <a:solidFill>
                  <a:srgbClr val="252525"/>
                </a:solidFill>
                <a:latin typeface="Arial"/>
                <a:cs typeface="Arial"/>
              </a:rPr>
              <a:t>a</a:t>
            </a:r>
            <a:r>
              <a:rPr sz="800" spc="-20">
                <a:solidFill>
                  <a:srgbClr val="252525"/>
                </a:solidFill>
                <a:latin typeface="Arial"/>
                <a:cs typeface="Arial"/>
              </a:rPr>
              <a:t>il</a:t>
            </a:r>
            <a:r>
              <a:rPr sz="800" spc="-5">
                <a:solidFill>
                  <a:srgbClr val="252525"/>
                </a:solidFill>
                <a:latin typeface="Arial"/>
                <a:cs typeface="Arial"/>
              </a:rPr>
              <a:t>e</a:t>
            </a:r>
            <a:r>
              <a:rPr sz="800">
                <a:solidFill>
                  <a:srgbClr val="252525"/>
                </a:solidFill>
                <a:latin typeface="Arial"/>
                <a:cs typeface="Arial"/>
              </a:rPr>
              <a:t>d</a:t>
            </a:r>
            <a:r>
              <a:rPr sz="800" spc="70">
                <a:solidFill>
                  <a:srgbClr val="252525"/>
                </a:solidFill>
                <a:latin typeface="Arial"/>
                <a:cs typeface="Arial"/>
              </a:rPr>
              <a:t> </a:t>
            </a:r>
            <a:r>
              <a:rPr sz="800" spc="-5">
                <a:solidFill>
                  <a:srgbClr val="252525"/>
                </a:solidFill>
                <a:latin typeface="Arial"/>
                <a:cs typeface="Arial"/>
              </a:rPr>
              <a:t>a</a:t>
            </a:r>
            <a:r>
              <a:rPr sz="800" spc="-25">
                <a:solidFill>
                  <a:srgbClr val="252525"/>
                </a:solidFill>
                <a:latin typeface="Arial"/>
                <a:cs typeface="Arial"/>
              </a:rPr>
              <a:t>n</a:t>
            </a:r>
            <a:r>
              <a:rPr sz="800" spc="-5">
                <a:solidFill>
                  <a:srgbClr val="252525"/>
                </a:solidFill>
                <a:latin typeface="Arial"/>
                <a:cs typeface="Arial"/>
              </a:rPr>
              <a:t>a</a:t>
            </a:r>
            <a:r>
              <a:rPr sz="800" spc="-20">
                <a:solidFill>
                  <a:srgbClr val="252525"/>
                </a:solidFill>
                <a:latin typeface="Arial"/>
                <a:cs typeface="Arial"/>
              </a:rPr>
              <a:t>ly</a:t>
            </a:r>
            <a:r>
              <a:rPr sz="800">
                <a:solidFill>
                  <a:srgbClr val="252525"/>
                </a:solidFill>
                <a:latin typeface="Arial"/>
                <a:cs typeface="Arial"/>
              </a:rPr>
              <a:t>sis</a:t>
            </a:r>
            <a:r>
              <a:rPr sz="800" spc="75">
                <a:solidFill>
                  <a:srgbClr val="252525"/>
                </a:solidFill>
                <a:latin typeface="Arial"/>
                <a:cs typeface="Arial"/>
              </a:rPr>
              <a:t> </a:t>
            </a:r>
            <a:r>
              <a:rPr sz="800" spc="-5">
                <a:solidFill>
                  <a:srgbClr val="252525"/>
                </a:solidFill>
                <a:latin typeface="Arial"/>
                <a:cs typeface="Arial"/>
              </a:rPr>
              <a:t>o</a:t>
            </a:r>
            <a:r>
              <a:rPr sz="800">
                <a:solidFill>
                  <a:srgbClr val="252525"/>
                </a:solidFill>
                <a:latin typeface="Arial"/>
                <a:cs typeface="Arial"/>
              </a:rPr>
              <a:t>r</a:t>
            </a:r>
            <a:r>
              <a:rPr sz="800" spc="10">
                <a:solidFill>
                  <a:srgbClr val="252525"/>
                </a:solidFill>
                <a:latin typeface="Arial"/>
                <a:cs typeface="Arial"/>
              </a:rPr>
              <a:t> </a:t>
            </a:r>
            <a:r>
              <a:rPr sz="800" spc="15">
                <a:solidFill>
                  <a:srgbClr val="252525"/>
                </a:solidFill>
                <a:latin typeface="Arial"/>
                <a:cs typeface="Arial"/>
              </a:rPr>
              <a:t>f</a:t>
            </a:r>
            <a:r>
              <a:rPr sz="800" spc="-25">
                <a:solidFill>
                  <a:srgbClr val="252525"/>
                </a:solidFill>
                <a:latin typeface="Arial"/>
                <a:cs typeface="Arial"/>
              </a:rPr>
              <a:t>u</a:t>
            </a:r>
            <a:r>
              <a:rPr sz="800" spc="-10">
                <a:solidFill>
                  <a:srgbClr val="252525"/>
                </a:solidFill>
                <a:latin typeface="Arial"/>
                <a:cs typeface="Arial"/>
              </a:rPr>
              <a:t>r</a:t>
            </a:r>
            <a:r>
              <a:rPr sz="800">
                <a:solidFill>
                  <a:srgbClr val="252525"/>
                </a:solidFill>
                <a:latin typeface="Arial"/>
                <a:cs typeface="Arial"/>
              </a:rPr>
              <a:t>t</a:t>
            </a:r>
            <a:r>
              <a:rPr sz="800" spc="-30">
                <a:solidFill>
                  <a:srgbClr val="252525"/>
                </a:solidFill>
                <a:latin typeface="Arial"/>
                <a:cs typeface="Arial"/>
              </a:rPr>
              <a:t>h</a:t>
            </a:r>
            <a:r>
              <a:rPr sz="800" spc="-5">
                <a:solidFill>
                  <a:srgbClr val="252525"/>
                </a:solidFill>
                <a:latin typeface="Arial"/>
                <a:cs typeface="Arial"/>
              </a:rPr>
              <a:t>e</a:t>
            </a:r>
            <a:r>
              <a:rPr sz="800">
                <a:solidFill>
                  <a:srgbClr val="252525"/>
                </a:solidFill>
                <a:latin typeface="Arial"/>
                <a:cs typeface="Arial"/>
              </a:rPr>
              <a:t>r</a:t>
            </a:r>
            <a:r>
              <a:rPr sz="800" spc="70">
                <a:solidFill>
                  <a:srgbClr val="252525"/>
                </a:solidFill>
                <a:latin typeface="Arial"/>
                <a:cs typeface="Arial"/>
              </a:rPr>
              <a:t> </a:t>
            </a:r>
            <a:r>
              <a:rPr sz="800" spc="-20">
                <a:solidFill>
                  <a:srgbClr val="252525"/>
                </a:solidFill>
                <a:latin typeface="Arial"/>
                <a:cs typeface="Arial"/>
              </a:rPr>
              <a:t>vis</a:t>
            </a:r>
            <a:r>
              <a:rPr sz="800" spc="-25">
                <a:solidFill>
                  <a:srgbClr val="252525"/>
                </a:solidFill>
                <a:latin typeface="Arial"/>
                <a:cs typeface="Arial"/>
              </a:rPr>
              <a:t>u</a:t>
            </a:r>
            <a:r>
              <a:rPr sz="800" spc="-5">
                <a:solidFill>
                  <a:srgbClr val="252525"/>
                </a:solidFill>
                <a:latin typeface="Arial"/>
                <a:cs typeface="Arial"/>
              </a:rPr>
              <a:t>a</a:t>
            </a:r>
            <a:r>
              <a:rPr sz="800">
                <a:solidFill>
                  <a:srgbClr val="252525"/>
                </a:solidFill>
                <a:latin typeface="Arial"/>
                <a:cs typeface="Arial"/>
              </a:rPr>
              <a:t>l</a:t>
            </a:r>
            <a:r>
              <a:rPr sz="800" spc="-20">
                <a:solidFill>
                  <a:srgbClr val="252525"/>
                </a:solidFill>
                <a:latin typeface="Arial"/>
                <a:cs typeface="Arial"/>
              </a:rPr>
              <a:t>i</a:t>
            </a:r>
            <a:r>
              <a:rPr sz="800">
                <a:solidFill>
                  <a:srgbClr val="252525"/>
                </a:solidFill>
                <a:latin typeface="Arial"/>
                <a:cs typeface="Arial"/>
              </a:rPr>
              <a:t>z</a:t>
            </a:r>
            <a:r>
              <a:rPr sz="800" spc="10">
                <a:solidFill>
                  <a:srgbClr val="252525"/>
                </a:solidFill>
                <a:latin typeface="Arial"/>
                <a:cs typeface="Arial"/>
              </a:rPr>
              <a:t>a</a:t>
            </a:r>
            <a:r>
              <a:rPr sz="800">
                <a:solidFill>
                  <a:srgbClr val="252525"/>
                </a:solidFill>
                <a:latin typeface="Arial"/>
                <a:cs typeface="Arial"/>
              </a:rPr>
              <a:t>ti</a:t>
            </a:r>
            <a:r>
              <a:rPr sz="800" spc="10">
                <a:solidFill>
                  <a:srgbClr val="252525"/>
                </a:solidFill>
                <a:latin typeface="Arial"/>
                <a:cs typeface="Arial"/>
              </a:rPr>
              <a:t>o</a:t>
            </a:r>
            <a:r>
              <a:rPr sz="800">
                <a:solidFill>
                  <a:srgbClr val="252525"/>
                </a:solidFill>
                <a:latin typeface="Arial"/>
                <a:cs typeface="Arial"/>
              </a:rPr>
              <a:t>n</a:t>
            </a:r>
            <a:r>
              <a:rPr sz="800" spc="90">
                <a:solidFill>
                  <a:srgbClr val="252525"/>
                </a:solidFill>
                <a:latin typeface="Arial"/>
                <a:cs typeface="Arial"/>
              </a:rPr>
              <a:t> </a:t>
            </a:r>
            <a:r>
              <a:rPr sz="800" spc="-20">
                <a:solidFill>
                  <a:srgbClr val="252525"/>
                </a:solidFill>
                <a:latin typeface="Arial"/>
                <a:cs typeface="Arial"/>
              </a:rPr>
              <a:t>i</a:t>
            </a:r>
            <a:r>
              <a:rPr sz="800">
                <a:solidFill>
                  <a:srgbClr val="252525"/>
                </a:solidFill>
                <a:latin typeface="Arial"/>
                <a:cs typeface="Arial"/>
              </a:rPr>
              <a:t>s </a:t>
            </a:r>
            <a:r>
              <a:rPr sz="800" spc="-10">
                <a:solidFill>
                  <a:srgbClr val="252525"/>
                </a:solidFill>
                <a:latin typeface="Arial"/>
                <a:cs typeface="Arial"/>
              </a:rPr>
              <a:t>r</a:t>
            </a:r>
            <a:r>
              <a:rPr sz="800" spc="-5">
                <a:solidFill>
                  <a:srgbClr val="252525"/>
                </a:solidFill>
                <a:latin typeface="Arial"/>
                <a:cs typeface="Arial"/>
              </a:rPr>
              <a:t>eq</a:t>
            </a:r>
            <a:r>
              <a:rPr sz="800" spc="-25">
                <a:solidFill>
                  <a:srgbClr val="252525"/>
                </a:solidFill>
                <a:latin typeface="Arial"/>
                <a:cs typeface="Arial"/>
              </a:rPr>
              <a:t>u</a:t>
            </a:r>
            <a:r>
              <a:rPr sz="800" spc="-20">
                <a:solidFill>
                  <a:srgbClr val="252525"/>
                </a:solidFill>
                <a:latin typeface="Arial"/>
                <a:cs typeface="Arial"/>
              </a:rPr>
              <a:t>i</a:t>
            </a:r>
            <a:r>
              <a:rPr sz="800" spc="-10">
                <a:solidFill>
                  <a:srgbClr val="252525"/>
                </a:solidFill>
                <a:latin typeface="Arial"/>
                <a:cs typeface="Arial"/>
              </a:rPr>
              <a:t>r</a:t>
            </a:r>
            <a:r>
              <a:rPr sz="800" spc="-5">
                <a:solidFill>
                  <a:srgbClr val="252525"/>
                </a:solidFill>
                <a:latin typeface="Arial"/>
                <a:cs typeface="Arial"/>
              </a:rPr>
              <a:t>e</a:t>
            </a:r>
            <a:r>
              <a:rPr sz="800">
                <a:solidFill>
                  <a:srgbClr val="252525"/>
                </a:solidFill>
                <a:latin typeface="Arial"/>
                <a:cs typeface="Arial"/>
              </a:rPr>
              <a:t>d</a:t>
            </a:r>
            <a:r>
              <a:rPr sz="800" spc="90">
                <a:solidFill>
                  <a:srgbClr val="252525"/>
                </a:solidFill>
                <a:latin typeface="Arial"/>
                <a:cs typeface="Arial"/>
              </a:rPr>
              <a:t> </a:t>
            </a:r>
            <a:r>
              <a:rPr sz="800">
                <a:solidFill>
                  <a:srgbClr val="252525"/>
                </a:solidFill>
                <a:latin typeface="Arial"/>
                <a:cs typeface="Arial"/>
              </a:rPr>
              <a:t>w</a:t>
            </a:r>
            <a:r>
              <a:rPr sz="800" spc="-25">
                <a:solidFill>
                  <a:srgbClr val="252525"/>
                </a:solidFill>
                <a:latin typeface="Arial"/>
                <a:cs typeface="Arial"/>
              </a:rPr>
              <a:t>h</a:t>
            </a:r>
            <a:r>
              <a:rPr sz="800" spc="-20">
                <a:solidFill>
                  <a:srgbClr val="252525"/>
                </a:solidFill>
                <a:latin typeface="Arial"/>
                <a:cs typeface="Arial"/>
              </a:rPr>
              <a:t>i</a:t>
            </a:r>
            <a:r>
              <a:rPr sz="800">
                <a:solidFill>
                  <a:srgbClr val="252525"/>
                </a:solidFill>
                <a:latin typeface="Arial"/>
                <a:cs typeface="Arial"/>
              </a:rPr>
              <a:t>ch</a:t>
            </a:r>
            <a:r>
              <a:rPr sz="800" spc="50">
                <a:solidFill>
                  <a:srgbClr val="252525"/>
                </a:solidFill>
                <a:latin typeface="Arial"/>
                <a:cs typeface="Arial"/>
              </a:rPr>
              <a:t> </a:t>
            </a:r>
            <a:r>
              <a:rPr sz="800">
                <a:solidFill>
                  <a:srgbClr val="252525"/>
                </a:solidFill>
                <a:latin typeface="Arial"/>
                <a:cs typeface="Arial"/>
              </a:rPr>
              <a:t>t</a:t>
            </a:r>
            <a:r>
              <a:rPr sz="800" spc="-30">
                <a:solidFill>
                  <a:srgbClr val="252525"/>
                </a:solidFill>
                <a:latin typeface="Arial"/>
                <a:cs typeface="Arial"/>
              </a:rPr>
              <a:t>h</a:t>
            </a:r>
            <a:r>
              <a:rPr sz="800">
                <a:solidFill>
                  <a:srgbClr val="252525"/>
                </a:solidFill>
                <a:latin typeface="Arial"/>
                <a:cs typeface="Arial"/>
              </a:rPr>
              <a:t>e</a:t>
            </a:r>
            <a:r>
              <a:rPr sz="800" spc="30">
                <a:solidFill>
                  <a:srgbClr val="252525"/>
                </a:solidFill>
                <a:latin typeface="Arial"/>
                <a:cs typeface="Arial"/>
              </a:rPr>
              <a:t> </a:t>
            </a:r>
            <a:r>
              <a:rPr sz="800" spc="-5">
                <a:solidFill>
                  <a:srgbClr val="252525"/>
                </a:solidFill>
                <a:latin typeface="Arial"/>
                <a:cs typeface="Arial"/>
              </a:rPr>
              <a:t>a</a:t>
            </a:r>
            <a:r>
              <a:rPr sz="800" spc="-25">
                <a:solidFill>
                  <a:srgbClr val="252525"/>
                </a:solidFill>
                <a:latin typeface="Arial"/>
                <a:cs typeface="Arial"/>
              </a:rPr>
              <a:t>u</a:t>
            </a:r>
            <a:r>
              <a:rPr sz="800">
                <a:solidFill>
                  <a:srgbClr val="252525"/>
                </a:solidFill>
                <a:latin typeface="Arial"/>
                <a:cs typeface="Arial"/>
              </a:rPr>
              <a:t>t</a:t>
            </a:r>
            <a:r>
              <a:rPr sz="800" spc="-10">
                <a:solidFill>
                  <a:srgbClr val="252525"/>
                </a:solidFill>
                <a:latin typeface="Arial"/>
                <a:cs typeface="Arial"/>
              </a:rPr>
              <a:t>o</a:t>
            </a:r>
            <a:r>
              <a:rPr sz="800" spc="10">
                <a:solidFill>
                  <a:srgbClr val="252525"/>
                </a:solidFill>
                <a:latin typeface="Arial"/>
                <a:cs typeface="Arial"/>
              </a:rPr>
              <a:t>m</a:t>
            </a:r>
            <a:r>
              <a:rPr sz="800" spc="-5">
                <a:solidFill>
                  <a:srgbClr val="252525"/>
                </a:solidFill>
                <a:latin typeface="Arial"/>
                <a:cs typeface="Arial"/>
              </a:rPr>
              <a:t>a</a:t>
            </a:r>
            <a:r>
              <a:rPr sz="800">
                <a:solidFill>
                  <a:srgbClr val="252525"/>
                </a:solidFill>
                <a:latin typeface="Arial"/>
                <a:cs typeface="Arial"/>
              </a:rPr>
              <a:t>t</a:t>
            </a:r>
            <a:r>
              <a:rPr sz="800" spc="-10">
                <a:solidFill>
                  <a:srgbClr val="252525"/>
                </a:solidFill>
                <a:latin typeface="Arial"/>
                <a:cs typeface="Arial"/>
              </a:rPr>
              <a:t>e</a:t>
            </a:r>
            <a:r>
              <a:rPr sz="800">
                <a:solidFill>
                  <a:srgbClr val="252525"/>
                </a:solidFill>
                <a:latin typeface="Arial"/>
                <a:cs typeface="Arial"/>
              </a:rPr>
              <a:t>d</a:t>
            </a:r>
            <a:r>
              <a:rPr sz="800" spc="70">
                <a:solidFill>
                  <a:srgbClr val="252525"/>
                </a:solidFill>
                <a:latin typeface="Arial"/>
                <a:cs typeface="Arial"/>
              </a:rPr>
              <a:t> </a:t>
            </a:r>
            <a:r>
              <a:rPr sz="800">
                <a:solidFill>
                  <a:srgbClr val="252525"/>
                </a:solidFill>
                <a:latin typeface="Arial"/>
                <a:cs typeface="Arial"/>
              </a:rPr>
              <a:t>t</a:t>
            </a:r>
            <a:r>
              <a:rPr sz="800" spc="-10">
                <a:solidFill>
                  <a:srgbClr val="252525"/>
                </a:solidFill>
                <a:latin typeface="Arial"/>
                <a:cs typeface="Arial"/>
              </a:rPr>
              <a:t>o</a:t>
            </a:r>
            <a:r>
              <a:rPr sz="800" spc="-5">
                <a:solidFill>
                  <a:srgbClr val="252525"/>
                </a:solidFill>
                <a:latin typeface="Arial"/>
                <a:cs typeface="Arial"/>
              </a:rPr>
              <a:t>o</a:t>
            </a:r>
            <a:r>
              <a:rPr sz="800">
                <a:solidFill>
                  <a:srgbClr val="252525"/>
                </a:solidFill>
                <a:latin typeface="Arial"/>
                <a:cs typeface="Arial"/>
              </a:rPr>
              <a:t>l</a:t>
            </a:r>
            <a:r>
              <a:rPr sz="800" spc="15">
                <a:solidFill>
                  <a:srgbClr val="252525"/>
                </a:solidFill>
                <a:latin typeface="Arial"/>
                <a:cs typeface="Arial"/>
              </a:rPr>
              <a:t> </a:t>
            </a:r>
            <a:r>
              <a:rPr sz="800" spc="-25">
                <a:solidFill>
                  <a:srgbClr val="252525"/>
                </a:solidFill>
                <a:latin typeface="Arial"/>
                <a:cs typeface="Arial"/>
              </a:rPr>
              <a:t>h</a:t>
            </a:r>
            <a:r>
              <a:rPr sz="800" spc="-5">
                <a:solidFill>
                  <a:srgbClr val="252525"/>
                </a:solidFill>
                <a:latin typeface="Arial"/>
                <a:cs typeface="Arial"/>
              </a:rPr>
              <a:t>a</a:t>
            </a:r>
            <a:r>
              <a:rPr sz="800">
                <a:solidFill>
                  <a:srgbClr val="252525"/>
                </a:solidFill>
                <a:latin typeface="Arial"/>
                <a:cs typeface="Arial"/>
              </a:rPr>
              <a:t>s</a:t>
            </a:r>
            <a:r>
              <a:rPr sz="800" spc="35">
                <a:solidFill>
                  <a:srgbClr val="252525"/>
                </a:solidFill>
                <a:latin typeface="Arial"/>
                <a:cs typeface="Arial"/>
              </a:rPr>
              <a:t> </a:t>
            </a:r>
            <a:r>
              <a:rPr sz="800" spc="-25">
                <a:solidFill>
                  <a:srgbClr val="252525"/>
                </a:solidFill>
                <a:latin typeface="Arial"/>
                <a:cs typeface="Arial"/>
              </a:rPr>
              <a:t>n</a:t>
            </a:r>
            <a:r>
              <a:rPr sz="800" spc="-5">
                <a:solidFill>
                  <a:srgbClr val="252525"/>
                </a:solidFill>
                <a:latin typeface="Arial"/>
                <a:cs typeface="Arial"/>
              </a:rPr>
              <a:t>o</a:t>
            </a:r>
            <a:r>
              <a:rPr sz="800">
                <a:solidFill>
                  <a:srgbClr val="252525"/>
                </a:solidFill>
                <a:latin typeface="Arial"/>
                <a:cs typeface="Arial"/>
              </a:rPr>
              <a:t>t</a:t>
            </a:r>
            <a:r>
              <a:rPr sz="800" spc="50">
                <a:solidFill>
                  <a:srgbClr val="252525"/>
                </a:solidFill>
                <a:latin typeface="Arial"/>
                <a:cs typeface="Arial"/>
              </a:rPr>
              <a:t> </a:t>
            </a:r>
            <a:r>
              <a:rPr sz="800" spc="-5">
                <a:solidFill>
                  <a:srgbClr val="252525"/>
                </a:solidFill>
                <a:latin typeface="Arial"/>
                <a:cs typeface="Arial"/>
              </a:rPr>
              <a:t>p</a:t>
            </a:r>
            <a:r>
              <a:rPr sz="800" spc="-10">
                <a:solidFill>
                  <a:srgbClr val="252525"/>
                </a:solidFill>
                <a:latin typeface="Arial"/>
                <a:cs typeface="Arial"/>
              </a:rPr>
              <a:t>r</a:t>
            </a:r>
            <a:r>
              <a:rPr sz="800" spc="-5">
                <a:solidFill>
                  <a:srgbClr val="252525"/>
                </a:solidFill>
                <a:latin typeface="Arial"/>
                <a:cs typeface="Arial"/>
              </a:rPr>
              <a:t>od</a:t>
            </a:r>
            <a:r>
              <a:rPr sz="800" spc="-25">
                <a:solidFill>
                  <a:srgbClr val="252525"/>
                </a:solidFill>
                <a:latin typeface="Arial"/>
                <a:cs typeface="Arial"/>
              </a:rPr>
              <a:t>u</a:t>
            </a:r>
            <a:r>
              <a:rPr sz="800">
                <a:solidFill>
                  <a:srgbClr val="252525"/>
                </a:solidFill>
                <a:latin typeface="Arial"/>
                <a:cs typeface="Arial"/>
              </a:rPr>
              <a:t>c</a:t>
            </a:r>
            <a:r>
              <a:rPr sz="800" spc="-5">
                <a:solidFill>
                  <a:srgbClr val="252525"/>
                </a:solidFill>
                <a:latin typeface="Arial"/>
                <a:cs typeface="Arial"/>
              </a:rPr>
              <a:t>ed</a:t>
            </a:r>
            <a:r>
              <a:rPr sz="800">
                <a:solidFill>
                  <a:srgbClr val="252525"/>
                </a:solidFill>
                <a:latin typeface="Arial"/>
                <a:cs typeface="Arial"/>
              </a:rPr>
              <a:t>.</a:t>
            </a:r>
            <a:endParaRPr sz="800">
              <a:latin typeface="Arial"/>
              <a:cs typeface="Arial"/>
            </a:endParaRPr>
          </a:p>
        </p:txBody>
      </p:sp>
      <p:sp>
        <p:nvSpPr>
          <p:cNvPr id="7" name="object 7"/>
          <p:cNvSpPr/>
          <p:nvPr/>
        </p:nvSpPr>
        <p:spPr>
          <a:xfrm>
            <a:off x="4478020" y="1049019"/>
            <a:ext cx="4284979" cy="182879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478020" y="2877820"/>
            <a:ext cx="3741420" cy="1981200"/>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4556759" y="797060"/>
            <a:ext cx="1833880" cy="160020"/>
          </a:xfrm>
          <a:prstGeom prst="rect">
            <a:avLst/>
          </a:prstGeom>
        </p:spPr>
        <p:txBody>
          <a:bodyPr vert="horz" wrap="square" lIns="0" tIns="0" rIns="0" bIns="0" rtlCol="0">
            <a:spAutoFit/>
          </a:bodyPr>
          <a:lstStyle/>
          <a:p>
            <a:pPr marL="12700">
              <a:lnSpc>
                <a:spcPct val="100000"/>
              </a:lnSpc>
            </a:pPr>
            <a:r>
              <a:rPr sz="1050" b="1">
                <a:solidFill>
                  <a:srgbClr val="252525"/>
                </a:solidFill>
                <a:latin typeface="Arial"/>
                <a:cs typeface="Arial"/>
              </a:rPr>
              <a:t>Im</a:t>
            </a:r>
            <a:r>
              <a:rPr sz="1050" b="1" spc="-10">
                <a:solidFill>
                  <a:srgbClr val="252525"/>
                </a:solidFill>
                <a:latin typeface="Arial"/>
                <a:cs typeface="Arial"/>
              </a:rPr>
              <a:t>p</a:t>
            </a:r>
            <a:r>
              <a:rPr sz="1050" b="1">
                <a:solidFill>
                  <a:srgbClr val="252525"/>
                </a:solidFill>
                <a:latin typeface="Arial"/>
                <a:cs typeface="Arial"/>
              </a:rPr>
              <a:t>l</a:t>
            </a:r>
            <a:r>
              <a:rPr sz="1050" b="1" spc="-10">
                <a:solidFill>
                  <a:srgbClr val="252525"/>
                </a:solidFill>
                <a:latin typeface="Arial"/>
                <a:cs typeface="Arial"/>
              </a:rPr>
              <a:t>e</a:t>
            </a:r>
            <a:r>
              <a:rPr sz="1050" b="1">
                <a:solidFill>
                  <a:srgbClr val="252525"/>
                </a:solidFill>
                <a:latin typeface="Arial"/>
                <a:cs typeface="Arial"/>
              </a:rPr>
              <a:t>m</a:t>
            </a:r>
            <a:r>
              <a:rPr sz="1050" b="1" spc="-15">
                <a:solidFill>
                  <a:srgbClr val="252525"/>
                </a:solidFill>
                <a:latin typeface="Arial"/>
                <a:cs typeface="Arial"/>
              </a:rPr>
              <a:t>e</a:t>
            </a:r>
            <a:r>
              <a:rPr sz="1050" b="1" spc="-10">
                <a:solidFill>
                  <a:srgbClr val="252525"/>
                </a:solidFill>
                <a:latin typeface="Arial"/>
                <a:cs typeface="Arial"/>
              </a:rPr>
              <a:t>n</a:t>
            </a:r>
            <a:r>
              <a:rPr sz="1050" b="1" spc="5">
                <a:solidFill>
                  <a:srgbClr val="252525"/>
                </a:solidFill>
                <a:latin typeface="Arial"/>
                <a:cs typeface="Arial"/>
              </a:rPr>
              <a:t>t</a:t>
            </a:r>
            <a:r>
              <a:rPr sz="1050" b="1" spc="-10">
                <a:solidFill>
                  <a:srgbClr val="252525"/>
                </a:solidFill>
                <a:latin typeface="Arial"/>
                <a:cs typeface="Arial"/>
              </a:rPr>
              <a:t>a</a:t>
            </a:r>
            <a:r>
              <a:rPr sz="1050" b="1" spc="5">
                <a:solidFill>
                  <a:srgbClr val="252525"/>
                </a:solidFill>
                <a:latin typeface="Arial"/>
                <a:cs typeface="Arial"/>
              </a:rPr>
              <a:t>t</a:t>
            </a:r>
            <a:r>
              <a:rPr sz="1050" b="1">
                <a:solidFill>
                  <a:srgbClr val="252525"/>
                </a:solidFill>
                <a:latin typeface="Arial"/>
                <a:cs typeface="Arial"/>
              </a:rPr>
              <a:t>i</a:t>
            </a:r>
            <a:r>
              <a:rPr sz="1050" b="1" spc="-10">
                <a:solidFill>
                  <a:srgbClr val="252525"/>
                </a:solidFill>
                <a:latin typeface="Arial"/>
                <a:cs typeface="Arial"/>
              </a:rPr>
              <a:t>o</a:t>
            </a:r>
            <a:r>
              <a:rPr sz="1050" b="1">
                <a:solidFill>
                  <a:srgbClr val="252525"/>
                </a:solidFill>
                <a:latin typeface="Arial"/>
                <a:cs typeface="Arial"/>
              </a:rPr>
              <a:t>n</a:t>
            </a:r>
            <a:r>
              <a:rPr sz="1050" b="1" spc="-60">
                <a:solidFill>
                  <a:srgbClr val="252525"/>
                </a:solidFill>
                <a:latin typeface="Arial"/>
                <a:cs typeface="Arial"/>
              </a:rPr>
              <a:t> </a:t>
            </a:r>
            <a:r>
              <a:rPr sz="1050" b="1" spc="-30">
                <a:solidFill>
                  <a:srgbClr val="252525"/>
                </a:solidFill>
                <a:latin typeface="Arial"/>
                <a:cs typeface="Arial"/>
              </a:rPr>
              <a:t>A</a:t>
            </a:r>
            <a:r>
              <a:rPr sz="1050" b="1" spc="5">
                <a:solidFill>
                  <a:srgbClr val="252525"/>
                </a:solidFill>
                <a:latin typeface="Arial"/>
                <a:cs typeface="Arial"/>
              </a:rPr>
              <a:t>r</a:t>
            </a:r>
            <a:r>
              <a:rPr sz="1050" b="1" spc="-10">
                <a:solidFill>
                  <a:srgbClr val="252525"/>
                </a:solidFill>
                <a:latin typeface="Arial"/>
                <a:cs typeface="Arial"/>
              </a:rPr>
              <a:t>ch</a:t>
            </a:r>
            <a:r>
              <a:rPr sz="1050" b="1">
                <a:solidFill>
                  <a:srgbClr val="252525"/>
                </a:solidFill>
                <a:latin typeface="Arial"/>
                <a:cs typeface="Arial"/>
              </a:rPr>
              <a:t>i</a:t>
            </a:r>
            <a:r>
              <a:rPr sz="1050" b="1" spc="5">
                <a:solidFill>
                  <a:srgbClr val="252525"/>
                </a:solidFill>
                <a:latin typeface="Arial"/>
                <a:cs typeface="Arial"/>
              </a:rPr>
              <a:t>t</a:t>
            </a:r>
            <a:r>
              <a:rPr sz="1050" b="1" spc="-10">
                <a:solidFill>
                  <a:srgbClr val="252525"/>
                </a:solidFill>
                <a:latin typeface="Arial"/>
                <a:cs typeface="Arial"/>
              </a:rPr>
              <a:t>ec</a:t>
            </a:r>
            <a:r>
              <a:rPr sz="1050" b="1" spc="5">
                <a:solidFill>
                  <a:srgbClr val="252525"/>
                </a:solidFill>
                <a:latin typeface="Arial"/>
                <a:cs typeface="Arial"/>
              </a:rPr>
              <a:t>t</a:t>
            </a:r>
            <a:r>
              <a:rPr sz="1050" b="1" spc="-10">
                <a:solidFill>
                  <a:srgbClr val="252525"/>
                </a:solidFill>
                <a:latin typeface="Arial"/>
                <a:cs typeface="Arial"/>
              </a:rPr>
              <a:t>u</a:t>
            </a:r>
            <a:r>
              <a:rPr sz="1050" b="1" spc="5">
                <a:solidFill>
                  <a:srgbClr val="252525"/>
                </a:solidFill>
                <a:latin typeface="Arial"/>
                <a:cs typeface="Arial"/>
              </a:rPr>
              <a:t>r</a:t>
            </a:r>
            <a:r>
              <a:rPr sz="1050" b="1">
                <a:solidFill>
                  <a:srgbClr val="252525"/>
                </a:solidFill>
                <a:latin typeface="Arial"/>
                <a:cs typeface="Arial"/>
              </a:rPr>
              <a:t>e</a:t>
            </a:r>
            <a:endParaRPr sz="1050">
              <a:latin typeface="Arial"/>
              <a:cs typeface="Arial"/>
            </a:endParaRPr>
          </a:p>
        </p:txBody>
      </p:sp>
      <p:sp>
        <p:nvSpPr>
          <p:cNvPr id="10" name="object 10"/>
          <p:cNvSpPr/>
          <p:nvPr/>
        </p:nvSpPr>
        <p:spPr>
          <a:xfrm>
            <a:off x="7086600" y="4673600"/>
            <a:ext cx="553720" cy="185420"/>
          </a:xfrm>
          <a:custGeom>
            <a:avLst/>
            <a:gdLst/>
            <a:ahLst/>
            <a:cxnLst/>
            <a:rect l="l" t="t" r="r" b="b"/>
            <a:pathLst>
              <a:path w="553720" h="185420">
                <a:moveTo>
                  <a:pt x="0" y="185420"/>
                </a:moveTo>
                <a:lnTo>
                  <a:pt x="553720" y="185420"/>
                </a:lnTo>
                <a:lnTo>
                  <a:pt x="553720" y="0"/>
                </a:lnTo>
                <a:lnTo>
                  <a:pt x="0" y="0"/>
                </a:lnTo>
                <a:lnTo>
                  <a:pt x="0" y="185420"/>
                </a:lnTo>
                <a:close/>
              </a:path>
            </a:pathLst>
          </a:custGeom>
          <a:solidFill>
            <a:srgbClr val="FFFFFF"/>
          </a:solidFill>
        </p:spPr>
        <p:txBody>
          <a:bodyPr wrap="square" lIns="0" tIns="0" rIns="0" bIns="0" rtlCol="0"/>
          <a:lstStyle/>
          <a:p>
            <a:endParaRPr/>
          </a:p>
        </p:txBody>
      </p:sp>
      <p:sp>
        <p:nvSpPr>
          <p:cNvPr id="11" name="object 11"/>
          <p:cNvSpPr txBox="1"/>
          <p:nvPr/>
        </p:nvSpPr>
        <p:spPr>
          <a:xfrm>
            <a:off x="7167244" y="4720439"/>
            <a:ext cx="309245" cy="101600"/>
          </a:xfrm>
          <a:prstGeom prst="rect">
            <a:avLst/>
          </a:prstGeom>
        </p:spPr>
        <p:txBody>
          <a:bodyPr vert="horz" wrap="square" lIns="0" tIns="0" rIns="0" bIns="0" rtlCol="0">
            <a:spAutoFit/>
          </a:bodyPr>
          <a:lstStyle/>
          <a:p>
            <a:pPr marL="12700">
              <a:lnSpc>
                <a:spcPct val="100000"/>
              </a:lnSpc>
            </a:pPr>
            <a:r>
              <a:rPr sz="600">
                <a:solidFill>
                  <a:srgbClr val="252525"/>
                </a:solidFill>
                <a:latin typeface="Arial"/>
                <a:cs typeface="Arial"/>
              </a:rPr>
              <a:t>S</a:t>
            </a:r>
            <a:r>
              <a:rPr sz="600" spc="-15">
                <a:solidFill>
                  <a:srgbClr val="252525"/>
                </a:solidFill>
                <a:latin typeface="Arial"/>
                <a:cs typeface="Arial"/>
              </a:rPr>
              <a:t>ea</a:t>
            </a:r>
            <a:r>
              <a:rPr sz="600" spc="5">
                <a:solidFill>
                  <a:srgbClr val="252525"/>
                </a:solidFill>
                <a:latin typeface="Arial"/>
                <a:cs typeface="Arial"/>
              </a:rPr>
              <a:t>b</a:t>
            </a:r>
            <a:r>
              <a:rPr sz="600" spc="-15">
                <a:solidFill>
                  <a:srgbClr val="252525"/>
                </a:solidFill>
                <a:latin typeface="Arial"/>
                <a:cs typeface="Arial"/>
              </a:rPr>
              <a:t>o</a:t>
            </a:r>
            <a:r>
              <a:rPr sz="600">
                <a:solidFill>
                  <a:srgbClr val="252525"/>
                </a:solidFill>
                <a:latin typeface="Arial"/>
                <a:cs typeface="Arial"/>
              </a:rPr>
              <a:t>rn</a:t>
            </a:r>
            <a:endParaRPr sz="600">
              <a:latin typeface="Arial"/>
              <a:cs typeface="Arial"/>
            </a:endParaRPr>
          </a:p>
        </p:txBody>
      </p:sp>
      <p:sp>
        <p:nvSpPr>
          <p:cNvPr id="12" name="object 12"/>
          <p:cNvSpPr/>
          <p:nvPr/>
        </p:nvSpPr>
        <p:spPr>
          <a:xfrm>
            <a:off x="7785100" y="4673600"/>
            <a:ext cx="553720" cy="185420"/>
          </a:xfrm>
          <a:custGeom>
            <a:avLst/>
            <a:gdLst/>
            <a:ahLst/>
            <a:cxnLst/>
            <a:rect l="l" t="t" r="r" b="b"/>
            <a:pathLst>
              <a:path w="553720" h="185420">
                <a:moveTo>
                  <a:pt x="0" y="185420"/>
                </a:moveTo>
                <a:lnTo>
                  <a:pt x="553720" y="185420"/>
                </a:lnTo>
                <a:lnTo>
                  <a:pt x="553720" y="0"/>
                </a:lnTo>
                <a:lnTo>
                  <a:pt x="0" y="0"/>
                </a:lnTo>
                <a:lnTo>
                  <a:pt x="0" y="185420"/>
                </a:lnTo>
                <a:close/>
              </a:path>
            </a:pathLst>
          </a:custGeom>
          <a:solidFill>
            <a:srgbClr val="FFFFFF"/>
          </a:solidFill>
        </p:spPr>
        <p:txBody>
          <a:bodyPr wrap="square" lIns="0" tIns="0" rIns="0" bIns="0" rtlCol="0"/>
          <a:lstStyle/>
          <a:p>
            <a:endParaRPr/>
          </a:p>
        </p:txBody>
      </p:sp>
      <p:sp>
        <p:nvSpPr>
          <p:cNvPr id="13" name="object 13"/>
          <p:cNvSpPr txBox="1"/>
          <p:nvPr/>
        </p:nvSpPr>
        <p:spPr>
          <a:xfrm>
            <a:off x="7867015" y="4720439"/>
            <a:ext cx="349885" cy="101600"/>
          </a:xfrm>
          <a:prstGeom prst="rect">
            <a:avLst/>
          </a:prstGeom>
        </p:spPr>
        <p:txBody>
          <a:bodyPr vert="horz" wrap="square" lIns="0" tIns="0" rIns="0" bIns="0" rtlCol="0">
            <a:spAutoFit/>
          </a:bodyPr>
          <a:lstStyle/>
          <a:p>
            <a:pPr marL="12700">
              <a:lnSpc>
                <a:spcPct val="100000"/>
              </a:lnSpc>
            </a:pPr>
            <a:r>
              <a:rPr sz="600">
                <a:solidFill>
                  <a:srgbClr val="252525"/>
                </a:solidFill>
                <a:latin typeface="Arial"/>
                <a:cs typeface="Arial"/>
              </a:rPr>
              <a:t>M</a:t>
            </a:r>
            <a:r>
              <a:rPr sz="600" spc="-15">
                <a:solidFill>
                  <a:srgbClr val="252525"/>
                </a:solidFill>
                <a:latin typeface="Arial"/>
                <a:cs typeface="Arial"/>
              </a:rPr>
              <a:t>a</a:t>
            </a:r>
            <a:r>
              <a:rPr sz="600" spc="-10">
                <a:solidFill>
                  <a:srgbClr val="252525"/>
                </a:solidFill>
                <a:latin typeface="Arial"/>
                <a:cs typeface="Arial"/>
              </a:rPr>
              <a:t>t</a:t>
            </a:r>
            <a:r>
              <a:rPr sz="600" spc="5">
                <a:solidFill>
                  <a:srgbClr val="252525"/>
                </a:solidFill>
                <a:latin typeface="Arial"/>
                <a:cs typeface="Arial"/>
              </a:rPr>
              <a:t>pl</a:t>
            </a:r>
            <a:r>
              <a:rPr sz="600" spc="-15">
                <a:solidFill>
                  <a:srgbClr val="252525"/>
                </a:solidFill>
                <a:latin typeface="Arial"/>
                <a:cs typeface="Arial"/>
              </a:rPr>
              <a:t>o</a:t>
            </a:r>
            <a:r>
              <a:rPr sz="600" spc="-10">
                <a:solidFill>
                  <a:srgbClr val="252525"/>
                </a:solidFill>
                <a:latin typeface="Arial"/>
                <a:cs typeface="Arial"/>
              </a:rPr>
              <a:t>t</a:t>
            </a:r>
            <a:r>
              <a:rPr sz="600" spc="5">
                <a:solidFill>
                  <a:srgbClr val="252525"/>
                </a:solidFill>
                <a:latin typeface="Arial"/>
                <a:cs typeface="Arial"/>
              </a:rPr>
              <a:t>li</a:t>
            </a:r>
            <a:r>
              <a:rPr sz="600">
                <a:solidFill>
                  <a:srgbClr val="252525"/>
                </a:solidFill>
                <a:latin typeface="Arial"/>
                <a:cs typeface="Arial"/>
              </a:rPr>
              <a:t>b</a:t>
            </a:r>
            <a:endParaRPr sz="600">
              <a:latin typeface="Arial"/>
              <a:cs typeface="Arial"/>
            </a:endParaRPr>
          </a:p>
        </p:txBody>
      </p:sp>
      <p:sp>
        <p:nvSpPr>
          <p:cNvPr id="14" name="object 14"/>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10</a:t>
            </a:r>
            <a:endParaRPr sz="8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8712"/>
            <a:ext cx="7667470" cy="1154162"/>
          </a:xfrm>
          <a:prstGeom prst="rect">
            <a:avLst/>
          </a:prstGeom>
        </p:spPr>
        <p:txBody>
          <a:bodyPr vert="horz" wrap="square" lIns="0" tIns="0" rIns="0" bIns="0" rtlCol="0" anchor="t">
            <a:spAutoFit/>
          </a:bodyPr>
          <a:lstStyle/>
          <a:p>
            <a:pPr marR="2006600" algn="ctr">
              <a:lnSpc>
                <a:spcPct val="100000"/>
              </a:lnSpc>
            </a:pP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a:solidFill>
                  <a:srgbClr val="252525"/>
                </a:solidFill>
                <a:latin typeface="Arial"/>
                <a:cs typeface="Arial"/>
              </a:rPr>
              <a:t>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a:p>
            <a:pPr>
              <a:lnSpc>
                <a:spcPct val="100000"/>
              </a:lnSpc>
            </a:pPr>
            <a:endParaRPr sz="1200">
              <a:latin typeface="Times New Roman"/>
              <a:cs typeface="Times New Roman"/>
            </a:endParaRPr>
          </a:p>
          <a:p>
            <a:pPr>
              <a:spcBef>
                <a:spcPts val="50"/>
              </a:spcBef>
            </a:pPr>
            <a:endParaRPr lang="en-US" sz="1200" b="1" spc="-10">
              <a:solidFill>
                <a:srgbClr val="252525"/>
              </a:solidFill>
              <a:latin typeface="Arial"/>
              <a:cs typeface="Arial"/>
            </a:endParaRPr>
          </a:p>
          <a:p>
            <a:pPr>
              <a:spcBef>
                <a:spcPts val="50"/>
              </a:spcBef>
            </a:pPr>
            <a:endParaRPr lang="en-US" sz="1200" b="1" spc="-10">
              <a:solidFill>
                <a:srgbClr val="252525"/>
              </a:solidFill>
              <a:latin typeface="Arial"/>
              <a:cs typeface="Arial"/>
            </a:endParaRPr>
          </a:p>
          <a:p>
            <a:pPr>
              <a:lnSpc>
                <a:spcPct val="100000"/>
              </a:lnSpc>
              <a:spcBef>
                <a:spcPts val="50"/>
              </a:spcBef>
            </a:pP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spc="-10">
                <a:solidFill>
                  <a:srgbClr val="252525"/>
                </a:solidFill>
                <a:latin typeface="Arial"/>
                <a:cs typeface="Arial"/>
              </a:rPr>
              <a:t>s</a:t>
            </a:r>
            <a:r>
              <a:rPr sz="1200" b="1" spc="5">
                <a:solidFill>
                  <a:srgbClr val="252525"/>
                </a:solidFill>
                <a:latin typeface="Arial"/>
                <a:cs typeface="Arial"/>
              </a:rPr>
              <a:t>ou</a:t>
            </a:r>
            <a:r>
              <a:rPr sz="1200" b="1" spc="-10">
                <a:solidFill>
                  <a:srgbClr val="252525"/>
                </a:solidFill>
                <a:latin typeface="Arial"/>
                <a:cs typeface="Arial"/>
              </a:rPr>
              <a:t>rc</a:t>
            </a:r>
            <a:r>
              <a:rPr sz="1200" b="1">
                <a:solidFill>
                  <a:srgbClr val="252525"/>
                </a:solidFill>
                <a:latin typeface="Arial"/>
                <a:cs typeface="Arial"/>
              </a:rPr>
              <a:t>e</a:t>
            </a:r>
            <a:endParaRPr sz="1200">
              <a:latin typeface="Arial"/>
              <a:cs typeface="Arial"/>
            </a:endParaRPr>
          </a:p>
          <a:p>
            <a:pPr>
              <a:spcBef>
                <a:spcPts val="2"/>
              </a:spcBef>
            </a:pPr>
            <a:r>
              <a:rPr lang="en-US" sz="1250">
                <a:ea typeface="+mn-lt"/>
                <a:cs typeface="+mn-lt"/>
              </a:rPr>
              <a:t>The data comes from </a:t>
            </a:r>
            <a:r>
              <a:rPr lang="en-US" sz="1250">
                <a:ea typeface="+mn-lt"/>
                <a:cs typeface="+mn-lt"/>
                <a:hlinkClick r:id="rId3"/>
              </a:rPr>
              <a:t>https://www.kaggle.com/code/rishabh057/healthcare-dataset-stroke-data/data</a:t>
            </a:r>
            <a:endParaRPr lang="en-GB" sz="12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16</a:t>
            </a:fld>
            <a:endParaRPr spc="-5"/>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B3950CC0-2995-2ABC-AD09-122EBCB0D8D3}"/>
              </a:ext>
            </a:extLst>
          </p:cNvPr>
          <p:cNvPicPr>
            <a:picLocks noChangeAspect="1"/>
          </p:cNvPicPr>
          <p:nvPr/>
        </p:nvPicPr>
        <p:blipFill>
          <a:blip r:embed="rId3"/>
          <a:stretch>
            <a:fillRect/>
          </a:stretch>
        </p:blipFill>
        <p:spPr>
          <a:xfrm>
            <a:off x="-864798" y="5660531"/>
            <a:ext cx="7951399" cy="1370549"/>
          </a:xfrm>
          <a:prstGeom prst="rect">
            <a:avLst/>
          </a:prstGeom>
        </p:spPr>
      </p:pic>
      <p:sp>
        <p:nvSpPr>
          <p:cNvPr id="2" name="object 2"/>
          <p:cNvSpPr txBox="1"/>
          <p:nvPr/>
        </p:nvSpPr>
        <p:spPr>
          <a:xfrm>
            <a:off x="353377" y="238712"/>
            <a:ext cx="2250356" cy="184666"/>
          </a:xfrm>
          <a:prstGeom prst="rect">
            <a:avLst/>
          </a:prstGeom>
        </p:spPr>
        <p:txBody>
          <a:bodyPr vert="horz" wrap="square" lIns="0" tIns="0" rIns="0" bIns="0" rtlCol="0" anchor="t">
            <a:spAutoFit/>
          </a:bodyPr>
          <a:lstStyle/>
          <a:p>
            <a:pPr marL="12700"/>
            <a:r>
              <a:rPr lang="en-US" sz="1200" b="1">
                <a:solidFill>
                  <a:srgbClr val="252525"/>
                </a:solidFill>
                <a:latin typeface="Arial"/>
                <a:cs typeface="Arial"/>
              </a:rPr>
              <a:t>Data Dictionary</a:t>
            </a:r>
            <a:endParaRPr lang="en-US"/>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17</a:t>
            </a:fld>
            <a:endParaRPr spc="-5"/>
          </a:p>
        </p:txBody>
      </p:sp>
      <p:pic>
        <p:nvPicPr>
          <p:cNvPr id="10" name="Picture 10" descr="Table&#10;&#10;Description automatically generated">
            <a:extLst>
              <a:ext uri="{FF2B5EF4-FFF2-40B4-BE49-F238E27FC236}">
                <a16:creationId xmlns:a16="http://schemas.microsoft.com/office/drawing/2014/main" id="{1F473132-95AF-1733-00DA-F44C5D4E56B6}"/>
              </a:ext>
            </a:extLst>
          </p:cNvPr>
          <p:cNvPicPr>
            <a:picLocks noChangeAspect="1"/>
          </p:cNvPicPr>
          <p:nvPr/>
        </p:nvPicPr>
        <p:blipFill>
          <a:blip r:embed="rId4"/>
          <a:stretch>
            <a:fillRect/>
          </a:stretch>
        </p:blipFill>
        <p:spPr>
          <a:xfrm>
            <a:off x="696415" y="652018"/>
            <a:ext cx="8118871" cy="2844429"/>
          </a:xfrm>
          <a:prstGeom prst="rect">
            <a:avLst/>
          </a:prstGeom>
        </p:spPr>
      </p:pic>
      <p:pic>
        <p:nvPicPr>
          <p:cNvPr id="20" name="Picture 5" descr="Graphical user interface, text, application, email&#10;&#10;Description automatically generated">
            <a:extLst>
              <a:ext uri="{FF2B5EF4-FFF2-40B4-BE49-F238E27FC236}">
                <a16:creationId xmlns:a16="http://schemas.microsoft.com/office/drawing/2014/main" id="{AA09E977-CE0C-8D0A-E8C6-5970CDE095DB}"/>
              </a:ext>
            </a:extLst>
          </p:cNvPr>
          <p:cNvPicPr>
            <a:picLocks noChangeAspect="1"/>
          </p:cNvPicPr>
          <p:nvPr/>
        </p:nvPicPr>
        <p:blipFill>
          <a:blip r:embed="rId5"/>
          <a:stretch>
            <a:fillRect/>
          </a:stretch>
        </p:blipFill>
        <p:spPr>
          <a:xfrm>
            <a:off x="3290678" y="5334933"/>
            <a:ext cx="7424168" cy="4650422"/>
          </a:xfrm>
          <a:prstGeom prst="rect">
            <a:avLst/>
          </a:prstGeom>
        </p:spPr>
      </p:pic>
      <p:sp>
        <p:nvSpPr>
          <p:cNvPr id="5" name="TextBox 4">
            <a:extLst>
              <a:ext uri="{FF2B5EF4-FFF2-40B4-BE49-F238E27FC236}">
                <a16:creationId xmlns:a16="http://schemas.microsoft.com/office/drawing/2014/main" id="{21681AB2-8A6C-C35E-68E3-D3A279F8E4DB}"/>
              </a:ext>
            </a:extLst>
          </p:cNvPr>
          <p:cNvSpPr txBox="1"/>
          <p:nvPr/>
        </p:nvSpPr>
        <p:spPr>
          <a:xfrm>
            <a:off x="1153391" y="3662795"/>
            <a:ext cx="180801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Observation</a:t>
            </a:r>
          </a:p>
          <a:p>
            <a:pPr marL="285750" indent="-285750">
              <a:buFont typeface="Arial"/>
              <a:buChar char="•"/>
            </a:pPr>
            <a:r>
              <a:rPr lang="en-US" sz="1600">
                <a:cs typeface="Calibri"/>
              </a:rPr>
              <a:t>4 Numeric</a:t>
            </a:r>
          </a:p>
          <a:p>
            <a:pPr marL="285750" indent="-285750">
              <a:buFont typeface="Arial"/>
              <a:buChar char="•"/>
            </a:pPr>
            <a:r>
              <a:rPr lang="en-US" sz="1600">
                <a:cs typeface="Calibri"/>
              </a:rPr>
              <a:t>7 Categorical</a:t>
            </a:r>
          </a:p>
          <a:p>
            <a:pPr marL="285750" indent="-285750">
              <a:buFont typeface="Arial"/>
              <a:buChar char="•"/>
            </a:pPr>
            <a:r>
              <a:rPr lang="en-US" sz="1600">
                <a:cs typeface="Calibri"/>
              </a:rPr>
              <a:t>1 Boolean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lang="en-US" spc="-5">
                <a:solidFill>
                  <a:srgbClr val="252525"/>
                </a:solidFill>
                <a:latin typeface="Arial"/>
                <a:cs typeface="Arial"/>
              </a:rPr>
              <a:t>Statistics of </a:t>
            </a:r>
            <a:r>
              <a:rPr lang="en-US">
                <a:solidFill>
                  <a:srgbClr val="252525"/>
                </a:solidFill>
                <a:latin typeface="Arial"/>
                <a:cs typeface="Arial"/>
              </a:rPr>
              <a:t>numerical features</a:t>
            </a:r>
            <a:r>
              <a:rPr lang="en-US" spc="-5">
                <a:solidFill>
                  <a:srgbClr val="252525"/>
                </a:solidFill>
                <a:latin typeface="Arial"/>
                <a:cs typeface="Arial"/>
              </a:rPr>
              <a:t> </a:t>
            </a:r>
          </a:p>
          <a:p>
            <a:pPr marL="12700"/>
            <a:endParaRPr lang="en-US" spc="-5">
              <a:solidFill>
                <a:srgbClr val="252525"/>
              </a:solidFill>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18</a:t>
            </a:fld>
            <a:endParaRPr spc="-5"/>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3" name="Picture 14" descr="Text, table&#10;&#10;Description automatically generated">
            <a:extLst>
              <a:ext uri="{FF2B5EF4-FFF2-40B4-BE49-F238E27FC236}">
                <a16:creationId xmlns:a16="http://schemas.microsoft.com/office/drawing/2014/main" id="{0FAB8A17-D108-B24C-7628-829706E8F205}"/>
              </a:ext>
            </a:extLst>
          </p:cNvPr>
          <p:cNvPicPr>
            <a:picLocks noChangeAspect="1"/>
          </p:cNvPicPr>
          <p:nvPr/>
        </p:nvPicPr>
        <p:blipFill>
          <a:blip r:embed="rId3"/>
          <a:stretch>
            <a:fillRect/>
          </a:stretch>
        </p:blipFill>
        <p:spPr>
          <a:xfrm>
            <a:off x="2531374" y="3219001"/>
            <a:ext cx="2677954" cy="1806993"/>
          </a:xfrm>
          <a:prstGeom prst="rect">
            <a:avLst/>
          </a:prstGeom>
        </p:spPr>
      </p:pic>
      <p:pic>
        <p:nvPicPr>
          <p:cNvPr id="15" name="Picture 15" descr="A picture containing table&#10;&#10;Description automatically generated">
            <a:extLst>
              <a:ext uri="{FF2B5EF4-FFF2-40B4-BE49-F238E27FC236}">
                <a16:creationId xmlns:a16="http://schemas.microsoft.com/office/drawing/2014/main" id="{F85F313C-87FF-B8F8-0440-01BA0C6FF2CA}"/>
              </a:ext>
            </a:extLst>
          </p:cNvPr>
          <p:cNvPicPr>
            <a:picLocks noChangeAspect="1"/>
          </p:cNvPicPr>
          <p:nvPr/>
        </p:nvPicPr>
        <p:blipFill>
          <a:blip r:embed="rId4"/>
          <a:stretch>
            <a:fillRect/>
          </a:stretch>
        </p:blipFill>
        <p:spPr>
          <a:xfrm>
            <a:off x="6464361" y="3220974"/>
            <a:ext cx="1477804" cy="1504523"/>
          </a:xfrm>
          <a:prstGeom prst="rect">
            <a:avLst/>
          </a:prstGeom>
        </p:spPr>
      </p:pic>
      <p:pic>
        <p:nvPicPr>
          <p:cNvPr id="16" name="Picture 16" descr="Table&#10;&#10;Description automatically generated">
            <a:extLst>
              <a:ext uri="{FF2B5EF4-FFF2-40B4-BE49-F238E27FC236}">
                <a16:creationId xmlns:a16="http://schemas.microsoft.com/office/drawing/2014/main" id="{60242C3A-56D3-488E-26D7-0989BBB78505}"/>
              </a:ext>
            </a:extLst>
          </p:cNvPr>
          <p:cNvPicPr>
            <a:picLocks noChangeAspect="1"/>
          </p:cNvPicPr>
          <p:nvPr/>
        </p:nvPicPr>
        <p:blipFill>
          <a:blip r:embed="rId5"/>
          <a:stretch>
            <a:fillRect/>
          </a:stretch>
        </p:blipFill>
        <p:spPr>
          <a:xfrm>
            <a:off x="1596866" y="997785"/>
            <a:ext cx="7076598" cy="1861578"/>
          </a:xfrm>
          <a:prstGeom prst="rect">
            <a:avLst/>
          </a:prstGeom>
        </p:spPr>
      </p:pic>
      <p:pic>
        <p:nvPicPr>
          <p:cNvPr id="18" name="Picture 18" descr="Text&#10;&#10;Description automatically generated">
            <a:extLst>
              <a:ext uri="{FF2B5EF4-FFF2-40B4-BE49-F238E27FC236}">
                <a16:creationId xmlns:a16="http://schemas.microsoft.com/office/drawing/2014/main" id="{E68DEBD2-9BBF-E329-5DC2-25FC35A7CE6E}"/>
              </a:ext>
            </a:extLst>
          </p:cNvPr>
          <p:cNvPicPr>
            <a:picLocks noChangeAspect="1"/>
          </p:cNvPicPr>
          <p:nvPr/>
        </p:nvPicPr>
        <p:blipFill>
          <a:blip r:embed="rId6"/>
          <a:stretch>
            <a:fillRect/>
          </a:stretch>
        </p:blipFill>
        <p:spPr>
          <a:xfrm>
            <a:off x="441485" y="3139669"/>
            <a:ext cx="1440180" cy="1765475"/>
          </a:xfrm>
          <a:prstGeom prst="rect">
            <a:avLst/>
          </a:prstGeom>
        </p:spPr>
      </p:pic>
      <p:sp>
        <p:nvSpPr>
          <p:cNvPr id="19" name="TextBox 18">
            <a:extLst>
              <a:ext uri="{FF2B5EF4-FFF2-40B4-BE49-F238E27FC236}">
                <a16:creationId xmlns:a16="http://schemas.microsoft.com/office/drawing/2014/main" id="{9B94CC0C-A1B7-7DC4-835E-8444FAF5EF78}"/>
              </a:ext>
            </a:extLst>
          </p:cNvPr>
          <p:cNvSpPr txBox="1"/>
          <p:nvPr/>
        </p:nvSpPr>
        <p:spPr>
          <a:xfrm>
            <a:off x="350043" y="2914650"/>
            <a:ext cx="18216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Feature categories</a:t>
            </a:r>
            <a:endParaRPr lang="en-US" sz="1400">
              <a:cs typeface="Calibri"/>
            </a:endParaRPr>
          </a:p>
        </p:txBody>
      </p:sp>
      <p:sp>
        <p:nvSpPr>
          <p:cNvPr id="20" name="TextBox 19">
            <a:extLst>
              <a:ext uri="{FF2B5EF4-FFF2-40B4-BE49-F238E27FC236}">
                <a16:creationId xmlns:a16="http://schemas.microsoft.com/office/drawing/2014/main" id="{2A85DEF0-268F-E346-A918-98EFBDE4EADE}"/>
              </a:ext>
            </a:extLst>
          </p:cNvPr>
          <p:cNvSpPr txBox="1"/>
          <p:nvPr/>
        </p:nvSpPr>
        <p:spPr>
          <a:xfrm>
            <a:off x="2600324" y="2943225"/>
            <a:ext cx="22145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Information of Dataset</a:t>
            </a:r>
            <a:endParaRPr lang="en-US"/>
          </a:p>
        </p:txBody>
      </p:sp>
      <p:sp>
        <p:nvSpPr>
          <p:cNvPr id="21" name="TextBox 20">
            <a:extLst>
              <a:ext uri="{FF2B5EF4-FFF2-40B4-BE49-F238E27FC236}">
                <a16:creationId xmlns:a16="http://schemas.microsoft.com/office/drawing/2014/main" id="{CC695D61-C1DC-8751-76F3-4BC570E76992}"/>
              </a:ext>
            </a:extLst>
          </p:cNvPr>
          <p:cNvSpPr txBox="1"/>
          <p:nvPr/>
        </p:nvSpPr>
        <p:spPr>
          <a:xfrm>
            <a:off x="6429373" y="2943225"/>
            <a:ext cx="22145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Missing Values</a:t>
            </a:r>
            <a:endParaRPr lang="en-US"/>
          </a:p>
        </p:txBody>
      </p:sp>
      <p:sp>
        <p:nvSpPr>
          <p:cNvPr id="7" name="Arrow: Left 6">
            <a:extLst>
              <a:ext uri="{FF2B5EF4-FFF2-40B4-BE49-F238E27FC236}">
                <a16:creationId xmlns:a16="http://schemas.microsoft.com/office/drawing/2014/main" id="{F9FF5A09-007B-E390-8EEA-230CD4DEC27A}"/>
              </a:ext>
            </a:extLst>
          </p:cNvPr>
          <p:cNvSpPr/>
          <p:nvPr/>
        </p:nvSpPr>
        <p:spPr>
          <a:xfrm rot="19440000">
            <a:off x="7774147" y="4041489"/>
            <a:ext cx="474453" cy="161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peech Bubble: Oval 7">
            <a:extLst>
              <a:ext uri="{FF2B5EF4-FFF2-40B4-BE49-F238E27FC236}">
                <a16:creationId xmlns:a16="http://schemas.microsoft.com/office/drawing/2014/main" id="{D45EA787-A26B-45B9-4FD4-10483C8F1962}"/>
              </a:ext>
            </a:extLst>
          </p:cNvPr>
          <p:cNvSpPr/>
          <p:nvPr/>
        </p:nvSpPr>
        <p:spPr>
          <a:xfrm>
            <a:off x="7772939" y="2947452"/>
            <a:ext cx="1563537" cy="959688"/>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a:solidFill>
                  <a:schemeClr val="tx2">
                    <a:lumMod val="60000"/>
                    <a:lumOff val="40000"/>
                  </a:schemeClr>
                </a:solidFill>
                <a:cs typeface="Calibri"/>
              </a:rPr>
              <a:t>Action: - to replace the missing value with Median of the BMI</a:t>
            </a:r>
          </a:p>
        </p:txBody>
      </p:sp>
      <p:cxnSp>
        <p:nvCxnSpPr>
          <p:cNvPr id="10" name="Straight Arrow Connector 9">
            <a:extLst>
              <a:ext uri="{FF2B5EF4-FFF2-40B4-BE49-F238E27FC236}">
                <a16:creationId xmlns:a16="http://schemas.microsoft.com/office/drawing/2014/main" id="{E337E53B-33A3-BFA7-0C00-37230392C2EC}"/>
              </a:ext>
            </a:extLst>
          </p:cNvPr>
          <p:cNvCxnSpPr/>
          <p:nvPr/>
        </p:nvCxnSpPr>
        <p:spPr>
          <a:xfrm flipV="1">
            <a:off x="1433470" y="1890539"/>
            <a:ext cx="541913" cy="35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llout: Right Arrow 16">
            <a:extLst>
              <a:ext uri="{FF2B5EF4-FFF2-40B4-BE49-F238E27FC236}">
                <a16:creationId xmlns:a16="http://schemas.microsoft.com/office/drawing/2014/main" id="{330DD83E-2156-3973-E0E1-EEFD1E5F4ED1}"/>
              </a:ext>
            </a:extLst>
          </p:cNvPr>
          <p:cNvSpPr/>
          <p:nvPr/>
        </p:nvSpPr>
        <p:spPr>
          <a:xfrm>
            <a:off x="-4313" y="1650880"/>
            <a:ext cx="1422789" cy="1204481"/>
          </a:xfrm>
          <a:prstGeom prst="rightArrowCallout">
            <a:avLst/>
          </a:prstGeom>
          <a:ln>
            <a:solidFill>
              <a:schemeClr val="accent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900">
                <a:solidFill>
                  <a:schemeClr val="accent1"/>
                </a:solidFill>
                <a:cs typeface="Calibri"/>
              </a:rPr>
              <a:t>Hypertension, </a:t>
            </a:r>
            <a:r>
              <a:rPr lang="en-US" sz="900" err="1">
                <a:solidFill>
                  <a:schemeClr val="accent1"/>
                </a:solidFill>
                <a:cs typeface="Calibri"/>
              </a:rPr>
              <a:t>heart_disease</a:t>
            </a:r>
            <a:r>
              <a:rPr lang="en-US" sz="900">
                <a:solidFill>
                  <a:schemeClr val="accent1"/>
                </a:solidFill>
                <a:cs typeface="Calibri"/>
              </a:rPr>
              <a:t> &amp; stroke is</a:t>
            </a:r>
          </a:p>
          <a:p>
            <a:pPr algn="ctr"/>
            <a:r>
              <a:rPr lang="en-US" sz="900">
                <a:solidFill>
                  <a:schemeClr val="accent1"/>
                </a:solidFill>
                <a:cs typeface="Calibri"/>
              </a:rPr>
              <a:t>numerical </a:t>
            </a:r>
          </a:p>
          <a:p>
            <a:pPr algn="ctr"/>
            <a:r>
              <a:rPr lang="en-US" sz="900">
                <a:solidFill>
                  <a:schemeClr val="accent1"/>
                </a:solidFill>
                <a:cs typeface="Calibri"/>
              </a:rPr>
              <a:t>value, need to  convert to Boolean</a:t>
            </a:r>
          </a:p>
        </p:txBody>
      </p:sp>
      <p:sp>
        <p:nvSpPr>
          <p:cNvPr id="23" name="Arrow: Right 22">
            <a:extLst>
              <a:ext uri="{FF2B5EF4-FFF2-40B4-BE49-F238E27FC236}">
                <a16:creationId xmlns:a16="http://schemas.microsoft.com/office/drawing/2014/main" id="{25FE32CF-43AB-2448-E84A-F4B22C6056A3}"/>
              </a:ext>
            </a:extLst>
          </p:cNvPr>
          <p:cNvSpPr/>
          <p:nvPr/>
        </p:nvSpPr>
        <p:spPr>
          <a:xfrm>
            <a:off x="386160" y="1185346"/>
            <a:ext cx="1175348" cy="46366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2"/>
                </a:solidFill>
                <a:cs typeface="Calibri"/>
              </a:rPr>
              <a:t>Remove id</a:t>
            </a:r>
          </a:p>
        </p:txBody>
      </p:sp>
      <p:cxnSp>
        <p:nvCxnSpPr>
          <p:cNvPr id="6" name="Straight Arrow Connector 5">
            <a:extLst>
              <a:ext uri="{FF2B5EF4-FFF2-40B4-BE49-F238E27FC236}">
                <a16:creationId xmlns:a16="http://schemas.microsoft.com/office/drawing/2014/main" id="{A0DA35DB-DEB1-F238-8BF5-9A6E8BC14F4D}"/>
              </a:ext>
            </a:extLst>
          </p:cNvPr>
          <p:cNvCxnSpPr/>
          <p:nvPr/>
        </p:nvCxnSpPr>
        <p:spPr>
          <a:xfrm>
            <a:off x="1430254" y="2257424"/>
            <a:ext cx="924426" cy="43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DF19063-B653-DC1F-941E-209AC894CD12}"/>
              </a:ext>
            </a:extLst>
          </p:cNvPr>
          <p:cNvCxnSpPr/>
          <p:nvPr/>
        </p:nvCxnSpPr>
        <p:spPr>
          <a:xfrm flipV="1">
            <a:off x="1452813" y="2081463"/>
            <a:ext cx="563479" cy="15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gender</a:t>
            </a:r>
            <a:endParaRPr lang="en-US" i="1">
              <a:cs typeface="Calibri"/>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4" name="Picture 9" descr="Chart, pie chart&#10;&#10;Description automatically generated">
            <a:extLst>
              <a:ext uri="{FF2B5EF4-FFF2-40B4-BE49-F238E27FC236}">
                <a16:creationId xmlns:a16="http://schemas.microsoft.com/office/drawing/2014/main" id="{20728E4F-C0FC-D600-8F60-75F8211AFDFB}"/>
              </a:ext>
            </a:extLst>
          </p:cNvPr>
          <p:cNvPicPr>
            <a:picLocks noChangeAspect="1"/>
          </p:cNvPicPr>
          <p:nvPr/>
        </p:nvPicPr>
        <p:blipFill>
          <a:blip r:embed="rId3"/>
          <a:stretch>
            <a:fillRect/>
          </a:stretch>
        </p:blipFill>
        <p:spPr>
          <a:xfrm>
            <a:off x="743764" y="949595"/>
            <a:ext cx="2654755" cy="2016825"/>
          </a:xfrm>
          <a:prstGeom prst="rect">
            <a:avLst/>
          </a:prstGeom>
        </p:spPr>
      </p:pic>
      <p:pic>
        <p:nvPicPr>
          <p:cNvPr id="13" name="Picture 12">
            <a:extLst>
              <a:ext uri="{FF2B5EF4-FFF2-40B4-BE49-F238E27FC236}">
                <a16:creationId xmlns:a16="http://schemas.microsoft.com/office/drawing/2014/main" id="{E7634EB2-01B7-4321-981A-EBC2EF1557F0}"/>
              </a:ext>
            </a:extLst>
          </p:cNvPr>
          <p:cNvPicPr>
            <a:picLocks noChangeAspect="1"/>
          </p:cNvPicPr>
          <p:nvPr/>
        </p:nvPicPr>
        <p:blipFill>
          <a:blip r:embed="rId4"/>
          <a:stretch>
            <a:fillRect/>
          </a:stretch>
        </p:blipFill>
        <p:spPr>
          <a:xfrm>
            <a:off x="4537492" y="1035971"/>
            <a:ext cx="2895851" cy="1455546"/>
          </a:xfrm>
          <a:prstGeom prst="rect">
            <a:avLst/>
          </a:prstGeom>
        </p:spPr>
      </p:pic>
      <p:pic>
        <p:nvPicPr>
          <p:cNvPr id="2" name="Picture 4" descr="Table&#10;&#10;Description automatically generated">
            <a:extLst>
              <a:ext uri="{FF2B5EF4-FFF2-40B4-BE49-F238E27FC236}">
                <a16:creationId xmlns:a16="http://schemas.microsoft.com/office/drawing/2014/main" id="{65CBF1C3-1A4E-AC18-BD85-E46630DD374C}"/>
              </a:ext>
            </a:extLst>
          </p:cNvPr>
          <p:cNvPicPr>
            <a:picLocks noChangeAspect="1"/>
          </p:cNvPicPr>
          <p:nvPr/>
        </p:nvPicPr>
        <p:blipFill>
          <a:blip r:embed="rId5"/>
          <a:stretch>
            <a:fillRect/>
          </a:stretch>
        </p:blipFill>
        <p:spPr>
          <a:xfrm>
            <a:off x="4780297" y="2796841"/>
            <a:ext cx="2009775" cy="1314450"/>
          </a:xfrm>
          <a:prstGeom prst="rect">
            <a:avLst/>
          </a:prstGeom>
        </p:spPr>
      </p:pic>
      <p:sp>
        <p:nvSpPr>
          <p:cNvPr id="5" name="TextBox 4">
            <a:extLst>
              <a:ext uri="{FF2B5EF4-FFF2-40B4-BE49-F238E27FC236}">
                <a16:creationId xmlns:a16="http://schemas.microsoft.com/office/drawing/2014/main" id="{596990D6-0FCE-6D1F-D890-C715DD94BC09}"/>
              </a:ext>
            </a:extLst>
          </p:cNvPr>
          <p:cNvSpPr txBox="1"/>
          <p:nvPr/>
        </p:nvSpPr>
        <p:spPr>
          <a:xfrm>
            <a:off x="513347" y="2874545"/>
            <a:ext cx="38561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Observations – ​</a:t>
            </a:r>
          </a:p>
          <a:p>
            <a:endParaRPr lang="en-US">
              <a:cs typeface="Segoe UI"/>
            </a:endParaRPr>
          </a:p>
          <a:p>
            <a:pPr>
              <a:buFont typeface="Arial"/>
              <a:buChar char="•"/>
            </a:pPr>
            <a:r>
              <a:rPr lang="en-US">
                <a:cs typeface="Arial"/>
              </a:rPr>
              <a:t>Female is higher than male</a:t>
            </a:r>
            <a:br>
              <a:rPr lang="en-US">
                <a:cs typeface="Arial"/>
              </a:rPr>
            </a:br>
            <a:endParaRPr lang="en-US">
              <a:cs typeface="Arial"/>
            </a:endParaRPr>
          </a:p>
          <a:p>
            <a:pPr>
              <a:buFont typeface="Arial"/>
              <a:buChar char="•"/>
            </a:pPr>
            <a:r>
              <a:rPr lang="en-US">
                <a:cs typeface="Arial"/>
              </a:rPr>
              <a:t>1 count under other</a:t>
            </a:r>
          </a:p>
          <a:p>
            <a:pPr>
              <a:buFont typeface="Arial"/>
              <a:buChar char="•"/>
            </a:pPr>
            <a:endParaRPr lang="en-US">
              <a:cs typeface="Arial"/>
            </a:endParaRPr>
          </a:p>
          <a:p>
            <a:pPr>
              <a:buFont typeface="Arial"/>
              <a:buChar char="•"/>
            </a:pPr>
            <a:r>
              <a:rPr lang="en-US">
                <a:cs typeface="Arial"/>
              </a:rPr>
              <a:t>To remove this 1 count</a:t>
            </a:r>
          </a:p>
        </p:txBody>
      </p:sp>
    </p:spTree>
    <p:extLst>
      <p:ext uri="{BB962C8B-B14F-4D97-AF65-F5344CB8AC3E}">
        <p14:creationId xmlns:p14="http://schemas.microsoft.com/office/powerpoint/2010/main" val="366476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579755"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spc="5">
                <a:solidFill>
                  <a:srgbClr val="252525"/>
                </a:solidFill>
                <a:latin typeface="Arial"/>
                <a:cs typeface="Arial"/>
              </a:rPr>
              <a:t>g</a:t>
            </a:r>
            <a:r>
              <a:rPr sz="1200" b="1" spc="-10">
                <a:solidFill>
                  <a:srgbClr val="252525"/>
                </a:solidFill>
                <a:latin typeface="Arial"/>
                <a:cs typeface="Arial"/>
              </a:rPr>
              <a:t>e</a:t>
            </a:r>
            <a:r>
              <a:rPr sz="1200" b="1" spc="5">
                <a:solidFill>
                  <a:srgbClr val="252525"/>
                </a:solidFill>
                <a:latin typeface="Arial"/>
                <a:cs typeface="Arial"/>
              </a:rPr>
              <a:t>nd</a:t>
            </a:r>
            <a:r>
              <a:rPr sz="1200" b="1">
                <a:solidFill>
                  <a:srgbClr val="252525"/>
                </a:solidFill>
                <a:latin typeface="Arial"/>
                <a:cs typeface="Arial"/>
              </a:rPr>
              <a:t>a</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lang="en-US" sz="1400"/>
          </a:p>
        </p:txBody>
      </p:sp>
      <p:sp>
        <p:nvSpPr>
          <p:cNvPr id="4" name="object 4"/>
          <p:cNvSpPr/>
          <p:nvPr/>
        </p:nvSpPr>
        <p:spPr>
          <a:xfrm>
            <a:off x="480059" y="739140"/>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5" name="object 5"/>
          <p:cNvSpPr txBox="1"/>
          <p:nvPr/>
        </p:nvSpPr>
        <p:spPr>
          <a:xfrm>
            <a:off x="513397" y="3508454"/>
            <a:ext cx="577215" cy="374846"/>
          </a:xfrm>
          <a:prstGeom prst="rect">
            <a:avLst/>
          </a:prstGeom>
        </p:spPr>
        <p:txBody>
          <a:bodyPr vert="horz" wrap="square" lIns="0" tIns="0" rIns="0" bIns="0" rtlCol="0" anchor="t">
            <a:spAutoFit/>
          </a:bodyPr>
          <a:lstStyle/>
          <a:p>
            <a:pPr marL="12700" marR="5080">
              <a:lnSpc>
                <a:spcPct val="86800"/>
              </a:lnSpc>
            </a:pPr>
            <a:r>
              <a:rPr lang="en-US" sz="1400" spc="-114">
                <a:solidFill>
                  <a:srgbClr val="252525"/>
                </a:solidFill>
                <a:latin typeface="Arial"/>
                <a:cs typeface="Arial"/>
              </a:rPr>
              <a:t>Vincent Chun</a:t>
            </a:r>
          </a:p>
        </p:txBody>
      </p:sp>
      <p:sp>
        <p:nvSpPr>
          <p:cNvPr id="6" name="object 6"/>
          <p:cNvSpPr txBox="1"/>
          <p:nvPr/>
        </p:nvSpPr>
        <p:spPr>
          <a:xfrm>
            <a:off x="1629029" y="817804"/>
            <a:ext cx="122301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Introduction</a:t>
            </a:r>
            <a:endParaRPr lang="en-US" sz="1400">
              <a:latin typeface="Arial"/>
              <a:cs typeface="Arial"/>
            </a:endParaRPr>
          </a:p>
        </p:txBody>
      </p:sp>
      <p:sp>
        <p:nvSpPr>
          <p:cNvPr id="7" name="object 7"/>
          <p:cNvSpPr/>
          <p:nvPr/>
        </p:nvSpPr>
        <p:spPr>
          <a:xfrm>
            <a:off x="1496060" y="117601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8" name="object 8"/>
          <p:cNvSpPr txBox="1"/>
          <p:nvPr/>
        </p:nvSpPr>
        <p:spPr>
          <a:xfrm>
            <a:off x="1629029" y="1255700"/>
            <a:ext cx="187960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Planning</a:t>
            </a:r>
            <a:r>
              <a:rPr lang="en-US" sz="1400" spc="-100">
                <a:solidFill>
                  <a:srgbClr val="252525"/>
                </a:solidFill>
                <a:latin typeface="Arial"/>
                <a:cs typeface="Arial"/>
              </a:rPr>
              <a:t> </a:t>
            </a:r>
            <a:r>
              <a:rPr lang="en-US" sz="1400">
                <a:solidFill>
                  <a:srgbClr val="252525"/>
                </a:solidFill>
                <a:latin typeface="Arial"/>
                <a:cs typeface="Arial"/>
              </a:rPr>
              <a:t>Anal</a:t>
            </a:r>
            <a:r>
              <a:rPr lang="en-US" sz="1400" spc="-40">
                <a:solidFill>
                  <a:srgbClr val="252525"/>
                </a:solidFill>
                <a:latin typeface="Arial"/>
                <a:cs typeface="Arial"/>
              </a:rPr>
              <a:t>y</a:t>
            </a:r>
            <a:r>
              <a:rPr lang="en-US" sz="1400">
                <a:solidFill>
                  <a:srgbClr val="252525"/>
                </a:solidFill>
                <a:latin typeface="Arial"/>
                <a:cs typeface="Arial"/>
              </a:rPr>
              <a:t>tics</a:t>
            </a:r>
            <a:endParaRPr lang="en-US" sz="1400">
              <a:latin typeface="Arial"/>
              <a:cs typeface="Arial"/>
            </a:endParaRPr>
          </a:p>
        </p:txBody>
      </p:sp>
      <p:sp>
        <p:nvSpPr>
          <p:cNvPr id="9" name="object 9"/>
          <p:cNvSpPr/>
          <p:nvPr/>
        </p:nvSpPr>
        <p:spPr>
          <a:xfrm>
            <a:off x="1496060" y="1612900"/>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10" name="object 10"/>
          <p:cNvSpPr/>
          <p:nvPr/>
        </p:nvSpPr>
        <p:spPr>
          <a:xfrm>
            <a:off x="480059" y="1635760"/>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11" name="object 11"/>
          <p:cNvSpPr txBox="1"/>
          <p:nvPr/>
        </p:nvSpPr>
        <p:spPr>
          <a:xfrm>
            <a:off x="482917" y="2599388"/>
            <a:ext cx="712946" cy="374846"/>
          </a:xfrm>
          <a:prstGeom prst="rect">
            <a:avLst/>
          </a:prstGeom>
        </p:spPr>
        <p:txBody>
          <a:bodyPr vert="horz" wrap="square" lIns="0" tIns="0" rIns="0" bIns="0" rtlCol="0" anchor="t">
            <a:spAutoFit/>
          </a:bodyPr>
          <a:lstStyle/>
          <a:p>
            <a:pPr marL="12700" marR="5080">
              <a:lnSpc>
                <a:spcPct val="86800"/>
              </a:lnSpc>
            </a:pPr>
            <a:r>
              <a:rPr lang="en-US" sz="1400" spc="-114">
                <a:solidFill>
                  <a:srgbClr val="252525"/>
                </a:solidFill>
                <a:latin typeface="Arial"/>
                <a:cs typeface="Arial"/>
              </a:rPr>
              <a:t>Raymond Ang</a:t>
            </a:r>
            <a:endParaRPr lang="en-US" sz="1400"/>
          </a:p>
        </p:txBody>
      </p:sp>
      <p:sp>
        <p:nvSpPr>
          <p:cNvPr id="12" name="object 12"/>
          <p:cNvSpPr txBox="1"/>
          <p:nvPr/>
        </p:nvSpPr>
        <p:spPr>
          <a:xfrm>
            <a:off x="1629029" y="1715317"/>
            <a:ext cx="2121535"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De</a:t>
            </a:r>
            <a:r>
              <a:rPr lang="en-US" sz="1400" spc="5">
                <a:solidFill>
                  <a:srgbClr val="252525"/>
                </a:solidFill>
                <a:latin typeface="Arial"/>
                <a:cs typeface="Arial"/>
              </a:rPr>
              <a:t>s</a:t>
            </a:r>
            <a:r>
              <a:rPr lang="en-US" sz="1400">
                <a:solidFill>
                  <a:srgbClr val="252525"/>
                </a:solidFill>
                <a:latin typeface="Arial"/>
                <a:cs typeface="Arial"/>
              </a:rPr>
              <a:t>crip</a:t>
            </a:r>
            <a:r>
              <a:rPr lang="en-US" sz="1400" spc="5">
                <a:solidFill>
                  <a:srgbClr val="252525"/>
                </a:solidFill>
                <a:latin typeface="Arial"/>
                <a:cs typeface="Arial"/>
              </a:rPr>
              <a:t>t</a:t>
            </a:r>
            <a:r>
              <a:rPr lang="en-US" sz="1400">
                <a:solidFill>
                  <a:srgbClr val="252525"/>
                </a:solidFill>
                <a:latin typeface="Arial"/>
                <a:cs typeface="Arial"/>
              </a:rPr>
              <a:t>ive</a:t>
            </a:r>
            <a:r>
              <a:rPr lang="en-US" sz="1400" spc="-100">
                <a:solidFill>
                  <a:srgbClr val="252525"/>
                </a:solidFill>
                <a:latin typeface="Arial"/>
                <a:cs typeface="Arial"/>
              </a:rPr>
              <a:t> </a:t>
            </a:r>
            <a:r>
              <a:rPr lang="en-US" sz="1400">
                <a:solidFill>
                  <a:srgbClr val="252525"/>
                </a:solidFill>
                <a:latin typeface="Arial"/>
                <a:cs typeface="Arial"/>
              </a:rPr>
              <a:t>Ana</a:t>
            </a:r>
            <a:r>
              <a:rPr lang="en-US" sz="1400" spc="5">
                <a:solidFill>
                  <a:srgbClr val="252525"/>
                </a:solidFill>
                <a:latin typeface="Arial"/>
                <a:cs typeface="Arial"/>
              </a:rPr>
              <a:t>l</a:t>
            </a:r>
            <a:r>
              <a:rPr lang="en-US" sz="1400" spc="-40">
                <a:solidFill>
                  <a:srgbClr val="252525"/>
                </a:solidFill>
                <a:latin typeface="Arial"/>
                <a:cs typeface="Arial"/>
              </a:rPr>
              <a:t>y</a:t>
            </a:r>
            <a:r>
              <a:rPr lang="en-US" sz="1400">
                <a:solidFill>
                  <a:srgbClr val="252525"/>
                </a:solidFill>
                <a:latin typeface="Arial"/>
                <a:cs typeface="Arial"/>
              </a:rPr>
              <a:t>ti</a:t>
            </a:r>
            <a:r>
              <a:rPr lang="en-US" sz="1400" spc="5">
                <a:solidFill>
                  <a:srgbClr val="252525"/>
                </a:solidFill>
                <a:latin typeface="Arial"/>
                <a:cs typeface="Arial"/>
              </a:rPr>
              <a:t>c</a:t>
            </a:r>
            <a:r>
              <a:rPr lang="en-US" sz="1400">
                <a:solidFill>
                  <a:srgbClr val="252525"/>
                </a:solidFill>
                <a:latin typeface="Arial"/>
                <a:cs typeface="Arial"/>
              </a:rPr>
              <a:t>s</a:t>
            </a:r>
            <a:endParaRPr lang="en-US" sz="1400">
              <a:latin typeface="Arial"/>
              <a:cs typeface="Arial"/>
            </a:endParaRPr>
          </a:p>
        </p:txBody>
      </p:sp>
      <p:sp>
        <p:nvSpPr>
          <p:cNvPr id="13" name="object 13"/>
          <p:cNvSpPr/>
          <p:nvPr/>
        </p:nvSpPr>
        <p:spPr>
          <a:xfrm>
            <a:off x="1496060" y="207263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14" name="object 14"/>
          <p:cNvSpPr txBox="1"/>
          <p:nvPr/>
        </p:nvSpPr>
        <p:spPr>
          <a:xfrm>
            <a:off x="1629029" y="2153086"/>
            <a:ext cx="205740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Diagn</a:t>
            </a:r>
            <a:r>
              <a:rPr lang="en-US" sz="1400" spc="5">
                <a:solidFill>
                  <a:srgbClr val="252525"/>
                </a:solidFill>
                <a:latin typeface="Arial"/>
                <a:cs typeface="Arial"/>
              </a:rPr>
              <a:t>o</a:t>
            </a:r>
            <a:r>
              <a:rPr lang="en-US" sz="1400">
                <a:solidFill>
                  <a:srgbClr val="252525"/>
                </a:solidFill>
                <a:latin typeface="Arial"/>
                <a:cs typeface="Arial"/>
              </a:rPr>
              <a:t>st</a:t>
            </a:r>
            <a:r>
              <a:rPr lang="en-US" sz="1400" spc="5">
                <a:solidFill>
                  <a:srgbClr val="252525"/>
                </a:solidFill>
                <a:latin typeface="Arial"/>
                <a:cs typeface="Arial"/>
              </a:rPr>
              <a:t>i</a:t>
            </a:r>
            <a:r>
              <a:rPr lang="en-US" sz="1400">
                <a:solidFill>
                  <a:srgbClr val="252525"/>
                </a:solidFill>
                <a:latin typeface="Arial"/>
                <a:cs typeface="Arial"/>
              </a:rPr>
              <a:t>c</a:t>
            </a:r>
            <a:r>
              <a:rPr lang="en-US" sz="1400" spc="-100">
                <a:solidFill>
                  <a:srgbClr val="252525"/>
                </a:solidFill>
                <a:latin typeface="Arial"/>
                <a:cs typeface="Arial"/>
              </a:rPr>
              <a:t> </a:t>
            </a:r>
            <a:r>
              <a:rPr lang="en-US" sz="1400">
                <a:solidFill>
                  <a:srgbClr val="252525"/>
                </a:solidFill>
                <a:latin typeface="Arial"/>
                <a:cs typeface="Arial"/>
              </a:rPr>
              <a:t>Ana</a:t>
            </a:r>
            <a:r>
              <a:rPr lang="en-US" sz="1400" spc="5">
                <a:solidFill>
                  <a:srgbClr val="252525"/>
                </a:solidFill>
                <a:latin typeface="Arial"/>
                <a:cs typeface="Arial"/>
              </a:rPr>
              <a:t>l</a:t>
            </a:r>
            <a:r>
              <a:rPr lang="en-US" sz="1400" spc="-40">
                <a:solidFill>
                  <a:srgbClr val="252525"/>
                </a:solidFill>
                <a:latin typeface="Arial"/>
                <a:cs typeface="Arial"/>
              </a:rPr>
              <a:t>y</a:t>
            </a:r>
            <a:r>
              <a:rPr lang="en-US" sz="1400">
                <a:solidFill>
                  <a:srgbClr val="252525"/>
                </a:solidFill>
                <a:latin typeface="Arial"/>
                <a:cs typeface="Arial"/>
              </a:rPr>
              <a:t>ti</a:t>
            </a:r>
            <a:r>
              <a:rPr lang="en-US" sz="1400" spc="5">
                <a:solidFill>
                  <a:srgbClr val="252525"/>
                </a:solidFill>
                <a:latin typeface="Arial"/>
                <a:cs typeface="Arial"/>
              </a:rPr>
              <a:t>c</a:t>
            </a:r>
            <a:r>
              <a:rPr lang="en-US" sz="1400">
                <a:solidFill>
                  <a:srgbClr val="252525"/>
                </a:solidFill>
                <a:latin typeface="Arial"/>
                <a:cs typeface="Arial"/>
              </a:rPr>
              <a:t>s</a:t>
            </a:r>
            <a:endParaRPr lang="en-US" sz="1400">
              <a:latin typeface="Arial"/>
              <a:cs typeface="Arial"/>
            </a:endParaRPr>
          </a:p>
        </p:txBody>
      </p:sp>
      <p:sp>
        <p:nvSpPr>
          <p:cNvPr id="15" name="object 15"/>
          <p:cNvSpPr/>
          <p:nvPr/>
        </p:nvSpPr>
        <p:spPr>
          <a:xfrm>
            <a:off x="1496060" y="2509520"/>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16" name="object 16"/>
          <p:cNvSpPr/>
          <p:nvPr/>
        </p:nvSpPr>
        <p:spPr>
          <a:xfrm>
            <a:off x="480059" y="2532379"/>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18" name="object 18"/>
          <p:cNvSpPr txBox="1"/>
          <p:nvPr/>
        </p:nvSpPr>
        <p:spPr>
          <a:xfrm>
            <a:off x="1629029" y="2631618"/>
            <a:ext cx="199390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Predictive</a:t>
            </a:r>
            <a:r>
              <a:rPr lang="en-US" sz="1400" spc="-100">
                <a:solidFill>
                  <a:srgbClr val="252525"/>
                </a:solidFill>
                <a:latin typeface="Arial"/>
                <a:cs typeface="Arial"/>
              </a:rPr>
              <a:t> </a:t>
            </a:r>
            <a:r>
              <a:rPr lang="en-US" sz="1400">
                <a:solidFill>
                  <a:srgbClr val="252525"/>
                </a:solidFill>
                <a:latin typeface="Arial"/>
                <a:cs typeface="Arial"/>
              </a:rPr>
              <a:t>Anal</a:t>
            </a:r>
            <a:r>
              <a:rPr lang="en-US" sz="1400" spc="-40">
                <a:solidFill>
                  <a:srgbClr val="252525"/>
                </a:solidFill>
                <a:latin typeface="Arial"/>
                <a:cs typeface="Arial"/>
              </a:rPr>
              <a:t>y</a:t>
            </a:r>
            <a:r>
              <a:rPr lang="en-US" sz="1400">
                <a:solidFill>
                  <a:srgbClr val="252525"/>
                </a:solidFill>
                <a:latin typeface="Arial"/>
                <a:cs typeface="Arial"/>
              </a:rPr>
              <a:t>tics</a:t>
            </a:r>
            <a:endParaRPr lang="en-US" sz="1400">
              <a:latin typeface="Arial"/>
              <a:cs typeface="Arial"/>
            </a:endParaRPr>
          </a:p>
        </p:txBody>
      </p:sp>
      <p:sp>
        <p:nvSpPr>
          <p:cNvPr id="19" name="object 19"/>
          <p:cNvSpPr/>
          <p:nvPr/>
        </p:nvSpPr>
        <p:spPr>
          <a:xfrm>
            <a:off x="1496060" y="3385820"/>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20" name="object 20"/>
          <p:cNvSpPr/>
          <p:nvPr/>
        </p:nvSpPr>
        <p:spPr>
          <a:xfrm>
            <a:off x="480059" y="3429000"/>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21" name="object 21"/>
          <p:cNvSpPr txBox="1"/>
          <p:nvPr/>
        </p:nvSpPr>
        <p:spPr>
          <a:xfrm>
            <a:off x="513397" y="857583"/>
            <a:ext cx="577215" cy="374846"/>
          </a:xfrm>
          <a:prstGeom prst="rect">
            <a:avLst/>
          </a:prstGeom>
        </p:spPr>
        <p:txBody>
          <a:bodyPr vert="horz" wrap="square" lIns="0" tIns="0" rIns="0" bIns="0" rtlCol="0" anchor="t">
            <a:spAutoFit/>
          </a:bodyPr>
          <a:lstStyle/>
          <a:p>
            <a:pPr marL="12700" marR="5080">
              <a:lnSpc>
                <a:spcPct val="86900"/>
              </a:lnSpc>
            </a:pPr>
            <a:r>
              <a:rPr lang="en-US" sz="1400" spc="-114">
                <a:solidFill>
                  <a:srgbClr val="252525"/>
                </a:solidFill>
                <a:latin typeface="Arial"/>
                <a:cs typeface="Arial"/>
              </a:rPr>
              <a:t>Diana Koh</a:t>
            </a:r>
            <a:endParaRPr lang="en-US" sz="1400"/>
          </a:p>
        </p:txBody>
      </p:sp>
      <p:sp>
        <p:nvSpPr>
          <p:cNvPr id="22" name="object 22"/>
          <p:cNvSpPr txBox="1"/>
          <p:nvPr/>
        </p:nvSpPr>
        <p:spPr>
          <a:xfrm>
            <a:off x="1629029" y="3509192"/>
            <a:ext cx="2185035"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Pr</a:t>
            </a:r>
            <a:r>
              <a:rPr lang="en-US" sz="1400" spc="5">
                <a:solidFill>
                  <a:srgbClr val="252525"/>
                </a:solidFill>
                <a:latin typeface="Arial"/>
                <a:cs typeface="Arial"/>
              </a:rPr>
              <a:t>e</a:t>
            </a:r>
            <a:r>
              <a:rPr lang="en-US" sz="1400">
                <a:solidFill>
                  <a:srgbClr val="252525"/>
                </a:solidFill>
                <a:latin typeface="Arial"/>
                <a:cs typeface="Arial"/>
              </a:rPr>
              <a:t>sc</a:t>
            </a:r>
            <a:r>
              <a:rPr lang="en-US" sz="1400" spc="5">
                <a:solidFill>
                  <a:srgbClr val="252525"/>
                </a:solidFill>
                <a:latin typeface="Arial"/>
                <a:cs typeface="Arial"/>
              </a:rPr>
              <a:t>r</a:t>
            </a:r>
            <a:r>
              <a:rPr lang="en-US" sz="1400">
                <a:solidFill>
                  <a:srgbClr val="252525"/>
                </a:solidFill>
                <a:latin typeface="Arial"/>
                <a:cs typeface="Arial"/>
              </a:rPr>
              <a:t>ip</a:t>
            </a:r>
            <a:r>
              <a:rPr lang="en-US" sz="1400" spc="5">
                <a:solidFill>
                  <a:srgbClr val="252525"/>
                </a:solidFill>
                <a:latin typeface="Arial"/>
                <a:cs typeface="Arial"/>
              </a:rPr>
              <a:t>t</a:t>
            </a:r>
            <a:r>
              <a:rPr lang="en-US" sz="1400">
                <a:solidFill>
                  <a:srgbClr val="252525"/>
                </a:solidFill>
                <a:latin typeface="Arial"/>
                <a:cs typeface="Arial"/>
              </a:rPr>
              <a:t>ive</a:t>
            </a:r>
            <a:r>
              <a:rPr lang="en-US" sz="1400" spc="-100">
                <a:solidFill>
                  <a:srgbClr val="252525"/>
                </a:solidFill>
                <a:latin typeface="Arial"/>
                <a:cs typeface="Arial"/>
              </a:rPr>
              <a:t> </a:t>
            </a:r>
            <a:r>
              <a:rPr lang="en-US" sz="1400">
                <a:solidFill>
                  <a:srgbClr val="252525"/>
                </a:solidFill>
                <a:latin typeface="Arial"/>
                <a:cs typeface="Arial"/>
              </a:rPr>
              <a:t>Ana</a:t>
            </a:r>
            <a:r>
              <a:rPr lang="en-US" sz="1400" spc="5">
                <a:solidFill>
                  <a:srgbClr val="252525"/>
                </a:solidFill>
                <a:latin typeface="Arial"/>
                <a:cs typeface="Arial"/>
              </a:rPr>
              <a:t>l</a:t>
            </a:r>
            <a:r>
              <a:rPr lang="en-US" sz="1400" spc="-40">
                <a:solidFill>
                  <a:srgbClr val="252525"/>
                </a:solidFill>
                <a:latin typeface="Arial"/>
                <a:cs typeface="Arial"/>
              </a:rPr>
              <a:t>y</a:t>
            </a:r>
            <a:r>
              <a:rPr lang="en-US" sz="1400">
                <a:solidFill>
                  <a:srgbClr val="252525"/>
                </a:solidFill>
                <a:latin typeface="Arial"/>
                <a:cs typeface="Arial"/>
              </a:rPr>
              <a:t>ti</a:t>
            </a:r>
            <a:r>
              <a:rPr lang="en-US" sz="1400" spc="5">
                <a:solidFill>
                  <a:srgbClr val="252525"/>
                </a:solidFill>
                <a:latin typeface="Arial"/>
                <a:cs typeface="Arial"/>
              </a:rPr>
              <a:t>c</a:t>
            </a:r>
            <a:r>
              <a:rPr lang="en-US" sz="1400">
                <a:solidFill>
                  <a:srgbClr val="252525"/>
                </a:solidFill>
                <a:latin typeface="Arial"/>
                <a:cs typeface="Arial"/>
              </a:rPr>
              <a:t>s</a:t>
            </a:r>
            <a:endParaRPr lang="en-US" sz="1400">
              <a:latin typeface="Arial"/>
              <a:cs typeface="Arial"/>
            </a:endParaRPr>
          </a:p>
        </p:txBody>
      </p:sp>
      <p:sp>
        <p:nvSpPr>
          <p:cNvPr id="23" name="object 23"/>
          <p:cNvSpPr/>
          <p:nvPr/>
        </p:nvSpPr>
        <p:spPr>
          <a:xfrm>
            <a:off x="1496060" y="386587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24" name="object 24"/>
          <p:cNvSpPr txBox="1"/>
          <p:nvPr/>
        </p:nvSpPr>
        <p:spPr>
          <a:xfrm>
            <a:off x="1629029" y="3947024"/>
            <a:ext cx="2535555"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Su</a:t>
            </a:r>
            <a:r>
              <a:rPr lang="en-US" sz="1400" spc="25">
                <a:solidFill>
                  <a:srgbClr val="252525"/>
                </a:solidFill>
                <a:latin typeface="Arial"/>
                <a:cs typeface="Arial"/>
              </a:rPr>
              <a:t>m</a:t>
            </a:r>
            <a:r>
              <a:rPr lang="en-US" sz="1400" spc="20">
                <a:solidFill>
                  <a:srgbClr val="252525"/>
                </a:solidFill>
                <a:latin typeface="Arial"/>
                <a:cs typeface="Arial"/>
              </a:rPr>
              <a:t>m</a:t>
            </a:r>
            <a:r>
              <a:rPr lang="en-US" sz="1400">
                <a:solidFill>
                  <a:srgbClr val="252525"/>
                </a:solidFill>
                <a:latin typeface="Arial"/>
                <a:cs typeface="Arial"/>
              </a:rPr>
              <a:t>ary</a:t>
            </a:r>
            <a:r>
              <a:rPr lang="en-US" sz="1400" spc="-35">
                <a:solidFill>
                  <a:srgbClr val="252525"/>
                </a:solidFill>
                <a:latin typeface="Arial"/>
                <a:cs typeface="Arial"/>
              </a:rPr>
              <a:t> </a:t>
            </a:r>
            <a:r>
              <a:rPr lang="en-US" sz="1400">
                <a:solidFill>
                  <a:srgbClr val="252525"/>
                </a:solidFill>
                <a:latin typeface="Arial"/>
                <a:cs typeface="Arial"/>
              </a:rPr>
              <a:t>and </a:t>
            </a:r>
            <a:r>
              <a:rPr lang="en-US" sz="1400" spc="5">
                <a:solidFill>
                  <a:srgbClr val="252525"/>
                </a:solidFill>
                <a:latin typeface="Arial"/>
                <a:cs typeface="Arial"/>
              </a:rPr>
              <a:t>R</a:t>
            </a:r>
            <a:r>
              <a:rPr lang="en-US" sz="1400">
                <a:solidFill>
                  <a:srgbClr val="252525"/>
                </a:solidFill>
                <a:latin typeface="Arial"/>
                <a:cs typeface="Arial"/>
              </a:rPr>
              <a:t>e</a:t>
            </a:r>
            <a:r>
              <a:rPr lang="en-US" sz="1400" spc="20">
                <a:solidFill>
                  <a:srgbClr val="252525"/>
                </a:solidFill>
                <a:latin typeface="Arial"/>
                <a:cs typeface="Arial"/>
              </a:rPr>
              <a:t>f</a:t>
            </a:r>
            <a:r>
              <a:rPr lang="en-US" sz="1400">
                <a:solidFill>
                  <a:srgbClr val="252525"/>
                </a:solidFill>
                <a:latin typeface="Arial"/>
                <a:cs typeface="Arial"/>
              </a:rPr>
              <a:t>le</a:t>
            </a:r>
            <a:r>
              <a:rPr lang="en-US" sz="1400" spc="5">
                <a:solidFill>
                  <a:srgbClr val="252525"/>
                </a:solidFill>
                <a:latin typeface="Arial"/>
                <a:cs typeface="Arial"/>
              </a:rPr>
              <a:t>c</a:t>
            </a:r>
            <a:r>
              <a:rPr lang="en-US" sz="1400">
                <a:solidFill>
                  <a:srgbClr val="252525"/>
                </a:solidFill>
                <a:latin typeface="Arial"/>
                <a:cs typeface="Arial"/>
              </a:rPr>
              <a:t>ti</a:t>
            </a:r>
            <a:r>
              <a:rPr lang="en-US" sz="1400" spc="5">
                <a:solidFill>
                  <a:srgbClr val="252525"/>
                </a:solidFill>
                <a:latin typeface="Arial"/>
                <a:cs typeface="Arial"/>
              </a:rPr>
              <a:t>o</a:t>
            </a:r>
            <a:r>
              <a:rPr lang="en-US" sz="1400">
                <a:solidFill>
                  <a:srgbClr val="252525"/>
                </a:solidFill>
                <a:latin typeface="Arial"/>
                <a:cs typeface="Arial"/>
              </a:rPr>
              <a:t>n</a:t>
            </a:r>
            <a:endParaRPr lang="en-US" sz="1400">
              <a:latin typeface="Arial"/>
              <a:cs typeface="Arial"/>
            </a:endParaRPr>
          </a:p>
        </p:txBody>
      </p:sp>
      <p:sp>
        <p:nvSpPr>
          <p:cNvPr id="25" name="object 25"/>
          <p:cNvSpPr/>
          <p:nvPr/>
        </p:nvSpPr>
        <p:spPr>
          <a:xfrm>
            <a:off x="1496060" y="430275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28" name="object 28"/>
          <p:cNvSpPr txBox="1">
            <a:spLocks noGrp="1"/>
          </p:cNvSpPr>
          <p:nvPr>
            <p:ph type="sldNum" sz="quarter" idx="7"/>
          </p:nvPr>
        </p:nvSpPr>
        <p:spPr>
          <a:xfrm>
            <a:off x="7002144" y="4847590"/>
            <a:ext cx="153034" cy="215444"/>
          </a:xfrm>
          <a:prstGeom prst="rect">
            <a:avLst/>
          </a:prstGeom>
        </p:spPr>
        <p:txBody>
          <a:bodyPr vert="horz" wrap="square" lIns="0" tIns="0" rIns="0" bIns="0" rtlCol="0">
            <a:spAutoFit/>
          </a:bodyPr>
          <a:lstStyle/>
          <a:p>
            <a:pPr marL="25400">
              <a:lnSpc>
                <a:spcPct val="100000"/>
              </a:lnSpc>
            </a:pPr>
            <a:fld id="{81D60167-4931-47E6-BA6A-407CBD079E47}" type="slidenum">
              <a:rPr lang="en-US" sz="1400" spc="-5" dirty="0"/>
              <a:t>2</a:t>
            </a:fld>
            <a:endParaRPr lang="en-US" sz="1400" spc="-5"/>
          </a:p>
        </p:txBody>
      </p:sp>
      <p:sp>
        <p:nvSpPr>
          <p:cNvPr id="29" name="object 21">
            <a:extLst>
              <a:ext uri="{FF2B5EF4-FFF2-40B4-BE49-F238E27FC236}">
                <a16:creationId xmlns:a16="http://schemas.microsoft.com/office/drawing/2014/main" id="{AB015FDE-163C-53C2-F776-E3A1174D3886}"/>
              </a:ext>
            </a:extLst>
          </p:cNvPr>
          <p:cNvSpPr txBox="1"/>
          <p:nvPr/>
        </p:nvSpPr>
        <p:spPr>
          <a:xfrm>
            <a:off x="482916" y="1680542"/>
            <a:ext cx="577215" cy="374846"/>
          </a:xfrm>
          <a:prstGeom prst="rect">
            <a:avLst/>
          </a:prstGeom>
        </p:spPr>
        <p:txBody>
          <a:bodyPr vert="horz" wrap="square" lIns="0" tIns="0" rIns="0" bIns="0" rtlCol="0" anchor="t">
            <a:spAutoFit/>
          </a:bodyPr>
          <a:lstStyle/>
          <a:p>
            <a:pPr marL="12700" marR="5080">
              <a:lnSpc>
                <a:spcPct val="86900"/>
              </a:lnSpc>
            </a:pPr>
            <a:r>
              <a:rPr lang="en-US" sz="1400" spc="-114">
                <a:solidFill>
                  <a:srgbClr val="252525"/>
                </a:solidFill>
                <a:latin typeface="Arial"/>
                <a:cs typeface="Arial"/>
              </a:rPr>
              <a:t>Leong </a:t>
            </a:r>
            <a:r>
              <a:rPr lang="en-US" sz="1400" spc="-114" err="1">
                <a:solidFill>
                  <a:srgbClr val="252525"/>
                </a:solidFill>
                <a:latin typeface="Arial"/>
                <a:cs typeface="Arial"/>
              </a:rPr>
              <a:t>Sunyoi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age</a:t>
            </a:r>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3" name="TextBox 22">
            <a:extLst>
              <a:ext uri="{FF2B5EF4-FFF2-40B4-BE49-F238E27FC236}">
                <a16:creationId xmlns:a16="http://schemas.microsoft.com/office/drawing/2014/main" id="{97B56750-5CAB-7259-A872-9C50F930D406}"/>
              </a:ext>
            </a:extLst>
          </p:cNvPr>
          <p:cNvSpPr txBox="1"/>
          <p:nvPr/>
        </p:nvSpPr>
        <p:spPr>
          <a:xfrm>
            <a:off x="3482513" y="672514"/>
            <a:ext cx="5426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 distribution of ages from 1 month up to 82 years old.</a:t>
            </a:r>
            <a:endParaRPr lang="en-US">
              <a:ea typeface="+mn-lt"/>
              <a:cs typeface="+mn-lt"/>
            </a:endParaRPr>
          </a:p>
        </p:txBody>
      </p:sp>
      <p:pic>
        <p:nvPicPr>
          <p:cNvPr id="5" name="Picture 16" descr="Chart, histogram&#10;&#10;Description automatically generated">
            <a:extLst>
              <a:ext uri="{FF2B5EF4-FFF2-40B4-BE49-F238E27FC236}">
                <a16:creationId xmlns:a16="http://schemas.microsoft.com/office/drawing/2014/main" id="{643BCB84-9926-3690-952E-4CC231C03C9F}"/>
              </a:ext>
            </a:extLst>
          </p:cNvPr>
          <p:cNvPicPr>
            <a:picLocks noChangeAspect="1"/>
          </p:cNvPicPr>
          <p:nvPr/>
        </p:nvPicPr>
        <p:blipFill>
          <a:blip r:embed="rId3"/>
          <a:stretch>
            <a:fillRect/>
          </a:stretch>
        </p:blipFill>
        <p:spPr>
          <a:xfrm>
            <a:off x="592796" y="1082811"/>
            <a:ext cx="3573492" cy="2031533"/>
          </a:xfrm>
          <a:prstGeom prst="rect">
            <a:avLst/>
          </a:prstGeom>
        </p:spPr>
      </p:pic>
      <p:pic>
        <p:nvPicPr>
          <p:cNvPr id="11" name="Picture 14" descr="Chart, box and whisker chart&#10;&#10;Description automatically generated">
            <a:extLst>
              <a:ext uri="{FF2B5EF4-FFF2-40B4-BE49-F238E27FC236}">
                <a16:creationId xmlns:a16="http://schemas.microsoft.com/office/drawing/2014/main" id="{3066C40A-9699-4EC0-9C58-7BCD7BA374B5}"/>
              </a:ext>
            </a:extLst>
          </p:cNvPr>
          <p:cNvPicPr>
            <a:picLocks noChangeAspect="1"/>
          </p:cNvPicPr>
          <p:nvPr/>
        </p:nvPicPr>
        <p:blipFill>
          <a:blip r:embed="rId4"/>
          <a:stretch>
            <a:fillRect/>
          </a:stretch>
        </p:blipFill>
        <p:spPr>
          <a:xfrm>
            <a:off x="4259450" y="3368523"/>
            <a:ext cx="1476406" cy="1274200"/>
          </a:xfrm>
          <a:prstGeom prst="rect">
            <a:avLst/>
          </a:prstGeom>
        </p:spPr>
      </p:pic>
      <p:pic>
        <p:nvPicPr>
          <p:cNvPr id="17" name="Picture 17" descr="Chart&#10;&#10;Description automatically generated">
            <a:extLst>
              <a:ext uri="{FF2B5EF4-FFF2-40B4-BE49-F238E27FC236}">
                <a16:creationId xmlns:a16="http://schemas.microsoft.com/office/drawing/2014/main" id="{440D04CC-EB9E-BA07-F38F-941ADD92BB19}"/>
              </a:ext>
            </a:extLst>
          </p:cNvPr>
          <p:cNvPicPr>
            <a:picLocks noChangeAspect="1"/>
          </p:cNvPicPr>
          <p:nvPr/>
        </p:nvPicPr>
        <p:blipFill>
          <a:blip r:embed="rId5"/>
          <a:stretch>
            <a:fillRect/>
          </a:stretch>
        </p:blipFill>
        <p:spPr>
          <a:xfrm>
            <a:off x="6115535" y="999148"/>
            <a:ext cx="2571837" cy="4134617"/>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796C561F-189A-F555-B60A-86F3EE9372CD}"/>
              </a:ext>
            </a:extLst>
          </p:cNvPr>
          <p:cNvPicPr>
            <a:picLocks noChangeAspect="1"/>
          </p:cNvPicPr>
          <p:nvPr/>
        </p:nvPicPr>
        <p:blipFill>
          <a:blip r:embed="rId6"/>
          <a:stretch>
            <a:fillRect/>
          </a:stretch>
        </p:blipFill>
        <p:spPr>
          <a:xfrm>
            <a:off x="914400" y="3200078"/>
            <a:ext cx="2743200" cy="1460665"/>
          </a:xfrm>
          <a:prstGeom prst="rect">
            <a:avLst/>
          </a:prstGeom>
        </p:spPr>
      </p:pic>
      <p:cxnSp>
        <p:nvCxnSpPr>
          <p:cNvPr id="8" name="Straight Arrow Connector 7">
            <a:extLst>
              <a:ext uri="{FF2B5EF4-FFF2-40B4-BE49-F238E27FC236}">
                <a16:creationId xmlns:a16="http://schemas.microsoft.com/office/drawing/2014/main" id="{0E8FBEF5-C3EB-4BAC-B134-7B771C79FB16}"/>
              </a:ext>
            </a:extLst>
          </p:cNvPr>
          <p:cNvCxnSpPr/>
          <p:nvPr/>
        </p:nvCxnSpPr>
        <p:spPr>
          <a:xfrm flipH="1">
            <a:off x="8652295" y="4130975"/>
            <a:ext cx="282514" cy="321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B4DAD29-1405-4266-C2F5-3F9870FD81E8}"/>
              </a:ext>
            </a:extLst>
          </p:cNvPr>
          <p:cNvSpPr txBox="1"/>
          <p:nvPr/>
        </p:nvSpPr>
        <p:spPr>
          <a:xfrm>
            <a:off x="4292181" y="1763563"/>
            <a:ext cx="17403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Highlights</a:t>
            </a:r>
            <a:endParaRPr lang="en-US" sz="1200">
              <a:cs typeface="Calibri"/>
            </a:endParaRPr>
          </a:p>
          <a:p>
            <a:r>
              <a:rPr lang="en-US" sz="1200">
                <a:cs typeface="Calibri"/>
              </a:rPr>
              <a:t>- minimum is &lt; I year old</a:t>
            </a:r>
          </a:p>
          <a:p>
            <a:r>
              <a:rPr lang="en-US" sz="1200">
                <a:cs typeface="Calibri"/>
              </a:rPr>
              <a:t>- median age is 45</a:t>
            </a:r>
          </a:p>
          <a:p>
            <a:r>
              <a:rPr lang="en-US" sz="1200">
                <a:cs typeface="Calibri"/>
              </a:rPr>
              <a:t>- Mean age is 43.2</a:t>
            </a:r>
          </a:p>
          <a:p>
            <a:r>
              <a:rPr lang="en-US" sz="1200">
                <a:cs typeface="Calibri"/>
              </a:rPr>
              <a:t>- maximum is 82</a:t>
            </a:r>
          </a:p>
          <a:p>
            <a:endParaRPr lang="en-US" sz="1200">
              <a:cs typeface="Calibri"/>
            </a:endParaRPr>
          </a:p>
        </p:txBody>
      </p:sp>
    </p:spTree>
    <p:extLst>
      <p:ext uri="{BB962C8B-B14F-4D97-AF65-F5344CB8AC3E}">
        <p14:creationId xmlns:p14="http://schemas.microsoft.com/office/powerpoint/2010/main" val="8950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459248" y="598385"/>
            <a:ext cx="736920" cy="276999"/>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age   </a:t>
            </a:r>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graphicFrame>
        <p:nvGraphicFramePr>
          <p:cNvPr id="5" name="Table 5">
            <a:extLst>
              <a:ext uri="{FF2B5EF4-FFF2-40B4-BE49-F238E27FC236}">
                <a16:creationId xmlns:a16="http://schemas.microsoft.com/office/drawing/2014/main" id="{7F4DAB74-F494-66DA-5D88-6F365AF18285}"/>
              </a:ext>
            </a:extLst>
          </p:cNvPr>
          <p:cNvGraphicFramePr>
            <a:graphicFrameLocks noGrp="1"/>
          </p:cNvGraphicFramePr>
          <p:nvPr>
            <p:extLst>
              <p:ext uri="{D42A27DB-BD31-4B8C-83A1-F6EECF244321}">
                <p14:modId xmlns:p14="http://schemas.microsoft.com/office/powerpoint/2010/main" val="3731133042"/>
              </p:ext>
            </p:extLst>
          </p:nvPr>
        </p:nvGraphicFramePr>
        <p:xfrm>
          <a:off x="4373161" y="2307480"/>
          <a:ext cx="4820622" cy="1854772"/>
        </p:xfrm>
        <a:graphic>
          <a:graphicData uri="http://schemas.openxmlformats.org/drawingml/2006/table">
            <a:tbl>
              <a:tblPr firstRow="1" bandRow="1">
                <a:tableStyleId>{5C22544A-7EE6-4342-B048-85BDC9FD1C3A}</a:tableStyleId>
              </a:tblPr>
              <a:tblGrid>
                <a:gridCol w="1606874">
                  <a:extLst>
                    <a:ext uri="{9D8B030D-6E8A-4147-A177-3AD203B41FA5}">
                      <a16:colId xmlns:a16="http://schemas.microsoft.com/office/drawing/2014/main" val="225996734"/>
                    </a:ext>
                  </a:extLst>
                </a:gridCol>
                <a:gridCol w="1606874">
                  <a:extLst>
                    <a:ext uri="{9D8B030D-6E8A-4147-A177-3AD203B41FA5}">
                      <a16:colId xmlns:a16="http://schemas.microsoft.com/office/drawing/2014/main" val="2144678754"/>
                    </a:ext>
                  </a:extLst>
                </a:gridCol>
                <a:gridCol w="1606874">
                  <a:extLst>
                    <a:ext uri="{9D8B030D-6E8A-4147-A177-3AD203B41FA5}">
                      <a16:colId xmlns:a16="http://schemas.microsoft.com/office/drawing/2014/main" val="3875531999"/>
                    </a:ext>
                  </a:extLst>
                </a:gridCol>
              </a:tblGrid>
              <a:tr h="329781">
                <a:tc>
                  <a:txBody>
                    <a:bodyPr/>
                    <a:lstStyle/>
                    <a:p>
                      <a:r>
                        <a:rPr lang="en-US" sz="1200"/>
                        <a:t>Row Labels</a:t>
                      </a:r>
                    </a:p>
                  </a:txBody>
                  <a:tcPr anchor="ctr"/>
                </a:tc>
                <a:tc>
                  <a:txBody>
                    <a:bodyPr/>
                    <a:lstStyle/>
                    <a:p>
                      <a:r>
                        <a:rPr lang="en-US" sz="1200"/>
                        <a:t>Counts of Stroke</a:t>
                      </a:r>
                    </a:p>
                  </a:txBody>
                  <a:tcPr anchor="ctr"/>
                </a:tc>
                <a:tc>
                  <a:txBody>
                    <a:bodyPr/>
                    <a:lstStyle/>
                    <a:p>
                      <a:r>
                        <a:rPr lang="en-US" sz="1200"/>
                        <a:t>Count of Stroke2</a:t>
                      </a:r>
                    </a:p>
                  </a:txBody>
                  <a:tcPr anchor="ctr"/>
                </a:tc>
                <a:extLst>
                  <a:ext uri="{0D108BD9-81ED-4DB2-BD59-A6C34878D82A}">
                    <a16:rowId xmlns:a16="http://schemas.microsoft.com/office/drawing/2014/main" val="1289473439"/>
                  </a:ext>
                </a:extLst>
              </a:tr>
              <a:tr h="439709">
                <a:tc>
                  <a:txBody>
                    <a:bodyPr/>
                    <a:lstStyle/>
                    <a:p>
                      <a:r>
                        <a:rPr lang="en-US" sz="1200"/>
                        <a:t>0 – No stroke</a:t>
                      </a:r>
                    </a:p>
                  </a:txBody>
                  <a:tcPr anchor="ctr"/>
                </a:tc>
                <a:tc>
                  <a:txBody>
                    <a:bodyPr/>
                    <a:lstStyle/>
                    <a:p>
                      <a:pPr algn="r"/>
                      <a:r>
                        <a:rPr lang="en-US" sz="1200"/>
                        <a:t>1568</a:t>
                      </a:r>
                    </a:p>
                  </a:txBody>
                  <a:tcPr anchor="ctr"/>
                </a:tc>
                <a:tc>
                  <a:txBody>
                    <a:bodyPr/>
                    <a:lstStyle/>
                    <a:p>
                      <a:pPr algn="r"/>
                      <a:r>
                        <a:rPr lang="en-US" sz="1200"/>
                        <a:t>99.87%</a:t>
                      </a:r>
                    </a:p>
                  </a:txBody>
                  <a:tcPr anchor="b"/>
                </a:tc>
                <a:extLst>
                  <a:ext uri="{0D108BD9-81ED-4DB2-BD59-A6C34878D82A}">
                    <a16:rowId xmlns:a16="http://schemas.microsoft.com/office/drawing/2014/main" val="3025280742"/>
                  </a:ext>
                </a:extLst>
              </a:tr>
              <a:tr h="318788">
                <a:tc>
                  <a:txBody>
                    <a:bodyPr/>
                    <a:lstStyle/>
                    <a:p>
                      <a:r>
                        <a:rPr lang="en-US" sz="1200"/>
                        <a:t>1 - Stroke</a:t>
                      </a:r>
                    </a:p>
                  </a:txBody>
                  <a:tcPr anchor="ctr"/>
                </a:tc>
                <a:tc>
                  <a:txBody>
                    <a:bodyPr/>
                    <a:lstStyle/>
                    <a:p>
                      <a:pPr algn="r"/>
                      <a:r>
                        <a:rPr lang="en-US" sz="1200"/>
                        <a:t>2</a:t>
                      </a:r>
                    </a:p>
                  </a:txBody>
                  <a:tcPr anchor="ctr"/>
                </a:tc>
                <a:tc>
                  <a:txBody>
                    <a:bodyPr/>
                    <a:lstStyle/>
                    <a:p>
                      <a:pPr algn="r"/>
                      <a:r>
                        <a:rPr lang="en-US" sz="1200"/>
                        <a:t>0.13%</a:t>
                      </a:r>
                    </a:p>
                  </a:txBody>
                  <a:tcPr anchor="b"/>
                </a:tc>
                <a:extLst>
                  <a:ext uri="{0D108BD9-81ED-4DB2-BD59-A6C34878D82A}">
                    <a16:rowId xmlns:a16="http://schemas.microsoft.com/office/drawing/2014/main" val="2357733255"/>
                  </a:ext>
                </a:extLst>
              </a:tr>
              <a:tr h="461694">
                <a:tc>
                  <a:txBody>
                    <a:bodyPr/>
                    <a:lstStyle/>
                    <a:p>
                      <a:r>
                        <a:rPr lang="en-US" sz="1200"/>
                        <a:t>Grand Total</a:t>
                      </a:r>
                    </a:p>
                  </a:txBody>
                  <a:tcPr anchor="ctr"/>
                </a:tc>
                <a:tc>
                  <a:txBody>
                    <a:bodyPr/>
                    <a:lstStyle/>
                    <a:p>
                      <a:pPr algn="r"/>
                      <a:r>
                        <a:rPr lang="en-US" sz="1200"/>
                        <a:t>1570</a:t>
                      </a:r>
                    </a:p>
                  </a:txBody>
                  <a:tcPr anchor="ctr"/>
                </a:tc>
                <a:tc>
                  <a:txBody>
                    <a:bodyPr/>
                    <a:lstStyle/>
                    <a:p>
                      <a:pPr algn="r"/>
                      <a:endParaRPr lang="en-US" sz="1200"/>
                    </a:p>
                  </a:txBody>
                  <a:tcPr anchor="b"/>
                </a:tc>
                <a:extLst>
                  <a:ext uri="{0D108BD9-81ED-4DB2-BD59-A6C34878D82A}">
                    <a16:rowId xmlns:a16="http://schemas.microsoft.com/office/drawing/2014/main" val="3171833465"/>
                  </a:ext>
                </a:extLst>
              </a:tr>
              <a:tr h="304800">
                <a:tc gridSpan="3">
                  <a:txBody>
                    <a:bodyPr/>
                    <a:lstStyle/>
                    <a:p>
                      <a:endParaRPr lang="en-US" sz="1200"/>
                    </a:p>
                  </a:txBody>
                  <a:tcPr/>
                </a:tc>
                <a:tc hMerge="1">
                  <a:txBody>
                    <a:bodyPr/>
                    <a:lstStyle/>
                    <a:p>
                      <a:endParaRPr lang="en-US"/>
                    </a:p>
                  </a:txBody>
                  <a:tcPr/>
                </a:tc>
                <a:tc hMerge="1">
                  <a:txBody>
                    <a:bodyPr/>
                    <a:lstStyle/>
                    <a:p>
                      <a:endParaRPr lang="en-US"/>
                    </a:p>
                  </a:txBody>
                  <a:tcPr anchor="b"/>
                </a:tc>
                <a:extLst>
                  <a:ext uri="{0D108BD9-81ED-4DB2-BD59-A6C34878D82A}">
                    <a16:rowId xmlns:a16="http://schemas.microsoft.com/office/drawing/2014/main" val="3305784922"/>
                  </a:ext>
                </a:extLst>
              </a:tr>
            </a:tbl>
          </a:graphicData>
        </a:graphic>
      </p:graphicFrame>
      <p:pic>
        <p:nvPicPr>
          <p:cNvPr id="16" name="Picture 16" descr="Chart, scatter chart&#10;&#10;Description automatically generated">
            <a:extLst>
              <a:ext uri="{FF2B5EF4-FFF2-40B4-BE49-F238E27FC236}">
                <a16:creationId xmlns:a16="http://schemas.microsoft.com/office/drawing/2014/main" id="{630C7883-AF6C-820B-3EE9-34FFD5F44648}"/>
              </a:ext>
            </a:extLst>
          </p:cNvPr>
          <p:cNvPicPr>
            <a:picLocks noChangeAspect="1"/>
          </p:cNvPicPr>
          <p:nvPr/>
        </p:nvPicPr>
        <p:blipFill>
          <a:blip r:embed="rId3"/>
          <a:stretch>
            <a:fillRect/>
          </a:stretch>
        </p:blipFill>
        <p:spPr>
          <a:xfrm>
            <a:off x="97866" y="1004466"/>
            <a:ext cx="4095536" cy="2003196"/>
          </a:xfrm>
          <a:prstGeom prst="rect">
            <a:avLst/>
          </a:prstGeom>
        </p:spPr>
      </p:pic>
      <p:sp>
        <p:nvSpPr>
          <p:cNvPr id="7" name="TextBox 6">
            <a:extLst>
              <a:ext uri="{FF2B5EF4-FFF2-40B4-BE49-F238E27FC236}">
                <a16:creationId xmlns:a16="http://schemas.microsoft.com/office/drawing/2014/main" id="{44499C99-F6F5-FEB1-2301-26A088542C18}"/>
              </a:ext>
            </a:extLst>
          </p:cNvPr>
          <p:cNvSpPr txBox="1"/>
          <p:nvPr/>
        </p:nvSpPr>
        <p:spPr>
          <a:xfrm>
            <a:off x="1046492" y="598997"/>
            <a:ext cx="4285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Plot of age with stroke and no stroke</a:t>
            </a:r>
          </a:p>
        </p:txBody>
      </p:sp>
      <p:sp>
        <p:nvSpPr>
          <p:cNvPr id="9" name="TextBox 8">
            <a:extLst>
              <a:ext uri="{FF2B5EF4-FFF2-40B4-BE49-F238E27FC236}">
                <a16:creationId xmlns:a16="http://schemas.microsoft.com/office/drawing/2014/main" id="{5DB43AF6-2CC0-51CC-89C7-4C24C413CB08}"/>
              </a:ext>
            </a:extLst>
          </p:cNvPr>
          <p:cNvSpPr txBox="1"/>
          <p:nvPr/>
        </p:nvSpPr>
        <p:spPr>
          <a:xfrm>
            <a:off x="299768" y="3108744"/>
            <a:ext cx="349801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Our Findings</a:t>
            </a:r>
          </a:p>
          <a:p>
            <a:r>
              <a:rPr lang="en-US" sz="1400">
                <a:cs typeface="Calibri"/>
              </a:rPr>
              <a:t>1] age 30 and below (1570 counts) only 2 patients has stroke</a:t>
            </a:r>
          </a:p>
          <a:p>
            <a:endParaRPr lang="en-US" sz="1400">
              <a:cs typeface="Calibri"/>
            </a:endParaRPr>
          </a:p>
          <a:p>
            <a:r>
              <a:rPr lang="en-US" sz="1400">
                <a:cs typeface="Calibri"/>
              </a:rPr>
              <a:t>2] 1570 accounts for 30.7% of the dataset</a:t>
            </a:r>
          </a:p>
          <a:p>
            <a:endParaRPr lang="en-US" sz="1400">
              <a:cs typeface="Calibri"/>
            </a:endParaRPr>
          </a:p>
          <a:p>
            <a:r>
              <a:rPr lang="en-US" sz="1400">
                <a:cs typeface="Calibri"/>
              </a:rPr>
              <a:t>3] the 2 stroke patient is only 0.13% and 99.7% are no stroke</a:t>
            </a:r>
          </a:p>
        </p:txBody>
      </p:sp>
      <p:pic>
        <p:nvPicPr>
          <p:cNvPr id="10" name="Picture 15" descr="Table&#10;&#10;Description automatically generated">
            <a:extLst>
              <a:ext uri="{FF2B5EF4-FFF2-40B4-BE49-F238E27FC236}">
                <a16:creationId xmlns:a16="http://schemas.microsoft.com/office/drawing/2014/main" id="{51CDE103-D8D2-3D26-DBB8-6E9B70C2DD7E}"/>
              </a:ext>
            </a:extLst>
          </p:cNvPr>
          <p:cNvPicPr>
            <a:picLocks noChangeAspect="1"/>
          </p:cNvPicPr>
          <p:nvPr/>
        </p:nvPicPr>
        <p:blipFill>
          <a:blip r:embed="rId4"/>
          <a:stretch>
            <a:fillRect/>
          </a:stretch>
        </p:blipFill>
        <p:spPr>
          <a:xfrm>
            <a:off x="4057649" y="1549447"/>
            <a:ext cx="5307941" cy="596956"/>
          </a:xfrm>
          <a:prstGeom prst="rect">
            <a:avLst/>
          </a:prstGeom>
        </p:spPr>
      </p:pic>
      <p:sp>
        <p:nvSpPr>
          <p:cNvPr id="8" name="Oval 7">
            <a:extLst>
              <a:ext uri="{FF2B5EF4-FFF2-40B4-BE49-F238E27FC236}">
                <a16:creationId xmlns:a16="http://schemas.microsoft.com/office/drawing/2014/main" id="{208B3D0D-90B4-1467-F524-38AC316643CA}"/>
              </a:ext>
            </a:extLst>
          </p:cNvPr>
          <p:cNvSpPr/>
          <p:nvPr/>
        </p:nvSpPr>
        <p:spPr>
          <a:xfrm rot="-1560000">
            <a:off x="32399" y="2560093"/>
            <a:ext cx="1012658" cy="391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62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age</a:t>
            </a:r>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6" name="TextBox 5">
            <a:extLst>
              <a:ext uri="{FF2B5EF4-FFF2-40B4-BE49-F238E27FC236}">
                <a16:creationId xmlns:a16="http://schemas.microsoft.com/office/drawing/2014/main" id="{68730E70-795C-E36C-37A6-5FA103F2D2BD}"/>
              </a:ext>
            </a:extLst>
          </p:cNvPr>
          <p:cNvSpPr txBox="1"/>
          <p:nvPr/>
        </p:nvSpPr>
        <p:spPr>
          <a:xfrm>
            <a:off x="593777" y="1280513"/>
            <a:ext cx="802957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Actions – </a:t>
            </a:r>
          </a:p>
          <a:p>
            <a:pPr marL="285750" indent="-285750">
              <a:buFont typeface="Arial"/>
              <a:buChar char="•"/>
            </a:pPr>
            <a:endParaRPr lang="en-US">
              <a:cs typeface="Calibri"/>
            </a:endParaRPr>
          </a:p>
          <a:p>
            <a:endParaRPr lang="en-US">
              <a:cs typeface="Calibri"/>
            </a:endParaRPr>
          </a:p>
          <a:p>
            <a:pPr marL="285750" indent="-285750">
              <a:buFont typeface="Arial"/>
              <a:buChar char="•"/>
            </a:pPr>
            <a:r>
              <a:rPr lang="en-US">
                <a:cs typeface="Calibri"/>
              </a:rPr>
              <a:t>To remove patients who are less than or equal to 30 years old from our dataset (since we have an unbalanced problem, the majority negative class is removed)</a:t>
            </a:r>
          </a:p>
          <a:p>
            <a:pPr marL="285750" indent="-285750">
              <a:buFont typeface="Arial"/>
              <a:buChar char="•"/>
            </a:pPr>
            <a:endParaRPr lang="en-US">
              <a:cs typeface="Calibri"/>
            </a:endParaRPr>
          </a:p>
          <a:p>
            <a:pPr marL="285750" indent="-285750">
              <a:buFont typeface="Arial,Sans-Serif"/>
              <a:buChar char="•"/>
            </a:pPr>
            <a:r>
              <a:rPr lang="en-US">
                <a:ea typeface="+mn-lt"/>
                <a:cs typeface="+mn-lt"/>
              </a:rPr>
              <a:t>To have the model designed to predict for those above 30 years old only. </a:t>
            </a:r>
          </a:p>
        </p:txBody>
      </p:sp>
    </p:spTree>
    <p:extLst>
      <p:ext uri="{BB962C8B-B14F-4D97-AF65-F5344CB8AC3E}">
        <p14:creationId xmlns:p14="http://schemas.microsoft.com/office/powerpoint/2010/main" val="386434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10" name="TextBox 9">
            <a:extLst>
              <a:ext uri="{FF2B5EF4-FFF2-40B4-BE49-F238E27FC236}">
                <a16:creationId xmlns:a16="http://schemas.microsoft.com/office/drawing/2014/main" id="{86011B71-A327-8516-3E95-CE77A39F3D1A}"/>
              </a:ext>
            </a:extLst>
          </p:cNvPr>
          <p:cNvSpPr txBox="1"/>
          <p:nvPr/>
        </p:nvSpPr>
        <p:spPr>
          <a:xfrm>
            <a:off x="356726" y="711862"/>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heart_disease</a:t>
            </a:r>
          </a:p>
        </p:txBody>
      </p:sp>
      <p:sp>
        <p:nvSpPr>
          <p:cNvPr id="22" name="TextBox 21">
            <a:extLst>
              <a:ext uri="{FF2B5EF4-FFF2-40B4-BE49-F238E27FC236}">
                <a16:creationId xmlns:a16="http://schemas.microsoft.com/office/drawing/2014/main" id="{C2A07ACF-69DF-9D7A-18A0-0C57F9BC6AB4}"/>
              </a:ext>
            </a:extLst>
          </p:cNvPr>
          <p:cNvSpPr txBox="1"/>
          <p:nvPr/>
        </p:nvSpPr>
        <p:spPr>
          <a:xfrm>
            <a:off x="399858" y="2882491"/>
            <a:ext cx="17411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hypertension</a:t>
            </a:r>
            <a:endParaRPr lang="en-US"/>
          </a:p>
        </p:txBody>
      </p:sp>
      <p:pic>
        <p:nvPicPr>
          <p:cNvPr id="15" name="Picture 14">
            <a:extLst>
              <a:ext uri="{FF2B5EF4-FFF2-40B4-BE49-F238E27FC236}">
                <a16:creationId xmlns:a16="http://schemas.microsoft.com/office/drawing/2014/main" id="{35BEEBA1-D653-4309-9350-1FEA316827C9}"/>
              </a:ext>
            </a:extLst>
          </p:cNvPr>
          <p:cNvPicPr>
            <a:picLocks noChangeAspect="1"/>
          </p:cNvPicPr>
          <p:nvPr/>
        </p:nvPicPr>
        <p:blipFill>
          <a:blip r:embed="rId3"/>
          <a:stretch>
            <a:fillRect/>
          </a:stretch>
        </p:blipFill>
        <p:spPr>
          <a:xfrm>
            <a:off x="6283461" y="1457219"/>
            <a:ext cx="1813052" cy="1150720"/>
          </a:xfrm>
          <a:prstGeom prst="rect">
            <a:avLst/>
          </a:prstGeom>
        </p:spPr>
      </p:pic>
      <p:pic>
        <p:nvPicPr>
          <p:cNvPr id="17" name="Picture 16">
            <a:extLst>
              <a:ext uri="{FF2B5EF4-FFF2-40B4-BE49-F238E27FC236}">
                <a16:creationId xmlns:a16="http://schemas.microsoft.com/office/drawing/2014/main" id="{12621037-D1ED-4E06-A49A-522F71E98075}"/>
              </a:ext>
            </a:extLst>
          </p:cNvPr>
          <p:cNvPicPr>
            <a:picLocks noChangeAspect="1"/>
          </p:cNvPicPr>
          <p:nvPr/>
        </p:nvPicPr>
        <p:blipFill>
          <a:blip r:embed="rId4"/>
          <a:stretch>
            <a:fillRect/>
          </a:stretch>
        </p:blipFill>
        <p:spPr>
          <a:xfrm>
            <a:off x="3192660" y="1287802"/>
            <a:ext cx="2758679" cy="1150720"/>
          </a:xfrm>
          <a:prstGeom prst="rect">
            <a:avLst/>
          </a:prstGeom>
        </p:spPr>
      </p:pic>
      <p:pic>
        <p:nvPicPr>
          <p:cNvPr id="21" name="Picture 20">
            <a:extLst>
              <a:ext uri="{FF2B5EF4-FFF2-40B4-BE49-F238E27FC236}">
                <a16:creationId xmlns:a16="http://schemas.microsoft.com/office/drawing/2014/main" id="{9E574B73-E1D0-47C2-A25B-06AC9229D699}"/>
              </a:ext>
            </a:extLst>
          </p:cNvPr>
          <p:cNvPicPr>
            <a:picLocks noChangeAspect="1"/>
          </p:cNvPicPr>
          <p:nvPr/>
        </p:nvPicPr>
        <p:blipFill>
          <a:blip r:embed="rId5"/>
          <a:stretch>
            <a:fillRect/>
          </a:stretch>
        </p:blipFill>
        <p:spPr>
          <a:xfrm>
            <a:off x="476967" y="1057515"/>
            <a:ext cx="2103302" cy="1943268"/>
          </a:xfrm>
          <a:prstGeom prst="rect">
            <a:avLst/>
          </a:prstGeom>
        </p:spPr>
      </p:pic>
      <p:pic>
        <p:nvPicPr>
          <p:cNvPr id="25" name="Picture 24">
            <a:extLst>
              <a:ext uri="{FF2B5EF4-FFF2-40B4-BE49-F238E27FC236}">
                <a16:creationId xmlns:a16="http://schemas.microsoft.com/office/drawing/2014/main" id="{C55DEC96-BB99-4557-9F5A-5F79A6383FD5}"/>
              </a:ext>
            </a:extLst>
          </p:cNvPr>
          <p:cNvPicPr>
            <a:picLocks noChangeAspect="1"/>
          </p:cNvPicPr>
          <p:nvPr/>
        </p:nvPicPr>
        <p:blipFill>
          <a:blip r:embed="rId6"/>
          <a:stretch>
            <a:fillRect/>
          </a:stretch>
        </p:blipFill>
        <p:spPr>
          <a:xfrm>
            <a:off x="6283461" y="3436038"/>
            <a:ext cx="1883034" cy="1150743"/>
          </a:xfrm>
          <a:prstGeom prst="rect">
            <a:avLst/>
          </a:prstGeom>
        </p:spPr>
      </p:pic>
      <p:pic>
        <p:nvPicPr>
          <p:cNvPr id="27" name="Picture 26">
            <a:extLst>
              <a:ext uri="{FF2B5EF4-FFF2-40B4-BE49-F238E27FC236}">
                <a16:creationId xmlns:a16="http://schemas.microsoft.com/office/drawing/2014/main" id="{75F43960-6FCA-4A2C-88B5-22B6CF70E10D}"/>
              </a:ext>
            </a:extLst>
          </p:cNvPr>
          <p:cNvPicPr>
            <a:picLocks noChangeAspect="1"/>
          </p:cNvPicPr>
          <p:nvPr/>
        </p:nvPicPr>
        <p:blipFill>
          <a:blip r:embed="rId7"/>
          <a:stretch>
            <a:fillRect/>
          </a:stretch>
        </p:blipFill>
        <p:spPr>
          <a:xfrm>
            <a:off x="357221" y="3195198"/>
            <a:ext cx="2102732" cy="2002367"/>
          </a:xfrm>
          <a:prstGeom prst="rect">
            <a:avLst/>
          </a:prstGeom>
        </p:spPr>
      </p:pic>
      <p:pic>
        <p:nvPicPr>
          <p:cNvPr id="29" name="Picture 28">
            <a:extLst>
              <a:ext uri="{FF2B5EF4-FFF2-40B4-BE49-F238E27FC236}">
                <a16:creationId xmlns:a16="http://schemas.microsoft.com/office/drawing/2014/main" id="{2FCD1AF9-E68F-4942-AF43-3E7194755128}"/>
              </a:ext>
            </a:extLst>
          </p:cNvPr>
          <p:cNvPicPr>
            <a:picLocks noChangeAspect="1"/>
          </p:cNvPicPr>
          <p:nvPr/>
        </p:nvPicPr>
        <p:blipFill>
          <a:blip r:embed="rId8"/>
          <a:stretch>
            <a:fillRect/>
          </a:stretch>
        </p:blipFill>
        <p:spPr>
          <a:xfrm>
            <a:off x="3192660" y="3501698"/>
            <a:ext cx="2781541" cy="1127858"/>
          </a:xfrm>
          <a:prstGeom prst="rect">
            <a:avLst/>
          </a:prstGeom>
        </p:spPr>
      </p:pic>
    </p:spTree>
    <p:extLst>
      <p:ext uri="{BB962C8B-B14F-4D97-AF65-F5344CB8AC3E}">
        <p14:creationId xmlns:p14="http://schemas.microsoft.com/office/powerpoint/2010/main" val="375554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10" name="TextBox 9">
            <a:extLst>
              <a:ext uri="{FF2B5EF4-FFF2-40B4-BE49-F238E27FC236}">
                <a16:creationId xmlns:a16="http://schemas.microsoft.com/office/drawing/2014/main" id="{86011B71-A327-8516-3E95-CE77A39F3D1A}"/>
              </a:ext>
            </a:extLst>
          </p:cNvPr>
          <p:cNvSpPr txBox="1"/>
          <p:nvPr/>
        </p:nvSpPr>
        <p:spPr>
          <a:xfrm>
            <a:off x="3069243" y="896862"/>
            <a:ext cx="14683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ea typeface="+mn-lt"/>
                <a:cs typeface="+mn-lt"/>
              </a:rPr>
              <a:t>ever_married</a:t>
            </a:r>
            <a:endParaRPr lang="en-US" i="1">
              <a:cs typeface="Calibri"/>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3073889" y="2680719"/>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Work_type</a:t>
            </a:r>
            <a:endParaRPr lang="en-US"/>
          </a:p>
        </p:txBody>
      </p:sp>
      <p:pic>
        <p:nvPicPr>
          <p:cNvPr id="5" name="Picture 4">
            <a:extLst>
              <a:ext uri="{FF2B5EF4-FFF2-40B4-BE49-F238E27FC236}">
                <a16:creationId xmlns:a16="http://schemas.microsoft.com/office/drawing/2014/main" id="{CF52C601-02E5-466B-B467-84FB29242E13}"/>
              </a:ext>
            </a:extLst>
          </p:cNvPr>
          <p:cNvPicPr>
            <a:picLocks noChangeAspect="1"/>
          </p:cNvPicPr>
          <p:nvPr/>
        </p:nvPicPr>
        <p:blipFill>
          <a:blip r:embed="rId3"/>
          <a:stretch>
            <a:fillRect/>
          </a:stretch>
        </p:blipFill>
        <p:spPr>
          <a:xfrm>
            <a:off x="692466" y="2865385"/>
            <a:ext cx="1981372" cy="1844200"/>
          </a:xfrm>
          <a:prstGeom prst="rect">
            <a:avLst/>
          </a:prstGeom>
        </p:spPr>
      </p:pic>
      <p:pic>
        <p:nvPicPr>
          <p:cNvPr id="8" name="Picture 7">
            <a:extLst>
              <a:ext uri="{FF2B5EF4-FFF2-40B4-BE49-F238E27FC236}">
                <a16:creationId xmlns:a16="http://schemas.microsoft.com/office/drawing/2014/main" id="{5C72B992-DB3E-4944-8C31-4C8EA545BBD0}"/>
              </a:ext>
            </a:extLst>
          </p:cNvPr>
          <p:cNvPicPr>
            <a:picLocks noChangeAspect="1"/>
          </p:cNvPicPr>
          <p:nvPr/>
        </p:nvPicPr>
        <p:blipFill>
          <a:blip r:embed="rId4"/>
          <a:stretch>
            <a:fillRect/>
          </a:stretch>
        </p:blipFill>
        <p:spPr>
          <a:xfrm>
            <a:off x="3118701" y="3200370"/>
            <a:ext cx="1941382" cy="1316992"/>
          </a:xfrm>
          <a:prstGeom prst="rect">
            <a:avLst/>
          </a:prstGeom>
        </p:spPr>
      </p:pic>
      <p:pic>
        <p:nvPicPr>
          <p:cNvPr id="14" name="Picture 13">
            <a:extLst>
              <a:ext uri="{FF2B5EF4-FFF2-40B4-BE49-F238E27FC236}">
                <a16:creationId xmlns:a16="http://schemas.microsoft.com/office/drawing/2014/main" id="{66FF30D8-774B-4036-A576-3DAAB0E867AA}"/>
              </a:ext>
            </a:extLst>
          </p:cNvPr>
          <p:cNvPicPr>
            <a:picLocks noChangeAspect="1"/>
          </p:cNvPicPr>
          <p:nvPr/>
        </p:nvPicPr>
        <p:blipFill>
          <a:blip r:embed="rId5"/>
          <a:stretch>
            <a:fillRect/>
          </a:stretch>
        </p:blipFill>
        <p:spPr>
          <a:xfrm>
            <a:off x="5911137" y="3589019"/>
            <a:ext cx="1486749" cy="966693"/>
          </a:xfrm>
          <a:prstGeom prst="rect">
            <a:avLst/>
          </a:prstGeom>
        </p:spPr>
      </p:pic>
      <p:pic>
        <p:nvPicPr>
          <p:cNvPr id="16" name="Picture 15">
            <a:extLst>
              <a:ext uri="{FF2B5EF4-FFF2-40B4-BE49-F238E27FC236}">
                <a16:creationId xmlns:a16="http://schemas.microsoft.com/office/drawing/2014/main" id="{88107ACD-F577-4D61-9B05-E23207E83BD4}"/>
              </a:ext>
            </a:extLst>
          </p:cNvPr>
          <p:cNvPicPr>
            <a:picLocks noChangeAspect="1"/>
          </p:cNvPicPr>
          <p:nvPr/>
        </p:nvPicPr>
        <p:blipFill>
          <a:blip r:embed="rId6"/>
          <a:stretch>
            <a:fillRect/>
          </a:stretch>
        </p:blipFill>
        <p:spPr>
          <a:xfrm>
            <a:off x="5899706" y="1507798"/>
            <a:ext cx="1358343" cy="867513"/>
          </a:xfrm>
          <a:prstGeom prst="rect">
            <a:avLst/>
          </a:prstGeom>
        </p:spPr>
      </p:pic>
      <p:pic>
        <p:nvPicPr>
          <p:cNvPr id="18" name="Picture 17">
            <a:extLst>
              <a:ext uri="{FF2B5EF4-FFF2-40B4-BE49-F238E27FC236}">
                <a16:creationId xmlns:a16="http://schemas.microsoft.com/office/drawing/2014/main" id="{8B9269F5-BF39-43D8-9E43-A206AD7ED5B8}"/>
              </a:ext>
            </a:extLst>
          </p:cNvPr>
          <p:cNvPicPr>
            <a:picLocks noChangeAspect="1"/>
          </p:cNvPicPr>
          <p:nvPr/>
        </p:nvPicPr>
        <p:blipFill>
          <a:blip r:embed="rId7"/>
          <a:stretch>
            <a:fillRect/>
          </a:stretch>
        </p:blipFill>
        <p:spPr>
          <a:xfrm>
            <a:off x="585786" y="609967"/>
            <a:ext cx="1981372" cy="1996932"/>
          </a:xfrm>
          <a:prstGeom prst="rect">
            <a:avLst/>
          </a:prstGeom>
        </p:spPr>
      </p:pic>
      <p:grpSp>
        <p:nvGrpSpPr>
          <p:cNvPr id="27" name="Group 26">
            <a:extLst>
              <a:ext uri="{FF2B5EF4-FFF2-40B4-BE49-F238E27FC236}">
                <a16:creationId xmlns:a16="http://schemas.microsoft.com/office/drawing/2014/main" id="{BC0F65CD-6A49-457C-9406-DEFB2CB6B546}"/>
              </a:ext>
            </a:extLst>
          </p:cNvPr>
          <p:cNvGrpSpPr/>
          <p:nvPr/>
        </p:nvGrpSpPr>
        <p:grpSpPr>
          <a:xfrm>
            <a:off x="3069243" y="1367427"/>
            <a:ext cx="1884137" cy="1048796"/>
            <a:chOff x="3566159" y="1711412"/>
            <a:chExt cx="1884137" cy="1048796"/>
          </a:xfrm>
        </p:grpSpPr>
        <p:pic>
          <p:nvPicPr>
            <p:cNvPr id="24" name="Picture 23">
              <a:extLst>
                <a:ext uri="{FF2B5EF4-FFF2-40B4-BE49-F238E27FC236}">
                  <a16:creationId xmlns:a16="http://schemas.microsoft.com/office/drawing/2014/main" id="{14C1ABA5-9253-4CC8-9FA7-A19E992D9C5D}"/>
                </a:ext>
              </a:extLst>
            </p:cNvPr>
            <p:cNvPicPr>
              <a:picLocks noChangeAspect="1"/>
            </p:cNvPicPr>
            <p:nvPr/>
          </p:nvPicPr>
          <p:blipFill>
            <a:blip r:embed="rId8"/>
            <a:stretch>
              <a:fillRect/>
            </a:stretch>
          </p:blipFill>
          <p:spPr>
            <a:xfrm>
              <a:off x="3566159" y="1711412"/>
              <a:ext cx="838273" cy="891617"/>
            </a:xfrm>
            <a:prstGeom prst="rect">
              <a:avLst/>
            </a:prstGeom>
          </p:spPr>
        </p:pic>
        <p:pic>
          <p:nvPicPr>
            <p:cNvPr id="26" name="Picture 25">
              <a:extLst>
                <a:ext uri="{FF2B5EF4-FFF2-40B4-BE49-F238E27FC236}">
                  <a16:creationId xmlns:a16="http://schemas.microsoft.com/office/drawing/2014/main" id="{7FFA716F-8176-4611-86FD-833536B5EC67}"/>
                </a:ext>
              </a:extLst>
            </p:cNvPr>
            <p:cNvPicPr>
              <a:picLocks noChangeAspect="1"/>
            </p:cNvPicPr>
            <p:nvPr/>
          </p:nvPicPr>
          <p:blipFill>
            <a:blip r:embed="rId9"/>
            <a:stretch>
              <a:fillRect/>
            </a:stretch>
          </p:blipFill>
          <p:spPr>
            <a:xfrm>
              <a:off x="4406266" y="1952418"/>
              <a:ext cx="1044030" cy="807790"/>
            </a:xfrm>
            <a:prstGeom prst="rect">
              <a:avLst/>
            </a:prstGeom>
          </p:spPr>
        </p:pic>
      </p:grpSp>
      <p:sp>
        <p:nvSpPr>
          <p:cNvPr id="28" name="TextBox 27">
            <a:extLst>
              <a:ext uri="{FF2B5EF4-FFF2-40B4-BE49-F238E27FC236}">
                <a16:creationId xmlns:a16="http://schemas.microsoft.com/office/drawing/2014/main" id="{60ADF863-AE4D-4545-8E71-49E4771F2F8F}"/>
              </a:ext>
            </a:extLst>
          </p:cNvPr>
          <p:cNvSpPr txBox="1"/>
          <p:nvPr/>
        </p:nvSpPr>
        <p:spPr>
          <a:xfrm>
            <a:off x="5821593" y="796727"/>
            <a:ext cx="2369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a:t>
            </a:r>
          </a:p>
          <a:p>
            <a:pPr marL="285750" indent="-285750">
              <a:buFont typeface="Arial"/>
              <a:buChar char="•"/>
            </a:pPr>
            <a:r>
              <a:rPr lang="en-US"/>
              <a:t>Almost 2/3 married</a:t>
            </a:r>
            <a:endParaRPr lang="en-US">
              <a:cs typeface="Calibri"/>
            </a:endParaRPr>
          </a:p>
        </p:txBody>
      </p:sp>
      <p:sp>
        <p:nvSpPr>
          <p:cNvPr id="29" name="TextBox 28">
            <a:extLst>
              <a:ext uri="{FF2B5EF4-FFF2-40B4-BE49-F238E27FC236}">
                <a16:creationId xmlns:a16="http://schemas.microsoft.com/office/drawing/2014/main" id="{CA20D363-A39F-4814-9E2F-114C995A8CBD}"/>
              </a:ext>
            </a:extLst>
          </p:cNvPr>
          <p:cNvSpPr txBox="1"/>
          <p:nvPr/>
        </p:nvSpPr>
        <p:spPr>
          <a:xfrm>
            <a:off x="5821593" y="2737781"/>
            <a:ext cx="31852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a:t>
            </a:r>
          </a:p>
          <a:p>
            <a:pPr marL="285750" indent="-285750">
              <a:buFont typeface="Arial"/>
              <a:buChar char="•"/>
            </a:pPr>
            <a:r>
              <a:rPr lang="en-US"/>
              <a:t>Private is largest almost 60%</a:t>
            </a:r>
            <a:endParaRPr lang="en-US">
              <a:cs typeface="Calibri"/>
            </a:endParaRPr>
          </a:p>
        </p:txBody>
      </p:sp>
    </p:spTree>
    <p:extLst>
      <p:ext uri="{BB962C8B-B14F-4D97-AF65-F5344CB8AC3E}">
        <p14:creationId xmlns:p14="http://schemas.microsoft.com/office/powerpoint/2010/main" val="3934826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2863332" y="854481"/>
            <a:ext cx="1537336" cy="276999"/>
          </a:xfrm>
          <a:prstGeom prst="rect">
            <a:avLst/>
          </a:prstGeom>
        </p:spPr>
        <p:txBody>
          <a:bodyPr vert="horz" wrap="square" lIns="0" tIns="0" rIns="0" bIns="0" rtlCol="0" anchor="t">
            <a:spAutoFit/>
          </a:bodyPr>
          <a:lstStyle/>
          <a:p>
            <a:r>
              <a:rPr lang="en-US" i="1" spc="-5" err="1">
                <a:latin typeface="Calibri"/>
                <a:cs typeface="Calibri"/>
              </a:rPr>
              <a:t>residence_type</a:t>
            </a:r>
            <a:endParaRPr lang="en-US" spc="-5">
              <a:ea typeface="+mn-lt"/>
              <a:cs typeface="+mn-lt"/>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6" name="Picture 5">
            <a:extLst>
              <a:ext uri="{FF2B5EF4-FFF2-40B4-BE49-F238E27FC236}">
                <a16:creationId xmlns:a16="http://schemas.microsoft.com/office/drawing/2014/main" id="{D2CF4A2C-2159-4354-A357-E26B492F69A9}"/>
              </a:ext>
            </a:extLst>
          </p:cNvPr>
          <p:cNvPicPr>
            <a:picLocks noChangeAspect="1"/>
          </p:cNvPicPr>
          <p:nvPr/>
        </p:nvPicPr>
        <p:blipFill>
          <a:blip r:embed="rId3"/>
          <a:stretch>
            <a:fillRect/>
          </a:stretch>
        </p:blipFill>
        <p:spPr>
          <a:xfrm>
            <a:off x="5900975" y="1352227"/>
            <a:ext cx="1775614" cy="1165961"/>
          </a:xfrm>
          <a:prstGeom prst="rect">
            <a:avLst/>
          </a:prstGeom>
        </p:spPr>
      </p:pic>
      <p:pic>
        <p:nvPicPr>
          <p:cNvPr id="10" name="Picture 9">
            <a:extLst>
              <a:ext uri="{FF2B5EF4-FFF2-40B4-BE49-F238E27FC236}">
                <a16:creationId xmlns:a16="http://schemas.microsoft.com/office/drawing/2014/main" id="{03534775-D501-48CD-A480-726EEBEA8639}"/>
              </a:ext>
            </a:extLst>
          </p:cNvPr>
          <p:cNvPicPr>
            <a:picLocks noChangeAspect="1"/>
          </p:cNvPicPr>
          <p:nvPr/>
        </p:nvPicPr>
        <p:blipFill>
          <a:blip r:embed="rId4"/>
          <a:stretch>
            <a:fillRect/>
          </a:stretch>
        </p:blipFill>
        <p:spPr>
          <a:xfrm>
            <a:off x="2762132" y="1394141"/>
            <a:ext cx="2720576" cy="1082134"/>
          </a:xfrm>
          <a:prstGeom prst="rect">
            <a:avLst/>
          </a:prstGeom>
        </p:spPr>
      </p:pic>
      <p:pic>
        <p:nvPicPr>
          <p:cNvPr id="13" name="Picture 12">
            <a:extLst>
              <a:ext uri="{FF2B5EF4-FFF2-40B4-BE49-F238E27FC236}">
                <a16:creationId xmlns:a16="http://schemas.microsoft.com/office/drawing/2014/main" id="{E1977A59-52C4-4956-850E-E218126F0497}"/>
              </a:ext>
            </a:extLst>
          </p:cNvPr>
          <p:cNvPicPr>
            <a:picLocks noChangeAspect="1"/>
          </p:cNvPicPr>
          <p:nvPr/>
        </p:nvPicPr>
        <p:blipFill>
          <a:blip r:embed="rId5"/>
          <a:stretch>
            <a:fillRect/>
          </a:stretch>
        </p:blipFill>
        <p:spPr>
          <a:xfrm>
            <a:off x="629519" y="643723"/>
            <a:ext cx="1920406" cy="1928027"/>
          </a:xfrm>
          <a:prstGeom prst="rect">
            <a:avLst/>
          </a:prstGeom>
        </p:spPr>
      </p:pic>
      <p:sp>
        <p:nvSpPr>
          <p:cNvPr id="14" name="TextBox 13">
            <a:extLst>
              <a:ext uri="{FF2B5EF4-FFF2-40B4-BE49-F238E27FC236}">
                <a16:creationId xmlns:a16="http://schemas.microsoft.com/office/drawing/2014/main" id="{8F4DBA89-9BE3-4844-BE3D-C08CA2F2CB5E}"/>
              </a:ext>
            </a:extLst>
          </p:cNvPr>
          <p:cNvSpPr txBox="1"/>
          <p:nvPr/>
        </p:nvSpPr>
        <p:spPr>
          <a:xfrm>
            <a:off x="884615" y="3014768"/>
            <a:ext cx="46779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a:t>
            </a:r>
          </a:p>
          <a:p>
            <a:pPr marL="285750" indent="-285750">
              <a:buFont typeface="Arial"/>
              <a:buChar char="•"/>
            </a:pPr>
            <a:r>
              <a:rPr lang="en-US"/>
              <a:t>Generally balanced with urban slightly more</a:t>
            </a:r>
            <a:endParaRPr lang="en-US">
              <a:cs typeface="Calibri"/>
            </a:endParaRPr>
          </a:p>
        </p:txBody>
      </p:sp>
    </p:spTree>
    <p:extLst>
      <p:ext uri="{BB962C8B-B14F-4D97-AF65-F5344CB8AC3E}">
        <p14:creationId xmlns:p14="http://schemas.microsoft.com/office/powerpoint/2010/main" val="2786951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628650" y="678656"/>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ave_glucose</a:t>
            </a:r>
            <a:endParaRPr lang="en-US" err="1"/>
          </a:p>
        </p:txBody>
      </p:sp>
      <p:pic>
        <p:nvPicPr>
          <p:cNvPr id="14" name="Picture 14" descr="Chart, histogram&#10;&#10;Description automatically generated">
            <a:extLst>
              <a:ext uri="{FF2B5EF4-FFF2-40B4-BE49-F238E27FC236}">
                <a16:creationId xmlns:a16="http://schemas.microsoft.com/office/drawing/2014/main" id="{DA58C844-DBBB-DDC0-AFEF-E6E81BA37BED}"/>
              </a:ext>
            </a:extLst>
          </p:cNvPr>
          <p:cNvPicPr>
            <a:picLocks noChangeAspect="1"/>
          </p:cNvPicPr>
          <p:nvPr/>
        </p:nvPicPr>
        <p:blipFill>
          <a:blip r:embed="rId3"/>
          <a:stretch>
            <a:fillRect/>
          </a:stretch>
        </p:blipFill>
        <p:spPr>
          <a:xfrm>
            <a:off x="694102" y="1125957"/>
            <a:ext cx="2743200" cy="1644713"/>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CD2A2595-C37B-AB2F-B3EB-363BB0D07281}"/>
              </a:ext>
            </a:extLst>
          </p:cNvPr>
          <p:cNvPicPr>
            <a:picLocks noChangeAspect="1"/>
          </p:cNvPicPr>
          <p:nvPr/>
        </p:nvPicPr>
        <p:blipFill>
          <a:blip r:embed="rId4"/>
          <a:stretch>
            <a:fillRect/>
          </a:stretch>
        </p:blipFill>
        <p:spPr>
          <a:xfrm>
            <a:off x="3866782" y="1045130"/>
            <a:ext cx="4407018" cy="1862248"/>
          </a:xfrm>
          <a:prstGeom prst="rect">
            <a:avLst/>
          </a:prstGeom>
        </p:spPr>
      </p:pic>
      <p:sp>
        <p:nvSpPr>
          <p:cNvPr id="6" name="TextBox 5">
            <a:extLst>
              <a:ext uri="{FF2B5EF4-FFF2-40B4-BE49-F238E27FC236}">
                <a16:creationId xmlns:a16="http://schemas.microsoft.com/office/drawing/2014/main" id="{480C8208-61B2-6FE7-7B8D-7934B95D276A}"/>
              </a:ext>
            </a:extLst>
          </p:cNvPr>
          <p:cNvSpPr txBox="1"/>
          <p:nvPr/>
        </p:nvSpPr>
        <p:spPr>
          <a:xfrm>
            <a:off x="262026" y="3056987"/>
            <a:ext cx="564612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Range of </a:t>
            </a:r>
            <a:r>
              <a:rPr lang="en-US" sz="1400" err="1">
                <a:ea typeface="+mn-lt"/>
                <a:cs typeface="+mn-lt"/>
              </a:rPr>
              <a:t>ave_glucose</a:t>
            </a:r>
            <a:r>
              <a:rPr lang="en-US" sz="1400">
                <a:ea typeface="+mn-lt"/>
                <a:cs typeface="+mn-lt"/>
              </a:rPr>
              <a:t> is from 55.12 to 271.74.</a:t>
            </a:r>
          </a:p>
          <a:p>
            <a:r>
              <a:rPr lang="en-US" sz="1400">
                <a:ea typeface="Calibri"/>
                <a:cs typeface="Calibri"/>
              </a:rPr>
              <a:t>Median – 91.86</a:t>
            </a:r>
          </a:p>
          <a:p>
            <a:r>
              <a:rPr lang="en-US" sz="1400">
                <a:ea typeface="Calibri"/>
                <a:cs typeface="Calibri"/>
              </a:rPr>
              <a:t>Mean -  106.14</a:t>
            </a:r>
          </a:p>
          <a:p>
            <a:endParaRPr lang="en-US"/>
          </a:p>
          <a:p>
            <a:r>
              <a:rPr lang="en-US"/>
              <a:t>Observations – </a:t>
            </a:r>
            <a:endParaRPr lang="en-US">
              <a:ea typeface="Calibri"/>
              <a:cs typeface="Calibri"/>
            </a:endParaRPr>
          </a:p>
          <a:p>
            <a:pPr marL="285750" indent="-285750">
              <a:buFont typeface="Arial"/>
              <a:buChar char="•"/>
            </a:pPr>
            <a:r>
              <a:rPr lang="en-US">
                <a:cs typeface="Calibri"/>
              </a:rPr>
              <a:t>Boxplot shown readings above 216 is at 95 percentile is</a:t>
            </a:r>
            <a:endParaRPr lang="en-US">
              <a:ea typeface="Calibri"/>
              <a:cs typeface="Calibri"/>
            </a:endParaRPr>
          </a:p>
          <a:p>
            <a:r>
              <a:rPr lang="en-US">
                <a:ea typeface="Calibri"/>
                <a:cs typeface="Calibri"/>
              </a:rPr>
              <a:t>      considered as outlier</a:t>
            </a:r>
          </a:p>
        </p:txBody>
      </p:sp>
      <p:pic>
        <p:nvPicPr>
          <p:cNvPr id="8" name="Picture 10" descr="Chart, box and whisker chart&#10;&#10;Description automatically generated">
            <a:extLst>
              <a:ext uri="{FF2B5EF4-FFF2-40B4-BE49-F238E27FC236}">
                <a16:creationId xmlns:a16="http://schemas.microsoft.com/office/drawing/2014/main" id="{5D2A1E56-3508-6189-4C9E-E857BE26DDAD}"/>
              </a:ext>
            </a:extLst>
          </p:cNvPr>
          <p:cNvPicPr>
            <a:picLocks noChangeAspect="1"/>
          </p:cNvPicPr>
          <p:nvPr/>
        </p:nvPicPr>
        <p:blipFill>
          <a:blip r:embed="rId5"/>
          <a:stretch>
            <a:fillRect/>
          </a:stretch>
        </p:blipFill>
        <p:spPr>
          <a:xfrm>
            <a:off x="6068602" y="3011428"/>
            <a:ext cx="2756909" cy="1925015"/>
          </a:xfrm>
          <a:prstGeom prst="rect">
            <a:avLst/>
          </a:prstGeom>
        </p:spPr>
      </p:pic>
      <p:cxnSp>
        <p:nvCxnSpPr>
          <p:cNvPr id="4" name="Straight Arrow Connector 3">
            <a:extLst>
              <a:ext uri="{FF2B5EF4-FFF2-40B4-BE49-F238E27FC236}">
                <a16:creationId xmlns:a16="http://schemas.microsoft.com/office/drawing/2014/main" id="{A7180FE1-A0D6-244F-4A45-30AAFF35EEB0}"/>
              </a:ext>
            </a:extLst>
          </p:cNvPr>
          <p:cNvCxnSpPr/>
          <p:nvPr/>
        </p:nvCxnSpPr>
        <p:spPr>
          <a:xfrm flipV="1">
            <a:off x="6422366" y="3634956"/>
            <a:ext cx="2167385" cy="1078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0FF61-CBBF-BEEF-23B6-5F03AF5D85EE}"/>
              </a:ext>
            </a:extLst>
          </p:cNvPr>
          <p:cNvSpPr txBox="1"/>
          <p:nvPr/>
        </p:nvSpPr>
        <p:spPr>
          <a:xfrm>
            <a:off x="6362520" y="3467280"/>
            <a:ext cx="56503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rgbClr val="FF0000"/>
                </a:solidFill>
                <a:ea typeface="Calibri"/>
                <a:cs typeface="Calibri"/>
              </a:rPr>
              <a:t>216</a:t>
            </a:r>
          </a:p>
        </p:txBody>
      </p:sp>
      <p:pic>
        <p:nvPicPr>
          <p:cNvPr id="2" name="Picture 1">
            <a:extLst>
              <a:ext uri="{FF2B5EF4-FFF2-40B4-BE49-F238E27FC236}">
                <a16:creationId xmlns:a16="http://schemas.microsoft.com/office/drawing/2014/main" id="{300CDFC7-7BDD-7A0B-874F-116C6D30706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705870" y="1950495"/>
            <a:ext cx="301338" cy="350323"/>
          </a:xfrm>
          <a:prstGeom prst="rect">
            <a:avLst/>
          </a:prstGeom>
        </p:spPr>
      </p:pic>
    </p:spTree>
    <p:extLst>
      <p:ext uri="{BB962C8B-B14F-4D97-AF65-F5344CB8AC3E}">
        <p14:creationId xmlns:p14="http://schemas.microsoft.com/office/powerpoint/2010/main" val="235008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628650" y="678656"/>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ave_glucose</a:t>
            </a:r>
            <a:endParaRPr lang="en-US" err="1"/>
          </a:p>
        </p:txBody>
      </p:sp>
      <p:sp>
        <p:nvSpPr>
          <p:cNvPr id="6" name="TextBox 5">
            <a:extLst>
              <a:ext uri="{FF2B5EF4-FFF2-40B4-BE49-F238E27FC236}">
                <a16:creationId xmlns:a16="http://schemas.microsoft.com/office/drawing/2014/main" id="{480C8208-61B2-6FE7-7B8D-7934B95D276A}"/>
              </a:ext>
            </a:extLst>
          </p:cNvPr>
          <p:cNvSpPr txBox="1"/>
          <p:nvPr/>
        </p:nvSpPr>
        <p:spPr>
          <a:xfrm>
            <a:off x="272809" y="2625666"/>
            <a:ext cx="809386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 </a:t>
            </a:r>
          </a:p>
          <a:p>
            <a:pPr marL="285750" indent="-285750">
              <a:buFont typeface="Arial"/>
              <a:buChar char="•"/>
            </a:pPr>
            <a:endParaRPr lang="en-US">
              <a:ea typeface="Calibri"/>
              <a:cs typeface="Calibri"/>
            </a:endParaRPr>
          </a:p>
          <a:p>
            <a:pPr marL="285750" indent="-285750">
              <a:buFont typeface="Arial"/>
              <a:buChar char="•"/>
            </a:pPr>
            <a:r>
              <a:rPr lang="en-US">
                <a:cs typeface="Calibri"/>
              </a:rPr>
              <a:t>Further analyze from the scatterplot graph, many strokes incidences (36 counts) were recorded for patients with </a:t>
            </a:r>
            <a:r>
              <a:rPr lang="en-US" err="1">
                <a:cs typeface="Calibri"/>
              </a:rPr>
              <a:t>ave_glucose</a:t>
            </a:r>
            <a:r>
              <a:rPr lang="en-US">
                <a:cs typeface="Calibri"/>
              </a:rPr>
              <a:t> in the outlier ranges (above 216). These</a:t>
            </a:r>
            <a:r>
              <a:rPr lang="en-US">
                <a:ea typeface="Calibri"/>
                <a:cs typeface="Calibri"/>
              </a:rPr>
              <a:t> 36 counts account for 14.4% of stroke patient. High glucose reading is an indication of stroke. Team consensus agreed to keep glucose reading unadjusted</a:t>
            </a:r>
          </a:p>
          <a:p>
            <a:endParaRPr lang="en-US">
              <a:cs typeface="Calibri"/>
            </a:endParaRPr>
          </a:p>
          <a:p>
            <a:r>
              <a:rPr lang="en-US">
                <a:cs typeface="Calibri"/>
              </a:rPr>
              <a:t>Actions – </a:t>
            </a:r>
            <a:endParaRPr lang="en-US">
              <a:ea typeface="Calibri"/>
              <a:cs typeface="Calibri"/>
            </a:endParaRPr>
          </a:p>
          <a:p>
            <a:pPr marL="285750" indent="-285750">
              <a:buFont typeface="Arial"/>
              <a:buChar char="•"/>
            </a:pPr>
            <a:r>
              <a:rPr lang="en-US">
                <a:cs typeface="Calibri"/>
              </a:rPr>
              <a:t>No action is required. </a:t>
            </a:r>
            <a:endParaRPr lang="en-US">
              <a:ea typeface="Calibri"/>
              <a:cs typeface="Calibri"/>
            </a:endParaRPr>
          </a:p>
        </p:txBody>
      </p:sp>
      <p:pic>
        <p:nvPicPr>
          <p:cNvPr id="7" name="Picture 8" descr="Chart, scatter chart&#10;&#10;Description automatically generated">
            <a:extLst>
              <a:ext uri="{FF2B5EF4-FFF2-40B4-BE49-F238E27FC236}">
                <a16:creationId xmlns:a16="http://schemas.microsoft.com/office/drawing/2014/main" id="{5E7F164E-9137-086A-C534-F8A9EDAA4F3D}"/>
              </a:ext>
            </a:extLst>
          </p:cNvPr>
          <p:cNvPicPr>
            <a:picLocks noChangeAspect="1"/>
          </p:cNvPicPr>
          <p:nvPr/>
        </p:nvPicPr>
        <p:blipFill>
          <a:blip r:embed="rId3"/>
          <a:stretch>
            <a:fillRect/>
          </a:stretch>
        </p:blipFill>
        <p:spPr>
          <a:xfrm>
            <a:off x="2136088" y="825710"/>
            <a:ext cx="4007727" cy="1658823"/>
          </a:xfrm>
          <a:prstGeom prst="rect">
            <a:avLst/>
          </a:prstGeom>
        </p:spPr>
      </p:pic>
    </p:spTree>
    <p:extLst>
      <p:ext uri="{BB962C8B-B14F-4D97-AF65-F5344CB8AC3E}">
        <p14:creationId xmlns:p14="http://schemas.microsoft.com/office/powerpoint/2010/main" val="32696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ea typeface="+mn-lt"/>
                <a:cs typeface="+mn-lt"/>
              </a:rPr>
              <a:t>BMI</a:t>
            </a:r>
            <a:endParaRPr lang="en-US"/>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7" name="Picture 12" descr="Graphical user interface&#10;&#10;Description automatically generated">
            <a:extLst>
              <a:ext uri="{FF2B5EF4-FFF2-40B4-BE49-F238E27FC236}">
                <a16:creationId xmlns:a16="http://schemas.microsoft.com/office/drawing/2014/main" id="{1E347B3C-95B1-87CA-8B55-E300C3481A19}"/>
              </a:ext>
            </a:extLst>
          </p:cNvPr>
          <p:cNvPicPr>
            <a:picLocks noChangeAspect="1"/>
          </p:cNvPicPr>
          <p:nvPr/>
        </p:nvPicPr>
        <p:blipFill>
          <a:blip r:embed="rId3"/>
          <a:stretch>
            <a:fillRect/>
          </a:stretch>
        </p:blipFill>
        <p:spPr>
          <a:xfrm>
            <a:off x="4023953" y="661786"/>
            <a:ext cx="4404374" cy="2158267"/>
          </a:xfrm>
          <a:prstGeom prst="rect">
            <a:avLst/>
          </a:prstGeom>
        </p:spPr>
      </p:pic>
      <p:sp>
        <p:nvSpPr>
          <p:cNvPr id="8" name="TextBox 7">
            <a:extLst>
              <a:ext uri="{FF2B5EF4-FFF2-40B4-BE49-F238E27FC236}">
                <a16:creationId xmlns:a16="http://schemas.microsoft.com/office/drawing/2014/main" id="{D34718B2-6530-8EC9-0B34-FEDD265163B2}"/>
              </a:ext>
            </a:extLst>
          </p:cNvPr>
          <p:cNvSpPr txBox="1"/>
          <p:nvPr/>
        </p:nvSpPr>
        <p:spPr>
          <a:xfrm>
            <a:off x="467591" y="2686049"/>
            <a:ext cx="263988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Segoe UI"/>
              </a:rPr>
              <a:t>Range of BMI is from 10.3 to 97.6</a:t>
            </a:r>
          </a:p>
          <a:p>
            <a:r>
              <a:rPr lang="en-US" sz="1400">
                <a:cs typeface="Segoe UI"/>
              </a:rPr>
              <a:t>Median – 28.4</a:t>
            </a:r>
          </a:p>
          <a:p>
            <a:r>
              <a:rPr lang="en-US" sz="1400">
                <a:cs typeface="Segoe UI"/>
              </a:rPr>
              <a:t>Mean -  28.9</a:t>
            </a:r>
          </a:p>
          <a:p>
            <a:r>
              <a:rPr lang="en-US" sz="1400">
                <a:cs typeface="Segoe UI"/>
              </a:rPr>
              <a:t>There are 201 count label as N/A</a:t>
            </a:r>
          </a:p>
        </p:txBody>
      </p:sp>
      <p:pic>
        <p:nvPicPr>
          <p:cNvPr id="17" name="Picture 17" descr="Table&#10;&#10;Description automatically generated">
            <a:extLst>
              <a:ext uri="{FF2B5EF4-FFF2-40B4-BE49-F238E27FC236}">
                <a16:creationId xmlns:a16="http://schemas.microsoft.com/office/drawing/2014/main" id="{B16D314C-03E0-083F-E597-034583A44CE9}"/>
              </a:ext>
            </a:extLst>
          </p:cNvPr>
          <p:cNvPicPr>
            <a:picLocks noChangeAspect="1"/>
          </p:cNvPicPr>
          <p:nvPr/>
        </p:nvPicPr>
        <p:blipFill>
          <a:blip r:embed="rId4"/>
          <a:stretch>
            <a:fillRect/>
          </a:stretch>
        </p:blipFill>
        <p:spPr>
          <a:xfrm>
            <a:off x="3491345" y="3107274"/>
            <a:ext cx="5122718" cy="1578634"/>
          </a:xfrm>
          <a:prstGeom prst="rect">
            <a:avLst/>
          </a:prstGeom>
        </p:spPr>
      </p:pic>
      <p:cxnSp>
        <p:nvCxnSpPr>
          <p:cNvPr id="18" name="Straight Arrow Connector 17">
            <a:extLst>
              <a:ext uri="{FF2B5EF4-FFF2-40B4-BE49-F238E27FC236}">
                <a16:creationId xmlns:a16="http://schemas.microsoft.com/office/drawing/2014/main" id="{388D12F2-0090-76C8-1394-246BBEE44EB1}"/>
              </a:ext>
            </a:extLst>
          </p:cNvPr>
          <p:cNvCxnSpPr/>
          <p:nvPr/>
        </p:nvCxnSpPr>
        <p:spPr>
          <a:xfrm flipH="1">
            <a:off x="3314701" y="4057650"/>
            <a:ext cx="10390" cy="4675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247702-8750-C106-CF87-54AB5FFA7D5B}"/>
              </a:ext>
            </a:extLst>
          </p:cNvPr>
          <p:cNvCxnSpPr/>
          <p:nvPr/>
        </p:nvCxnSpPr>
        <p:spPr>
          <a:xfrm flipV="1">
            <a:off x="5047384" y="2974398"/>
            <a:ext cx="8312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2DBDE4-E4A6-BF39-7070-82FBDFA6F411}"/>
              </a:ext>
            </a:extLst>
          </p:cNvPr>
          <p:cNvSpPr txBox="1"/>
          <p:nvPr/>
        </p:nvSpPr>
        <p:spPr>
          <a:xfrm>
            <a:off x="439947" y="3841989"/>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From the  chart, value</a:t>
            </a:r>
          </a:p>
          <a:p>
            <a:r>
              <a:rPr lang="en-US" sz="1600">
                <a:cs typeface="Calibri"/>
              </a:rPr>
              <a:t>above 60 is for extremely short and obese. We capped</a:t>
            </a:r>
          </a:p>
          <a:p>
            <a:r>
              <a:rPr lang="en-US" sz="1600">
                <a:cs typeface="Calibri"/>
              </a:rPr>
              <a:t>our </a:t>
            </a:r>
            <a:r>
              <a:rPr lang="en-US" sz="1600" err="1">
                <a:cs typeface="Calibri"/>
              </a:rPr>
              <a:t>bmi</a:t>
            </a:r>
            <a:r>
              <a:rPr lang="en-US" sz="1600">
                <a:cs typeface="Calibri"/>
              </a:rPr>
              <a:t> data at 60</a:t>
            </a:r>
          </a:p>
        </p:txBody>
      </p:sp>
      <p:sp>
        <p:nvSpPr>
          <p:cNvPr id="30" name="Arrow: Left 29">
            <a:extLst>
              <a:ext uri="{FF2B5EF4-FFF2-40B4-BE49-F238E27FC236}">
                <a16:creationId xmlns:a16="http://schemas.microsoft.com/office/drawing/2014/main" id="{96C02DE7-D6B0-8502-E076-665DEA387195}"/>
              </a:ext>
            </a:extLst>
          </p:cNvPr>
          <p:cNvSpPr/>
          <p:nvPr/>
        </p:nvSpPr>
        <p:spPr>
          <a:xfrm rot="-2100000">
            <a:off x="8339002" y="3162247"/>
            <a:ext cx="711679" cy="215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Chart, histogram&#10;&#10;Description automatically generated">
            <a:extLst>
              <a:ext uri="{FF2B5EF4-FFF2-40B4-BE49-F238E27FC236}">
                <a16:creationId xmlns:a16="http://schemas.microsoft.com/office/drawing/2014/main" id="{F37F94D1-0FD3-EF1D-B0D5-9D9480927FEC}"/>
              </a:ext>
            </a:extLst>
          </p:cNvPr>
          <p:cNvPicPr>
            <a:picLocks noChangeAspect="1"/>
          </p:cNvPicPr>
          <p:nvPr/>
        </p:nvPicPr>
        <p:blipFill>
          <a:blip r:embed="rId5"/>
          <a:stretch>
            <a:fillRect/>
          </a:stretch>
        </p:blipFill>
        <p:spPr>
          <a:xfrm>
            <a:off x="626830" y="983708"/>
            <a:ext cx="3082122" cy="1700335"/>
          </a:xfrm>
          <a:prstGeom prst="rect">
            <a:avLst/>
          </a:prstGeom>
        </p:spPr>
      </p:pic>
    </p:spTree>
    <p:extLst>
      <p:ext uri="{BB962C8B-B14F-4D97-AF65-F5344CB8AC3E}">
        <p14:creationId xmlns:p14="http://schemas.microsoft.com/office/powerpoint/2010/main" val="299470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ea typeface="+mn-lt"/>
                <a:cs typeface="+mn-lt"/>
              </a:rPr>
              <a:t>BMI</a:t>
            </a:r>
            <a:endParaRPr lang="en-US"/>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 name="TextBox 1">
            <a:extLst>
              <a:ext uri="{FF2B5EF4-FFF2-40B4-BE49-F238E27FC236}">
                <a16:creationId xmlns:a16="http://schemas.microsoft.com/office/drawing/2014/main" id="{28E3E726-6145-DDD0-E8A7-8A3A4FC9C130}"/>
              </a:ext>
            </a:extLst>
          </p:cNvPr>
          <p:cNvSpPr txBox="1"/>
          <p:nvPr/>
        </p:nvSpPr>
        <p:spPr>
          <a:xfrm>
            <a:off x="2358189" y="718887"/>
            <a:ext cx="30941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Boxplot show the outlier</a:t>
            </a:r>
          </a:p>
        </p:txBody>
      </p:sp>
      <p:pic>
        <p:nvPicPr>
          <p:cNvPr id="5" name="Picture 8" descr="Chart, box and whisker chart&#10;&#10;Description automatically generated">
            <a:extLst>
              <a:ext uri="{FF2B5EF4-FFF2-40B4-BE49-F238E27FC236}">
                <a16:creationId xmlns:a16="http://schemas.microsoft.com/office/drawing/2014/main" id="{D1932169-F0FC-F031-7119-DCEDE122990A}"/>
              </a:ext>
            </a:extLst>
          </p:cNvPr>
          <p:cNvPicPr>
            <a:picLocks noChangeAspect="1"/>
          </p:cNvPicPr>
          <p:nvPr/>
        </p:nvPicPr>
        <p:blipFill>
          <a:blip r:embed="rId3"/>
          <a:stretch>
            <a:fillRect/>
          </a:stretch>
        </p:blipFill>
        <p:spPr>
          <a:xfrm>
            <a:off x="1495926" y="1089570"/>
            <a:ext cx="4688305" cy="2813965"/>
          </a:xfrm>
          <a:prstGeom prst="rect">
            <a:avLst/>
          </a:prstGeom>
        </p:spPr>
      </p:pic>
      <p:sp>
        <p:nvSpPr>
          <p:cNvPr id="11" name="Oval 10">
            <a:extLst>
              <a:ext uri="{FF2B5EF4-FFF2-40B4-BE49-F238E27FC236}">
                <a16:creationId xmlns:a16="http://schemas.microsoft.com/office/drawing/2014/main" id="{E7DF2432-68DC-7DE7-1EDF-1512355F79DF}"/>
              </a:ext>
            </a:extLst>
          </p:cNvPr>
          <p:cNvSpPr/>
          <p:nvPr/>
        </p:nvSpPr>
        <p:spPr>
          <a:xfrm>
            <a:off x="2768768" y="1219702"/>
            <a:ext cx="491289" cy="1062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Calibri"/>
            </a:endParaRPr>
          </a:p>
        </p:txBody>
      </p:sp>
      <p:cxnSp>
        <p:nvCxnSpPr>
          <p:cNvPr id="9" name="Straight Arrow Connector 8">
            <a:extLst>
              <a:ext uri="{FF2B5EF4-FFF2-40B4-BE49-F238E27FC236}">
                <a16:creationId xmlns:a16="http://schemas.microsoft.com/office/drawing/2014/main" id="{32461E76-DEA8-10B7-FA83-7E0DDC50FD0F}"/>
              </a:ext>
            </a:extLst>
          </p:cNvPr>
          <p:cNvCxnSpPr/>
          <p:nvPr/>
        </p:nvCxnSpPr>
        <p:spPr>
          <a:xfrm>
            <a:off x="1941596" y="2277478"/>
            <a:ext cx="4652208" cy="2005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C1713C-C483-32D3-E252-ACB171BB9FCF}"/>
              </a:ext>
            </a:extLst>
          </p:cNvPr>
          <p:cNvSpPr txBox="1"/>
          <p:nvPr/>
        </p:nvSpPr>
        <p:spPr>
          <a:xfrm>
            <a:off x="3433512" y="2014788"/>
            <a:ext cx="1409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t>bmi</a:t>
            </a:r>
            <a:r>
              <a:rPr lang="en-US" sz="1400"/>
              <a:t> above 60</a:t>
            </a:r>
          </a:p>
        </p:txBody>
      </p:sp>
      <p:sp>
        <p:nvSpPr>
          <p:cNvPr id="15" name="TextBox 14">
            <a:extLst>
              <a:ext uri="{FF2B5EF4-FFF2-40B4-BE49-F238E27FC236}">
                <a16:creationId xmlns:a16="http://schemas.microsoft.com/office/drawing/2014/main" id="{01413702-A155-7746-D462-40DFCEAE400B}"/>
              </a:ext>
            </a:extLst>
          </p:cNvPr>
          <p:cNvSpPr txBox="1"/>
          <p:nvPr/>
        </p:nvSpPr>
        <p:spPr>
          <a:xfrm>
            <a:off x="1495115" y="4117807"/>
            <a:ext cx="65399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Observation – ​</a:t>
            </a:r>
          </a:p>
          <a:p>
            <a:pPr>
              <a:buChar char="•"/>
            </a:pPr>
            <a:r>
              <a:rPr lang="en-US">
                <a:cs typeface="Arial"/>
              </a:rPr>
              <a:t>BMI above 60 has 13 counts and they belong to the no stroke class</a:t>
            </a:r>
          </a:p>
        </p:txBody>
      </p:sp>
    </p:spTree>
    <p:extLst>
      <p:ext uri="{BB962C8B-B14F-4D97-AF65-F5344CB8AC3E}">
        <p14:creationId xmlns:p14="http://schemas.microsoft.com/office/powerpoint/2010/main" val="597734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25BAF1-27BC-BD72-643C-E8963E149208}"/>
              </a:ext>
            </a:extLst>
          </p:cNvPr>
          <p:cNvGrpSpPr/>
          <p:nvPr/>
        </p:nvGrpSpPr>
        <p:grpSpPr>
          <a:xfrm>
            <a:off x="521509" y="721047"/>
            <a:ext cx="7995554" cy="3837343"/>
            <a:chOff x="521509" y="1045412"/>
            <a:chExt cx="7995554" cy="3837343"/>
          </a:xfrm>
        </p:grpSpPr>
        <p:pic>
          <p:nvPicPr>
            <p:cNvPr id="3" name="Picture 6" descr="Diagram&#10;&#10;Description automatically generated">
              <a:extLst>
                <a:ext uri="{FF2B5EF4-FFF2-40B4-BE49-F238E27FC236}">
                  <a16:creationId xmlns:a16="http://schemas.microsoft.com/office/drawing/2014/main" id="{F0D7BF9E-F47F-1FF2-7129-E07034045C57}"/>
                </a:ext>
              </a:extLst>
            </p:cNvPr>
            <p:cNvPicPr>
              <a:picLocks noChangeAspect="1"/>
            </p:cNvPicPr>
            <p:nvPr/>
          </p:nvPicPr>
          <p:blipFill>
            <a:blip r:embed="rId2"/>
            <a:stretch>
              <a:fillRect/>
            </a:stretch>
          </p:blipFill>
          <p:spPr>
            <a:xfrm>
              <a:off x="521509" y="1045412"/>
              <a:ext cx="7995554" cy="3736218"/>
            </a:xfrm>
            <a:prstGeom prst="rect">
              <a:avLst/>
            </a:prstGeom>
          </p:spPr>
        </p:pic>
        <p:pic>
          <p:nvPicPr>
            <p:cNvPr id="4" name="Picture 4" descr="Diagram&#10;&#10;Description automatically generated">
              <a:extLst>
                <a:ext uri="{FF2B5EF4-FFF2-40B4-BE49-F238E27FC236}">
                  <a16:creationId xmlns:a16="http://schemas.microsoft.com/office/drawing/2014/main" id="{DB1D5528-9A26-B7DE-E2AC-AB1C27CEF45C}"/>
                </a:ext>
              </a:extLst>
            </p:cNvPr>
            <p:cNvPicPr>
              <a:picLocks noChangeAspect="1"/>
            </p:cNvPicPr>
            <p:nvPr/>
          </p:nvPicPr>
          <p:blipFill>
            <a:blip r:embed="rId3"/>
            <a:stretch>
              <a:fillRect/>
            </a:stretch>
          </p:blipFill>
          <p:spPr>
            <a:xfrm>
              <a:off x="4311177" y="1145424"/>
              <a:ext cx="3856638" cy="3737331"/>
            </a:xfrm>
            <a:prstGeom prst="rect">
              <a:avLst/>
            </a:prstGeom>
          </p:spPr>
        </p:pic>
        <p:sp>
          <p:nvSpPr>
            <p:cNvPr id="5" name="Rectangle 4">
              <a:extLst>
                <a:ext uri="{FF2B5EF4-FFF2-40B4-BE49-F238E27FC236}">
                  <a16:creationId xmlns:a16="http://schemas.microsoft.com/office/drawing/2014/main" id="{D56DF8E0-DF8C-860E-820D-A63E732C62A3}"/>
                </a:ext>
              </a:extLst>
            </p:cNvPr>
            <p:cNvSpPr/>
            <p:nvPr/>
          </p:nvSpPr>
          <p:spPr>
            <a:xfrm>
              <a:off x="770753" y="1543050"/>
              <a:ext cx="1282012" cy="494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7CA343F-1B07-008C-0BAC-392B876D1F12}"/>
                </a:ext>
              </a:extLst>
            </p:cNvPr>
            <p:cNvSpPr/>
            <p:nvPr/>
          </p:nvSpPr>
          <p:spPr>
            <a:xfrm>
              <a:off x="4516394" y="1241854"/>
              <a:ext cx="1235675" cy="355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bject 2">
            <a:extLst>
              <a:ext uri="{FF2B5EF4-FFF2-40B4-BE49-F238E27FC236}">
                <a16:creationId xmlns:a16="http://schemas.microsoft.com/office/drawing/2014/main" id="{96F41116-31A7-F2C2-74E9-5B87635F7F84}"/>
              </a:ext>
            </a:extLst>
          </p:cNvPr>
          <p:cNvSpPr txBox="1"/>
          <p:nvPr/>
        </p:nvSpPr>
        <p:spPr>
          <a:xfrm>
            <a:off x="353377" y="241379"/>
            <a:ext cx="2044223" cy="184666"/>
          </a:xfrm>
          <a:prstGeom prst="rect">
            <a:avLst/>
          </a:prstGeom>
        </p:spPr>
        <p:txBody>
          <a:bodyPr vert="horz" wrap="square" lIns="0" tIns="0" rIns="0" bIns="0" rtlCol="0" anchor="t">
            <a:spAutoFit/>
          </a:bodyPr>
          <a:lstStyle/>
          <a:p>
            <a:pPr marL="12700"/>
            <a:r>
              <a:rPr lang="en-US" sz="1200" b="1" spc="-50">
                <a:solidFill>
                  <a:srgbClr val="252525"/>
                </a:solidFill>
                <a:latin typeface="Arial"/>
                <a:cs typeface="Arial"/>
              </a:rPr>
              <a:t>Data Science Method</a:t>
            </a:r>
            <a:endParaRPr lang="en-US" sz="1200" b="1">
              <a:solidFill>
                <a:srgbClr val="252525"/>
              </a:solidFill>
              <a:latin typeface="Arial"/>
              <a:cs typeface="Arial"/>
            </a:endParaRPr>
          </a:p>
        </p:txBody>
      </p:sp>
      <p:sp>
        <p:nvSpPr>
          <p:cNvPr id="10" name="object 3">
            <a:extLst>
              <a:ext uri="{FF2B5EF4-FFF2-40B4-BE49-F238E27FC236}">
                <a16:creationId xmlns:a16="http://schemas.microsoft.com/office/drawing/2014/main" id="{21C69D84-BC69-3CA4-CEB6-9005FE8EE822}"/>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42418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ea typeface="+mn-lt"/>
                <a:cs typeface="+mn-lt"/>
              </a:rPr>
              <a:t>BMI</a:t>
            </a:r>
            <a:endParaRPr lang="en-US"/>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1" name="Picture 13" descr="Chart, scatter chart&#10;&#10;Description automatically generated">
            <a:extLst>
              <a:ext uri="{FF2B5EF4-FFF2-40B4-BE49-F238E27FC236}">
                <a16:creationId xmlns:a16="http://schemas.microsoft.com/office/drawing/2014/main" id="{E2975669-0E10-006B-BD85-353F3C047FFD}"/>
              </a:ext>
            </a:extLst>
          </p:cNvPr>
          <p:cNvPicPr>
            <a:picLocks noChangeAspect="1"/>
          </p:cNvPicPr>
          <p:nvPr/>
        </p:nvPicPr>
        <p:blipFill>
          <a:blip r:embed="rId3"/>
          <a:stretch>
            <a:fillRect/>
          </a:stretch>
        </p:blipFill>
        <p:spPr>
          <a:xfrm>
            <a:off x="1244958" y="603965"/>
            <a:ext cx="6709583" cy="2735409"/>
          </a:xfrm>
          <a:prstGeom prst="rect">
            <a:avLst/>
          </a:prstGeom>
        </p:spPr>
      </p:pic>
      <p:sp>
        <p:nvSpPr>
          <p:cNvPr id="14" name="TextBox 13">
            <a:extLst>
              <a:ext uri="{FF2B5EF4-FFF2-40B4-BE49-F238E27FC236}">
                <a16:creationId xmlns:a16="http://schemas.microsoft.com/office/drawing/2014/main" id="{C9B0B6B1-B2C0-B981-B486-1A4C3039CA17}"/>
              </a:ext>
            </a:extLst>
          </p:cNvPr>
          <p:cNvSpPr txBox="1"/>
          <p:nvPr/>
        </p:nvSpPr>
        <p:spPr>
          <a:xfrm>
            <a:off x="355217" y="3337064"/>
            <a:ext cx="768667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 </a:t>
            </a:r>
            <a:endParaRPr lang="en-US">
              <a:cs typeface="Calibri"/>
            </a:endParaRPr>
          </a:p>
          <a:p>
            <a:pPr marL="285750" indent="-285750">
              <a:buFont typeface="Arial"/>
              <a:buChar char="•"/>
            </a:pPr>
            <a:r>
              <a:rPr lang="en-US">
                <a:cs typeface="Calibri"/>
              </a:rPr>
              <a:t>All strokes has </a:t>
            </a:r>
            <a:r>
              <a:rPr lang="en-US" err="1">
                <a:cs typeface="Calibri"/>
              </a:rPr>
              <a:t>bmi</a:t>
            </a:r>
            <a:r>
              <a:rPr lang="en-US">
                <a:cs typeface="Calibri"/>
              </a:rPr>
              <a:t> less than 60</a:t>
            </a:r>
          </a:p>
          <a:p>
            <a:endParaRPr lang="en-US">
              <a:cs typeface="Calibri"/>
            </a:endParaRPr>
          </a:p>
          <a:p>
            <a:r>
              <a:rPr lang="en-US">
                <a:cs typeface="Calibri"/>
              </a:rPr>
              <a:t>Actions – </a:t>
            </a:r>
            <a:endParaRPr lang="en-US">
              <a:ea typeface="Calibri"/>
              <a:cs typeface="Calibri"/>
            </a:endParaRPr>
          </a:p>
          <a:p>
            <a:pPr marL="285750" indent="-285750">
              <a:buFont typeface="Arial"/>
              <a:buChar char="•"/>
            </a:pPr>
            <a:r>
              <a:rPr lang="en-US">
                <a:cs typeface="Calibri"/>
              </a:rPr>
              <a:t>Replace missing data with median value</a:t>
            </a:r>
            <a:endParaRPr lang="en-US"/>
          </a:p>
          <a:p>
            <a:pPr marL="285750" indent="-285750">
              <a:buFont typeface="Arial,Sans-Serif"/>
              <a:buChar char="•"/>
            </a:pPr>
            <a:r>
              <a:rPr lang="en-US">
                <a:ea typeface="+mn-lt"/>
                <a:cs typeface="Calibri"/>
              </a:rPr>
              <a:t>Remove records with BMI above 60</a:t>
            </a:r>
            <a:endParaRPr lang="en-US">
              <a:ea typeface="+mn-lt"/>
              <a:cs typeface="+mn-lt"/>
            </a:endParaRPr>
          </a:p>
        </p:txBody>
      </p:sp>
    </p:spTree>
    <p:extLst>
      <p:ext uri="{BB962C8B-B14F-4D97-AF65-F5344CB8AC3E}">
        <p14:creationId xmlns:p14="http://schemas.microsoft.com/office/powerpoint/2010/main" val="572847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2672440" y="673477"/>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smoking_status</a:t>
            </a:r>
            <a:endParaRPr lang="en-US"/>
          </a:p>
        </p:txBody>
      </p:sp>
      <p:sp>
        <p:nvSpPr>
          <p:cNvPr id="13" name="TextBox 12">
            <a:extLst>
              <a:ext uri="{FF2B5EF4-FFF2-40B4-BE49-F238E27FC236}">
                <a16:creationId xmlns:a16="http://schemas.microsoft.com/office/drawing/2014/main" id="{4E975DCA-DAB2-3C3A-7B74-3EEB899124BA}"/>
              </a:ext>
            </a:extLst>
          </p:cNvPr>
          <p:cNvSpPr txBox="1"/>
          <p:nvPr/>
        </p:nvSpPr>
        <p:spPr>
          <a:xfrm>
            <a:off x="2740194" y="2724507"/>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stroke</a:t>
            </a:r>
            <a:endParaRPr lang="en-US"/>
          </a:p>
        </p:txBody>
      </p:sp>
      <p:pic>
        <p:nvPicPr>
          <p:cNvPr id="14" name="Picture 15" descr="A picture containing text, person&#10;&#10;Description automatically generated">
            <a:extLst>
              <a:ext uri="{FF2B5EF4-FFF2-40B4-BE49-F238E27FC236}">
                <a16:creationId xmlns:a16="http://schemas.microsoft.com/office/drawing/2014/main" id="{735D740E-A044-3BE8-18E5-954F2935BB62}"/>
              </a:ext>
            </a:extLst>
          </p:cNvPr>
          <p:cNvPicPr>
            <a:picLocks noChangeAspect="1"/>
          </p:cNvPicPr>
          <p:nvPr/>
        </p:nvPicPr>
        <p:blipFill>
          <a:blip r:embed="rId3"/>
          <a:stretch>
            <a:fillRect/>
          </a:stretch>
        </p:blipFill>
        <p:spPr>
          <a:xfrm>
            <a:off x="6921651" y="2500444"/>
            <a:ext cx="1764957" cy="2504788"/>
          </a:xfrm>
          <a:prstGeom prst="rect">
            <a:avLst/>
          </a:prstGeom>
        </p:spPr>
      </p:pic>
      <p:pic>
        <p:nvPicPr>
          <p:cNvPr id="5" name="Picture 4">
            <a:extLst>
              <a:ext uri="{FF2B5EF4-FFF2-40B4-BE49-F238E27FC236}">
                <a16:creationId xmlns:a16="http://schemas.microsoft.com/office/drawing/2014/main" id="{147BC3AF-44CD-4A29-85E3-43FCEBF06737}"/>
              </a:ext>
            </a:extLst>
          </p:cNvPr>
          <p:cNvPicPr>
            <a:picLocks noChangeAspect="1"/>
          </p:cNvPicPr>
          <p:nvPr/>
        </p:nvPicPr>
        <p:blipFill>
          <a:blip r:embed="rId4"/>
          <a:stretch>
            <a:fillRect/>
          </a:stretch>
        </p:blipFill>
        <p:spPr>
          <a:xfrm>
            <a:off x="4966544" y="1212415"/>
            <a:ext cx="1517737" cy="980596"/>
          </a:xfrm>
          <a:prstGeom prst="rect">
            <a:avLst/>
          </a:prstGeom>
        </p:spPr>
      </p:pic>
      <p:pic>
        <p:nvPicPr>
          <p:cNvPr id="9" name="Picture 8">
            <a:extLst>
              <a:ext uri="{FF2B5EF4-FFF2-40B4-BE49-F238E27FC236}">
                <a16:creationId xmlns:a16="http://schemas.microsoft.com/office/drawing/2014/main" id="{A2180CB6-63AF-4615-BFFA-F3CBDE28819D}"/>
              </a:ext>
            </a:extLst>
          </p:cNvPr>
          <p:cNvPicPr>
            <a:picLocks noChangeAspect="1"/>
          </p:cNvPicPr>
          <p:nvPr/>
        </p:nvPicPr>
        <p:blipFill>
          <a:blip r:embed="rId5"/>
          <a:stretch>
            <a:fillRect/>
          </a:stretch>
        </p:blipFill>
        <p:spPr>
          <a:xfrm>
            <a:off x="2778130" y="1127591"/>
            <a:ext cx="1793870" cy="1065420"/>
          </a:xfrm>
          <a:prstGeom prst="rect">
            <a:avLst/>
          </a:prstGeom>
        </p:spPr>
      </p:pic>
      <p:pic>
        <p:nvPicPr>
          <p:cNvPr id="11" name="Picture 10">
            <a:extLst>
              <a:ext uri="{FF2B5EF4-FFF2-40B4-BE49-F238E27FC236}">
                <a16:creationId xmlns:a16="http://schemas.microsoft.com/office/drawing/2014/main" id="{690F6E8D-BA3A-4000-BD6C-D681329E41B4}"/>
              </a:ext>
            </a:extLst>
          </p:cNvPr>
          <p:cNvPicPr>
            <a:picLocks noChangeAspect="1"/>
          </p:cNvPicPr>
          <p:nvPr/>
        </p:nvPicPr>
        <p:blipFill>
          <a:blip r:embed="rId6"/>
          <a:stretch>
            <a:fillRect/>
          </a:stretch>
        </p:blipFill>
        <p:spPr>
          <a:xfrm>
            <a:off x="606657" y="591819"/>
            <a:ext cx="1966130" cy="1912786"/>
          </a:xfrm>
          <a:prstGeom prst="rect">
            <a:avLst/>
          </a:prstGeom>
        </p:spPr>
      </p:pic>
      <p:sp>
        <p:nvSpPr>
          <p:cNvPr id="18" name="TextBox 17">
            <a:extLst>
              <a:ext uri="{FF2B5EF4-FFF2-40B4-BE49-F238E27FC236}">
                <a16:creationId xmlns:a16="http://schemas.microsoft.com/office/drawing/2014/main" id="{D3B45140-4470-493C-A50A-E99F28461899}"/>
              </a:ext>
            </a:extLst>
          </p:cNvPr>
          <p:cNvSpPr txBox="1"/>
          <p:nvPr/>
        </p:nvSpPr>
        <p:spPr>
          <a:xfrm>
            <a:off x="6764334" y="1212415"/>
            <a:ext cx="22651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Observations: </a:t>
            </a:r>
          </a:p>
          <a:p>
            <a:pPr marL="285750" indent="-285750">
              <a:buFont typeface="Arial"/>
              <a:buChar char="•"/>
            </a:pPr>
            <a:r>
              <a:rPr lang="en-US" sz="1600"/>
              <a:t>Never smoked is 1/3</a:t>
            </a:r>
          </a:p>
          <a:p>
            <a:pPr marL="285750" indent="-285750">
              <a:buFont typeface="Arial"/>
              <a:buChar char="•"/>
            </a:pPr>
            <a:r>
              <a:rPr lang="en-US" sz="1600">
                <a:cs typeface="Calibri"/>
              </a:rPr>
              <a:t>Unknown is 1/3</a:t>
            </a:r>
          </a:p>
        </p:txBody>
      </p:sp>
      <p:pic>
        <p:nvPicPr>
          <p:cNvPr id="17" name="Picture 16">
            <a:extLst>
              <a:ext uri="{FF2B5EF4-FFF2-40B4-BE49-F238E27FC236}">
                <a16:creationId xmlns:a16="http://schemas.microsoft.com/office/drawing/2014/main" id="{D6BEDB84-35F5-45FC-B3B7-CB7FBC1CC593}"/>
              </a:ext>
            </a:extLst>
          </p:cNvPr>
          <p:cNvPicPr>
            <a:picLocks noChangeAspect="1"/>
          </p:cNvPicPr>
          <p:nvPr/>
        </p:nvPicPr>
        <p:blipFill>
          <a:blip r:embed="rId7"/>
          <a:stretch>
            <a:fillRect/>
          </a:stretch>
        </p:blipFill>
        <p:spPr>
          <a:xfrm>
            <a:off x="4966544" y="3175496"/>
            <a:ext cx="1483797" cy="980596"/>
          </a:xfrm>
          <a:prstGeom prst="rect">
            <a:avLst/>
          </a:prstGeom>
        </p:spPr>
      </p:pic>
      <p:pic>
        <p:nvPicPr>
          <p:cNvPr id="20" name="Picture 19">
            <a:extLst>
              <a:ext uri="{FF2B5EF4-FFF2-40B4-BE49-F238E27FC236}">
                <a16:creationId xmlns:a16="http://schemas.microsoft.com/office/drawing/2014/main" id="{77F6F817-3105-46A6-97AB-5E99177F9DB8}"/>
              </a:ext>
            </a:extLst>
          </p:cNvPr>
          <p:cNvPicPr>
            <a:picLocks noChangeAspect="1"/>
          </p:cNvPicPr>
          <p:nvPr/>
        </p:nvPicPr>
        <p:blipFill>
          <a:blip r:embed="rId8"/>
          <a:stretch>
            <a:fillRect/>
          </a:stretch>
        </p:blipFill>
        <p:spPr>
          <a:xfrm>
            <a:off x="2740194" y="3175496"/>
            <a:ext cx="2055604" cy="840413"/>
          </a:xfrm>
          <a:prstGeom prst="rect">
            <a:avLst/>
          </a:prstGeom>
        </p:spPr>
      </p:pic>
      <p:pic>
        <p:nvPicPr>
          <p:cNvPr id="24" name="Picture 23">
            <a:extLst>
              <a:ext uri="{FF2B5EF4-FFF2-40B4-BE49-F238E27FC236}">
                <a16:creationId xmlns:a16="http://schemas.microsoft.com/office/drawing/2014/main" id="{F9500C43-06C9-4922-93D0-57289E90FC8A}"/>
              </a:ext>
            </a:extLst>
          </p:cNvPr>
          <p:cNvPicPr>
            <a:picLocks noChangeAspect="1"/>
          </p:cNvPicPr>
          <p:nvPr/>
        </p:nvPicPr>
        <p:blipFill>
          <a:blip r:embed="rId9"/>
          <a:stretch>
            <a:fillRect/>
          </a:stretch>
        </p:blipFill>
        <p:spPr>
          <a:xfrm>
            <a:off x="682863" y="2638896"/>
            <a:ext cx="1889924" cy="1928027"/>
          </a:xfrm>
          <a:prstGeom prst="rect">
            <a:avLst/>
          </a:prstGeom>
        </p:spPr>
      </p:pic>
      <p:sp>
        <p:nvSpPr>
          <p:cNvPr id="27" name="TextBox 26">
            <a:extLst>
              <a:ext uri="{FF2B5EF4-FFF2-40B4-BE49-F238E27FC236}">
                <a16:creationId xmlns:a16="http://schemas.microsoft.com/office/drawing/2014/main" id="{5A0A3517-3EF1-41A1-A0C5-1478F9A4E8CA}"/>
              </a:ext>
            </a:extLst>
          </p:cNvPr>
          <p:cNvSpPr txBox="1"/>
          <p:nvPr/>
        </p:nvSpPr>
        <p:spPr>
          <a:xfrm>
            <a:off x="2752808" y="4116418"/>
            <a:ext cx="408530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Observations: </a:t>
            </a:r>
            <a:endParaRPr lang="en-US" sz="1400">
              <a:cs typeface="Calibri"/>
            </a:endParaRPr>
          </a:p>
          <a:p>
            <a:pPr marL="285750" indent="-285750">
              <a:buFont typeface="Arial"/>
              <a:buChar char="•"/>
            </a:pPr>
            <a:r>
              <a:rPr lang="en-US" sz="1400">
                <a:cs typeface="Calibri"/>
              </a:rPr>
              <a:t>4861 non stroke vs 249 stroke</a:t>
            </a:r>
          </a:p>
          <a:p>
            <a:pPr marL="285750" indent="-285750">
              <a:buFont typeface="Arial"/>
              <a:buChar char="•"/>
            </a:pPr>
            <a:r>
              <a:rPr lang="en-US" sz="1400">
                <a:cs typeface="Calibri"/>
              </a:rPr>
              <a:t>Ratio 19.5 : 1</a:t>
            </a:r>
          </a:p>
          <a:p>
            <a:pPr marL="285750" indent="-285750">
              <a:buFont typeface="Arial"/>
              <a:buChar char="•"/>
            </a:pPr>
            <a:r>
              <a:rPr lang="en-US" sz="1400" b="1">
                <a:solidFill>
                  <a:srgbClr val="FF0000"/>
                </a:solidFill>
                <a:cs typeface="Calibri"/>
              </a:rPr>
              <a:t>High Imbalanced Dataset</a:t>
            </a:r>
          </a:p>
          <a:p>
            <a:pPr marL="285750" indent="-285750">
              <a:buFont typeface="Arial"/>
              <a:buChar char="•"/>
            </a:pPr>
            <a:endParaRPr lang="en-US" sz="1600">
              <a:cs typeface="Calibri"/>
            </a:endParaRPr>
          </a:p>
        </p:txBody>
      </p:sp>
    </p:spTree>
    <p:extLst>
      <p:ext uri="{BB962C8B-B14F-4D97-AF65-F5344CB8AC3E}">
        <p14:creationId xmlns:p14="http://schemas.microsoft.com/office/powerpoint/2010/main" val="2750064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sz="1800" spc="-5">
                <a:solidFill>
                  <a:srgbClr val="252525"/>
                </a:solidFill>
                <a:latin typeface="Arial"/>
                <a:cs typeface="Arial"/>
              </a:rPr>
              <a:t>Dat</a:t>
            </a:r>
            <a:r>
              <a:rPr sz="1800">
                <a:solidFill>
                  <a:srgbClr val="252525"/>
                </a:solidFill>
                <a:latin typeface="Arial"/>
                <a:cs typeface="Arial"/>
              </a:rPr>
              <a:t>a</a:t>
            </a:r>
            <a:r>
              <a:rPr sz="1800" spc="-5">
                <a:solidFill>
                  <a:srgbClr val="252525"/>
                </a:solidFill>
                <a:latin typeface="Arial"/>
                <a:cs typeface="Arial"/>
              </a:rPr>
              <a:t> understandin</a:t>
            </a:r>
            <a:r>
              <a:rPr sz="1800">
                <a:solidFill>
                  <a:srgbClr val="252525"/>
                </a:solidFill>
                <a:latin typeface="Arial"/>
                <a:cs typeface="Arial"/>
              </a:rPr>
              <a:t>g</a:t>
            </a:r>
            <a:r>
              <a:rPr lang="en-US">
                <a:solidFill>
                  <a:srgbClr val="252525"/>
                </a:solidFill>
                <a:latin typeface="Arial"/>
                <a:cs typeface="Arial"/>
              </a:rPr>
              <a:t> summary</a:t>
            </a: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5" name="TextBox 4">
            <a:extLst>
              <a:ext uri="{FF2B5EF4-FFF2-40B4-BE49-F238E27FC236}">
                <a16:creationId xmlns:a16="http://schemas.microsoft.com/office/drawing/2014/main" id="{F921B56C-503E-37EC-382E-F93735A83018}"/>
              </a:ext>
            </a:extLst>
          </p:cNvPr>
          <p:cNvSpPr txBox="1"/>
          <p:nvPr/>
        </p:nvSpPr>
        <p:spPr>
          <a:xfrm>
            <a:off x="587829" y="1080826"/>
            <a:ext cx="816302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data contains 5110 observations with 12 attributes.</a:t>
            </a:r>
            <a:endParaRPr lang="en-US"/>
          </a:p>
          <a:p>
            <a:pPr marL="285750" indent="-285750">
              <a:buFont typeface="Arial"/>
              <a:buChar char="•"/>
            </a:pPr>
            <a:r>
              <a:rPr lang="en-US">
                <a:cs typeface="Calibri"/>
              </a:rPr>
              <a:t>The feature id served as a unique identifier of a patient. We’ll drop it from the dataset because it is not relevant in predicting the probability of a stroke.</a:t>
            </a:r>
          </a:p>
          <a:p>
            <a:pPr marL="285750" indent="-285750">
              <a:buFont typeface="Arial"/>
              <a:buChar char="•"/>
            </a:pPr>
            <a:r>
              <a:rPr lang="en-US">
                <a:cs typeface="Calibri"/>
              </a:rPr>
              <a:t>Remove the one record with value ‘Other’ in the gender column.</a:t>
            </a:r>
          </a:p>
          <a:p>
            <a:pPr marL="285750" indent="-285750">
              <a:buFont typeface="Arial"/>
              <a:buChar char="•"/>
            </a:pPr>
            <a:r>
              <a:rPr lang="en-US">
                <a:cs typeface="Calibri"/>
              </a:rPr>
              <a:t>There are missing data (201 rows) in BMI column; replace them with median</a:t>
            </a:r>
          </a:p>
          <a:p>
            <a:pPr marL="285750" indent="-285750">
              <a:buFont typeface="Arial"/>
              <a:buChar char="•"/>
            </a:pPr>
            <a:r>
              <a:rPr lang="en-US">
                <a:cs typeface="Calibri"/>
              </a:rPr>
              <a:t>There are three numerical attributes: 'age‘, '</a:t>
            </a:r>
            <a:r>
              <a:rPr lang="en-US" err="1">
                <a:cs typeface="Calibri"/>
              </a:rPr>
              <a:t>avg_glucose_level</a:t>
            </a:r>
            <a:r>
              <a:rPr lang="en-US">
                <a:cs typeface="Calibri"/>
              </a:rPr>
              <a:t>‘, '</a:t>
            </a:r>
            <a:r>
              <a:rPr lang="en-US" err="1">
                <a:cs typeface="Calibri"/>
              </a:rPr>
              <a:t>bmi</a:t>
            </a:r>
            <a:r>
              <a:rPr lang="en-US">
                <a:cs typeface="Calibri"/>
              </a:rPr>
              <a:t>‘. The rest are categorical attributes.</a:t>
            </a:r>
          </a:p>
          <a:p>
            <a:pPr marL="285750" indent="-285750">
              <a:buFont typeface="Arial,Sans-Serif"/>
              <a:buChar char="•"/>
            </a:pPr>
            <a:r>
              <a:rPr lang="en-US">
                <a:cs typeface="Calibri"/>
              </a:rPr>
              <a:t>There are outliers – </a:t>
            </a:r>
            <a:r>
              <a:rPr lang="en-US" err="1">
                <a:cs typeface="Calibri"/>
              </a:rPr>
              <a:t>bmi</a:t>
            </a:r>
            <a:r>
              <a:rPr lang="en-US">
                <a:cs typeface="Calibri"/>
              </a:rPr>
              <a:t> and age.</a:t>
            </a:r>
            <a:endParaRPr lang="en-US">
              <a:ea typeface="+mn-lt"/>
              <a:cs typeface="+mn-lt"/>
            </a:endParaRPr>
          </a:p>
          <a:p>
            <a:pPr marL="285750" indent="-285750">
              <a:buFont typeface="Arial"/>
              <a:buChar char="•"/>
            </a:pPr>
            <a:r>
              <a:rPr lang="en-US">
                <a:cs typeface="Calibri"/>
              </a:rPr>
              <a:t>We have an imbalanced class problem.</a:t>
            </a:r>
          </a:p>
          <a:p>
            <a:r>
              <a:rPr lang="en-US">
                <a:cs typeface="Calibri"/>
              </a:rPr>
              <a:t>                        </a:t>
            </a:r>
          </a:p>
        </p:txBody>
      </p:sp>
    </p:spTree>
    <p:extLst>
      <p:ext uri="{BB962C8B-B14F-4D97-AF65-F5344CB8AC3E}">
        <p14:creationId xmlns:p14="http://schemas.microsoft.com/office/powerpoint/2010/main" val="1591073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sz="1200" b="1" spc="-10">
                <a:solidFill>
                  <a:srgbClr val="252525"/>
                </a:solidFill>
                <a:latin typeface="Arial"/>
                <a:cs typeface="Arial"/>
              </a:rPr>
              <a:t>Re</a:t>
            </a:r>
            <a:r>
              <a:rPr sz="1200" b="1" spc="5">
                <a:solidFill>
                  <a:srgbClr val="252525"/>
                </a:solidFill>
                <a:latin typeface="Arial"/>
                <a:cs typeface="Arial"/>
              </a:rPr>
              <a:t>p</a:t>
            </a:r>
            <a:r>
              <a:rPr sz="1200" b="1" spc="-10">
                <a:solidFill>
                  <a:srgbClr val="252525"/>
                </a:solidFill>
                <a:latin typeface="Arial"/>
                <a:cs typeface="Arial"/>
              </a:rPr>
              <a:t>rese</a:t>
            </a:r>
            <a:r>
              <a:rPr sz="1200" b="1" spc="5">
                <a:solidFill>
                  <a:srgbClr val="252525"/>
                </a:solidFill>
                <a:latin typeface="Arial"/>
                <a:cs typeface="Arial"/>
              </a:rPr>
              <a:t>n</a:t>
            </a:r>
            <a:r>
              <a:rPr sz="1200" b="1">
                <a:solidFill>
                  <a:srgbClr val="252525"/>
                </a:solidFill>
                <a:latin typeface="Arial"/>
                <a:cs typeface="Arial"/>
              </a:rPr>
              <a:t>t</a:t>
            </a:r>
            <a:r>
              <a:rPr sz="1200" b="1" spc="-10">
                <a:solidFill>
                  <a:srgbClr val="252525"/>
                </a:solidFill>
                <a:latin typeface="Arial"/>
                <a:cs typeface="Arial"/>
              </a:rPr>
              <a:t>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r>
              <a:rPr sz="1200" b="1" spc="15">
                <a:solidFill>
                  <a:srgbClr val="252525"/>
                </a:solidFill>
                <a:latin typeface="Arial"/>
                <a:cs typeface="Arial"/>
              </a:rPr>
              <a:t> </a:t>
            </a:r>
            <a:r>
              <a:rPr sz="1200" b="1" spc="-10">
                <a:solidFill>
                  <a:srgbClr val="252525"/>
                </a:solidFill>
                <a:latin typeface="Arial"/>
                <a:cs typeface="Arial"/>
              </a:rPr>
              <a:t>a</a:t>
            </a:r>
            <a:r>
              <a:rPr sz="1200" b="1" spc="5">
                <a:solidFill>
                  <a:srgbClr val="252525"/>
                </a:solidFill>
                <a:latin typeface="Arial"/>
                <a:cs typeface="Arial"/>
              </a:rPr>
              <a:t>n</a:t>
            </a:r>
            <a:r>
              <a:rPr sz="1200" b="1">
                <a:solidFill>
                  <a:srgbClr val="252525"/>
                </a:solidFill>
                <a:latin typeface="Arial"/>
                <a:cs typeface="Arial"/>
              </a:rPr>
              <a:t>d</a:t>
            </a:r>
            <a:r>
              <a:rPr sz="1200" b="1" spc="10">
                <a:solidFill>
                  <a:srgbClr val="252525"/>
                </a:solidFill>
                <a:latin typeface="Arial"/>
                <a:cs typeface="Arial"/>
              </a:rPr>
              <a:t> </a:t>
            </a:r>
            <a:r>
              <a:rPr sz="1200" b="1" spc="-55">
                <a:solidFill>
                  <a:srgbClr val="252525"/>
                </a:solidFill>
                <a:latin typeface="Arial"/>
                <a:cs typeface="Arial"/>
              </a:rPr>
              <a:t>T</a:t>
            </a:r>
            <a:r>
              <a:rPr sz="1200" b="1" spc="-10">
                <a:solidFill>
                  <a:srgbClr val="252525"/>
                </a:solidFill>
                <a:latin typeface="Arial"/>
                <a:cs typeface="Arial"/>
              </a:rPr>
              <a:t>ra</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f</a:t>
            </a:r>
            <a:r>
              <a:rPr sz="1200" b="1" spc="5">
                <a:solidFill>
                  <a:srgbClr val="252525"/>
                </a:solidFill>
                <a:latin typeface="Arial"/>
                <a:cs typeface="Arial"/>
              </a:rPr>
              <a:t>o</a:t>
            </a:r>
            <a:r>
              <a:rPr sz="1200" b="1" spc="-10">
                <a:solidFill>
                  <a:srgbClr val="252525"/>
                </a:solidFill>
                <a:latin typeface="Arial"/>
                <a:cs typeface="Arial"/>
              </a:rPr>
              <a:t>rma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33</a:t>
            </a:fld>
            <a:endParaRPr spc="-5"/>
          </a:p>
        </p:txBody>
      </p:sp>
      <p:sp>
        <p:nvSpPr>
          <p:cNvPr id="5" name="TextBox 4">
            <a:extLst>
              <a:ext uri="{FF2B5EF4-FFF2-40B4-BE49-F238E27FC236}">
                <a16:creationId xmlns:a16="http://schemas.microsoft.com/office/drawing/2014/main" id="{757B63BB-8819-CC34-0DD7-EE2A255EB883}"/>
              </a:ext>
            </a:extLst>
          </p:cNvPr>
          <p:cNvSpPr txBox="1"/>
          <p:nvPr/>
        </p:nvSpPr>
        <p:spPr>
          <a:xfrm>
            <a:off x="706582" y="659823"/>
            <a:ext cx="44144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Calibri"/>
              </a:rPr>
              <a:t>Data Transformation</a:t>
            </a:r>
          </a:p>
          <a:p>
            <a:pPr marL="285750" indent="-285750">
              <a:buFont typeface="Arial"/>
              <a:buChar char="•"/>
            </a:pPr>
            <a:r>
              <a:rPr lang="en-US">
                <a:cs typeface="Calibri"/>
              </a:rPr>
              <a:t>gender (other) to be removed  (1 count)</a:t>
            </a:r>
          </a:p>
          <a:p>
            <a:pPr marL="285750" indent="-285750">
              <a:buFont typeface="Arial"/>
              <a:buChar char="•"/>
            </a:pPr>
            <a:r>
              <a:rPr lang="en-US">
                <a:cs typeface="Calibri"/>
              </a:rPr>
              <a:t>age below 30 to be removed ( 1570 count)</a:t>
            </a:r>
            <a:endParaRPr lang="en-US"/>
          </a:p>
          <a:p>
            <a:pPr marL="285750" indent="-285750">
              <a:buFont typeface="Arial"/>
              <a:buChar char="•"/>
            </a:pPr>
            <a:r>
              <a:rPr lang="en-US">
                <a:cs typeface="Calibri"/>
              </a:rPr>
              <a:t>BMI N/A is replaced with median (29.7)</a:t>
            </a:r>
          </a:p>
          <a:p>
            <a:pPr marL="285750" indent="-285750">
              <a:buFont typeface="Arial"/>
              <a:buChar char="•"/>
            </a:pPr>
            <a:r>
              <a:rPr lang="en-US">
                <a:cs typeface="Calibri"/>
              </a:rPr>
              <a:t>BMI above 60 to be removed ( 4 count)</a:t>
            </a:r>
          </a:p>
          <a:p>
            <a:pPr marL="285750" indent="-285750">
              <a:buFont typeface="Arial"/>
              <a:buChar char="•"/>
            </a:pPr>
            <a:r>
              <a:rPr lang="en-US">
                <a:cs typeface="Calibri"/>
              </a:rPr>
              <a:t>id feature to be removed </a:t>
            </a:r>
          </a:p>
          <a:p>
            <a:pPr marL="285750" indent="-285750">
              <a:buFont typeface="Arial"/>
              <a:buChar char="•"/>
            </a:pPr>
            <a:r>
              <a:rPr lang="en-US">
                <a:ea typeface="+mn-lt"/>
                <a:cs typeface="+mn-lt"/>
              </a:rPr>
              <a:t>For hypertension, </a:t>
            </a:r>
            <a:r>
              <a:rPr lang="en-US" err="1">
                <a:ea typeface="+mn-lt"/>
                <a:cs typeface="+mn-lt"/>
              </a:rPr>
              <a:t>heart_disease</a:t>
            </a:r>
            <a:r>
              <a:rPr lang="en-US">
                <a:ea typeface="+mn-lt"/>
                <a:cs typeface="+mn-lt"/>
              </a:rPr>
              <a:t> and stroke, we replaced "0" with "No" and "1" with "Yes"</a:t>
            </a:r>
            <a:endParaRPr lang="en-US">
              <a:cs typeface="Calibri"/>
            </a:endParaRPr>
          </a:p>
        </p:txBody>
      </p:sp>
      <p:pic>
        <p:nvPicPr>
          <p:cNvPr id="6" name="Picture 6" descr="Graphical user interface, table&#10;&#10;Description automatically generated">
            <a:extLst>
              <a:ext uri="{FF2B5EF4-FFF2-40B4-BE49-F238E27FC236}">
                <a16:creationId xmlns:a16="http://schemas.microsoft.com/office/drawing/2014/main" id="{18A0BEE2-074D-660F-38AC-2EA1002A44F9}"/>
              </a:ext>
            </a:extLst>
          </p:cNvPr>
          <p:cNvPicPr>
            <a:picLocks noChangeAspect="1"/>
          </p:cNvPicPr>
          <p:nvPr/>
        </p:nvPicPr>
        <p:blipFill>
          <a:blip r:embed="rId3"/>
          <a:stretch>
            <a:fillRect/>
          </a:stretch>
        </p:blipFill>
        <p:spPr>
          <a:xfrm>
            <a:off x="5278582" y="726371"/>
            <a:ext cx="3751118" cy="1945084"/>
          </a:xfrm>
          <a:prstGeom prst="rect">
            <a:avLst/>
          </a:prstGeom>
        </p:spPr>
      </p:pic>
      <p:graphicFrame>
        <p:nvGraphicFramePr>
          <p:cNvPr id="7" name="Table 7">
            <a:extLst>
              <a:ext uri="{FF2B5EF4-FFF2-40B4-BE49-F238E27FC236}">
                <a16:creationId xmlns:a16="http://schemas.microsoft.com/office/drawing/2014/main" id="{CBC7BCE1-7348-A566-A10E-1D0D6FBD155C}"/>
              </a:ext>
            </a:extLst>
          </p:cNvPr>
          <p:cNvGraphicFramePr>
            <a:graphicFrameLocks noGrp="1"/>
          </p:cNvGraphicFramePr>
          <p:nvPr>
            <p:extLst>
              <p:ext uri="{D42A27DB-BD31-4B8C-83A1-F6EECF244321}">
                <p14:modId xmlns:p14="http://schemas.microsoft.com/office/powerpoint/2010/main" val="738019854"/>
              </p:ext>
            </p:extLst>
          </p:nvPr>
        </p:nvGraphicFramePr>
        <p:xfrm>
          <a:off x="290762" y="3328736"/>
          <a:ext cx="3830014" cy="1320599"/>
        </p:xfrm>
        <a:graphic>
          <a:graphicData uri="http://schemas.openxmlformats.org/drawingml/2006/table">
            <a:tbl>
              <a:tblPr firstRow="1" bandRow="1">
                <a:tableStyleId>{5C22544A-7EE6-4342-B048-85BDC9FD1C3A}</a:tableStyleId>
              </a:tblPr>
              <a:tblGrid>
                <a:gridCol w="1660726">
                  <a:extLst>
                    <a:ext uri="{9D8B030D-6E8A-4147-A177-3AD203B41FA5}">
                      <a16:colId xmlns:a16="http://schemas.microsoft.com/office/drawing/2014/main" val="3680843849"/>
                    </a:ext>
                  </a:extLst>
                </a:gridCol>
                <a:gridCol w="1094162">
                  <a:extLst>
                    <a:ext uri="{9D8B030D-6E8A-4147-A177-3AD203B41FA5}">
                      <a16:colId xmlns:a16="http://schemas.microsoft.com/office/drawing/2014/main" val="2976915970"/>
                    </a:ext>
                  </a:extLst>
                </a:gridCol>
                <a:gridCol w="1075126">
                  <a:extLst>
                    <a:ext uri="{9D8B030D-6E8A-4147-A177-3AD203B41FA5}">
                      <a16:colId xmlns:a16="http://schemas.microsoft.com/office/drawing/2014/main" val="459149385"/>
                    </a:ext>
                  </a:extLst>
                </a:gridCol>
              </a:tblGrid>
              <a:tr h="319380">
                <a:tc>
                  <a:txBody>
                    <a:bodyPr/>
                    <a:lstStyle/>
                    <a:p>
                      <a:endParaRPr lang="en-US"/>
                    </a:p>
                  </a:txBody>
                  <a:tcPr/>
                </a:tc>
                <a:tc>
                  <a:txBody>
                    <a:bodyPr/>
                    <a:lstStyle/>
                    <a:p>
                      <a:pPr lvl="0">
                        <a:buNone/>
                      </a:pPr>
                      <a:r>
                        <a:rPr lang="en-US" sz="1600"/>
                        <a:t>From</a:t>
                      </a:r>
                    </a:p>
                  </a:txBody>
                  <a:tcPr/>
                </a:tc>
                <a:tc>
                  <a:txBody>
                    <a:bodyPr/>
                    <a:lstStyle/>
                    <a:p>
                      <a:r>
                        <a:rPr lang="en-US" sz="1600"/>
                        <a:t>To</a:t>
                      </a:r>
                    </a:p>
                  </a:txBody>
                  <a:tcPr/>
                </a:tc>
                <a:extLst>
                  <a:ext uri="{0D108BD9-81ED-4DB2-BD59-A6C34878D82A}">
                    <a16:rowId xmlns:a16="http://schemas.microsoft.com/office/drawing/2014/main" val="1120190787"/>
                  </a:ext>
                </a:extLst>
              </a:tr>
              <a:tr h="326478">
                <a:tc>
                  <a:txBody>
                    <a:bodyPr/>
                    <a:lstStyle/>
                    <a:p>
                      <a:r>
                        <a:rPr lang="en-US" sz="1400"/>
                        <a:t>Rows count</a:t>
                      </a:r>
                    </a:p>
                  </a:txBody>
                  <a:tcPr/>
                </a:tc>
                <a:tc>
                  <a:txBody>
                    <a:bodyPr/>
                    <a:lstStyle/>
                    <a:p>
                      <a:r>
                        <a:rPr lang="en-US"/>
                        <a:t>5110</a:t>
                      </a:r>
                    </a:p>
                  </a:txBody>
                  <a:tcPr/>
                </a:tc>
                <a:tc>
                  <a:txBody>
                    <a:bodyPr/>
                    <a:lstStyle/>
                    <a:p>
                      <a:r>
                        <a:rPr lang="en-US"/>
                        <a:t>3291</a:t>
                      </a:r>
                    </a:p>
                  </a:txBody>
                  <a:tcPr/>
                </a:tc>
                <a:extLst>
                  <a:ext uri="{0D108BD9-81ED-4DB2-BD59-A6C34878D82A}">
                    <a16:rowId xmlns:a16="http://schemas.microsoft.com/office/drawing/2014/main" val="155787942"/>
                  </a:ext>
                </a:extLst>
              </a:tr>
              <a:tr h="589079">
                <a:tc>
                  <a:txBody>
                    <a:bodyPr/>
                    <a:lstStyle/>
                    <a:p>
                      <a:r>
                        <a:rPr lang="en-US" sz="1400"/>
                        <a:t>Ratio of stroke vs non stroke</a:t>
                      </a:r>
                    </a:p>
                  </a:txBody>
                  <a:tcPr/>
                </a:tc>
                <a:tc>
                  <a:txBody>
                    <a:bodyPr/>
                    <a:lstStyle/>
                    <a:p>
                      <a:r>
                        <a:rPr lang="en-US"/>
                        <a:t>19.5 : 1</a:t>
                      </a:r>
                    </a:p>
                  </a:txBody>
                  <a:tcPr/>
                </a:tc>
                <a:tc>
                  <a:txBody>
                    <a:bodyPr/>
                    <a:lstStyle/>
                    <a:p>
                      <a:r>
                        <a:rPr lang="en-US"/>
                        <a:t>14 : 1</a:t>
                      </a:r>
                    </a:p>
                  </a:txBody>
                  <a:tcPr/>
                </a:tc>
                <a:extLst>
                  <a:ext uri="{0D108BD9-81ED-4DB2-BD59-A6C34878D82A}">
                    <a16:rowId xmlns:a16="http://schemas.microsoft.com/office/drawing/2014/main" val="4066026540"/>
                  </a:ext>
                </a:extLst>
              </a:tr>
            </a:tbl>
          </a:graphicData>
        </a:graphic>
      </p:graphicFrame>
      <p:pic>
        <p:nvPicPr>
          <p:cNvPr id="8" name="Picture 8" descr="A picture containing graphical user interface&#10;&#10;Description automatically generated">
            <a:extLst>
              <a:ext uri="{FF2B5EF4-FFF2-40B4-BE49-F238E27FC236}">
                <a16:creationId xmlns:a16="http://schemas.microsoft.com/office/drawing/2014/main" id="{C928BD49-BF2B-D62A-5E05-70CB599F262F}"/>
              </a:ext>
            </a:extLst>
          </p:cNvPr>
          <p:cNvPicPr>
            <a:picLocks noChangeAspect="1"/>
          </p:cNvPicPr>
          <p:nvPr/>
        </p:nvPicPr>
        <p:blipFill>
          <a:blip r:embed="rId4"/>
          <a:stretch>
            <a:fillRect/>
          </a:stretch>
        </p:blipFill>
        <p:spPr>
          <a:xfrm>
            <a:off x="4479576" y="3311852"/>
            <a:ext cx="1295400" cy="1533525"/>
          </a:xfrm>
          <a:prstGeom prst="rect">
            <a:avLst/>
          </a:prstGeom>
        </p:spPr>
      </p:pic>
      <p:sp>
        <p:nvSpPr>
          <p:cNvPr id="9" name="TextBox 1">
            <a:extLst>
              <a:ext uri="{FF2B5EF4-FFF2-40B4-BE49-F238E27FC236}">
                <a16:creationId xmlns:a16="http://schemas.microsoft.com/office/drawing/2014/main" id="{F930F1AE-A808-B8EB-596F-D218DE423962}"/>
              </a:ext>
            </a:extLst>
          </p:cNvPr>
          <p:cNvSpPr txBox="1"/>
          <p:nvPr/>
        </p:nvSpPr>
        <p:spPr>
          <a:xfrm>
            <a:off x="4189470" y="3035836"/>
            <a:ext cx="154195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Feature categories</a:t>
            </a:r>
            <a:endParaRPr lang="en-US" sz="1400">
              <a:cs typeface="Calibri"/>
            </a:endParaRPr>
          </a:p>
        </p:txBody>
      </p:sp>
      <p:pic>
        <p:nvPicPr>
          <p:cNvPr id="10" name="Picture 10">
            <a:extLst>
              <a:ext uri="{FF2B5EF4-FFF2-40B4-BE49-F238E27FC236}">
                <a16:creationId xmlns:a16="http://schemas.microsoft.com/office/drawing/2014/main" id="{4FB2443C-8840-D7F7-7DC2-DF3D5A576F2E}"/>
              </a:ext>
            </a:extLst>
          </p:cNvPr>
          <p:cNvPicPr>
            <a:picLocks noChangeAspect="1"/>
          </p:cNvPicPr>
          <p:nvPr/>
        </p:nvPicPr>
        <p:blipFill>
          <a:blip r:embed="rId5"/>
          <a:stretch>
            <a:fillRect/>
          </a:stretch>
        </p:blipFill>
        <p:spPr>
          <a:xfrm>
            <a:off x="6199477" y="2956214"/>
            <a:ext cx="2314575" cy="1828800"/>
          </a:xfrm>
          <a:prstGeom prst="rect">
            <a:avLst/>
          </a:prstGeom>
        </p:spPr>
      </p:pic>
      <p:sp>
        <p:nvSpPr>
          <p:cNvPr id="11" name="TextBox 1">
            <a:extLst>
              <a:ext uri="{FF2B5EF4-FFF2-40B4-BE49-F238E27FC236}">
                <a16:creationId xmlns:a16="http://schemas.microsoft.com/office/drawing/2014/main" id="{0B7E122E-0324-67C7-D4B1-B9B12ED3BE12}"/>
              </a:ext>
            </a:extLst>
          </p:cNvPr>
          <p:cNvSpPr txBox="1"/>
          <p:nvPr/>
        </p:nvSpPr>
        <p:spPr>
          <a:xfrm>
            <a:off x="6079093" y="2722103"/>
            <a:ext cx="1852633"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Information of Dataset</a:t>
            </a:r>
            <a:endParaRPr lang="en-US"/>
          </a:p>
        </p:txBody>
      </p:sp>
      <p:sp>
        <p:nvSpPr>
          <p:cNvPr id="12" name="TextBox 11">
            <a:extLst>
              <a:ext uri="{FF2B5EF4-FFF2-40B4-BE49-F238E27FC236}">
                <a16:creationId xmlns:a16="http://schemas.microsoft.com/office/drawing/2014/main" id="{563221E8-DD75-6367-457C-7C44268416AB}"/>
              </a:ext>
            </a:extLst>
          </p:cNvPr>
          <p:cNvSpPr txBox="1"/>
          <p:nvPr/>
        </p:nvSpPr>
        <p:spPr>
          <a:xfrm>
            <a:off x="301336" y="4705715"/>
            <a:ext cx="36679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a:t>
            </a:r>
            <a:r>
              <a:rPr lang="en-US" sz="1200">
                <a:cs typeface="Calibri"/>
              </a:rPr>
              <a:t>6.8 % of the dataset (240 rows) is set aside for testing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C52C2-288C-866D-1BF6-C4F41B35338E}"/>
              </a:ext>
            </a:extLst>
          </p:cNvPr>
          <p:cNvSpPr txBox="1"/>
          <p:nvPr/>
        </p:nvSpPr>
        <p:spPr>
          <a:xfrm>
            <a:off x="256784" y="213725"/>
            <a:ext cx="34008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Selecting </a:t>
            </a:r>
            <a:r>
              <a:rPr lang="en-US" sz="1200" b="1" spc="-10">
                <a:solidFill>
                  <a:srgbClr val="252525"/>
                </a:solidFill>
                <a:latin typeface="Arial"/>
                <a:cs typeface="Arial"/>
              </a:rPr>
              <a:t>data</a:t>
            </a:r>
            <a:r>
              <a:rPr lang="en-US" sz="1200" b="1">
                <a:latin typeface="Arial"/>
                <a:cs typeface="Arial"/>
              </a:rPr>
              <a:t> sample for testing</a:t>
            </a:r>
          </a:p>
        </p:txBody>
      </p:sp>
      <p:sp>
        <p:nvSpPr>
          <p:cNvPr id="4" name="TextBox 3">
            <a:extLst>
              <a:ext uri="{FF2B5EF4-FFF2-40B4-BE49-F238E27FC236}">
                <a16:creationId xmlns:a16="http://schemas.microsoft.com/office/drawing/2014/main" id="{B4B8FCB5-8AE3-E2BF-469D-6F27B24C03EC}"/>
              </a:ext>
            </a:extLst>
          </p:cNvPr>
          <p:cNvSpPr txBox="1"/>
          <p:nvPr/>
        </p:nvSpPr>
        <p:spPr>
          <a:xfrm>
            <a:off x="215868" y="634555"/>
            <a:ext cx="890247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endParaRPr lang="en-US">
              <a:cs typeface="Calibri"/>
            </a:endParaRPr>
          </a:p>
          <a:p>
            <a:endParaRPr lang="en-US">
              <a:cs typeface="Calibri"/>
            </a:endParaRPr>
          </a:p>
          <a:p>
            <a:endParaRPr lang="en-US">
              <a:cs typeface="Calibri"/>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r>
              <a:rPr lang="en-US" sz="900" i="1">
                <a:ea typeface="+mn-lt"/>
                <a:cs typeface="+mn-lt"/>
              </a:rPr>
              <a:t>The following factors are deduced from the heat map that affect stroke predictions – </a:t>
            </a:r>
            <a:endParaRPr lang="en-US" sz="900">
              <a:ea typeface="+mn-lt"/>
              <a:cs typeface="+mn-lt"/>
            </a:endParaRPr>
          </a:p>
          <a:p>
            <a:r>
              <a:rPr lang="en-US" sz="900" i="1">
                <a:ea typeface="+mn-lt"/>
                <a:cs typeface="+mn-lt"/>
              </a:rPr>
              <a:t>1. age, 2. heart disease, 3. </a:t>
            </a:r>
            <a:r>
              <a:rPr lang="en-US" sz="900" i="1" err="1">
                <a:ea typeface="+mn-lt"/>
                <a:cs typeface="+mn-lt"/>
              </a:rPr>
              <a:t>ave_glucose</a:t>
            </a:r>
            <a:r>
              <a:rPr lang="en-US" sz="900" i="1">
                <a:ea typeface="+mn-lt"/>
                <a:cs typeface="+mn-lt"/>
              </a:rPr>
              <a:t> level &amp; 4. hypertension </a:t>
            </a:r>
            <a:endParaRPr lang="en-US" sz="900">
              <a:ea typeface="+mn-lt"/>
              <a:cs typeface="+mn-lt"/>
            </a:endParaRPr>
          </a:p>
          <a:p>
            <a:endParaRPr lang="en-US" sz="900">
              <a:ea typeface="+mn-lt"/>
              <a:cs typeface="+mn-lt"/>
            </a:endParaRPr>
          </a:p>
          <a:p>
            <a:r>
              <a:rPr lang="en-US" sz="900" i="1">
                <a:ea typeface="+mn-lt"/>
                <a:cs typeface="+mn-lt"/>
              </a:rPr>
              <a:t>heart disease and hypertension are categorical data</a:t>
            </a:r>
            <a:endParaRPr lang="en-US" sz="900">
              <a:ea typeface="+mn-lt"/>
              <a:cs typeface="+mn-lt"/>
            </a:endParaRPr>
          </a:p>
          <a:p>
            <a:endParaRPr lang="en-US">
              <a:ea typeface="+mn-lt"/>
              <a:cs typeface="+mn-lt"/>
            </a:endParaRPr>
          </a:p>
          <a:p>
            <a:r>
              <a:rPr lang="en-US">
                <a:cs typeface="Calibri"/>
              </a:rPr>
              <a:t>We have selected 6.8 % from both Majority and Minority data.</a:t>
            </a:r>
          </a:p>
          <a:p>
            <a:r>
              <a:rPr lang="en-US">
                <a:cs typeface="Calibri"/>
              </a:rPr>
              <a:t>Our Training and test dataset is now 3291 rows</a:t>
            </a:r>
          </a:p>
        </p:txBody>
      </p:sp>
      <p:pic>
        <p:nvPicPr>
          <p:cNvPr id="6" name="Picture 5">
            <a:extLst>
              <a:ext uri="{FF2B5EF4-FFF2-40B4-BE49-F238E27FC236}">
                <a16:creationId xmlns:a16="http://schemas.microsoft.com/office/drawing/2014/main" id="{08B4CFC1-C19A-4A1F-BF3A-16EEF1C32441}"/>
              </a:ext>
            </a:extLst>
          </p:cNvPr>
          <p:cNvPicPr>
            <a:picLocks noChangeAspect="1"/>
          </p:cNvPicPr>
          <p:nvPr/>
        </p:nvPicPr>
        <p:blipFill>
          <a:blip r:embed="rId2"/>
          <a:stretch>
            <a:fillRect/>
          </a:stretch>
        </p:blipFill>
        <p:spPr>
          <a:xfrm>
            <a:off x="6980809" y="3524946"/>
            <a:ext cx="2080440" cy="739204"/>
          </a:xfrm>
          <a:prstGeom prst="rect">
            <a:avLst/>
          </a:prstGeom>
        </p:spPr>
      </p:pic>
      <p:pic>
        <p:nvPicPr>
          <p:cNvPr id="7" name="Picture 6">
            <a:extLst>
              <a:ext uri="{FF2B5EF4-FFF2-40B4-BE49-F238E27FC236}">
                <a16:creationId xmlns:a16="http://schemas.microsoft.com/office/drawing/2014/main" id="{95ADBDA7-2AE2-4A70-8844-9E54454889C6}"/>
              </a:ext>
            </a:extLst>
          </p:cNvPr>
          <p:cNvPicPr>
            <a:picLocks noChangeAspect="1"/>
          </p:cNvPicPr>
          <p:nvPr/>
        </p:nvPicPr>
        <p:blipFill>
          <a:blip r:embed="rId3"/>
          <a:stretch>
            <a:fillRect/>
          </a:stretch>
        </p:blipFill>
        <p:spPr>
          <a:xfrm>
            <a:off x="4567275" y="3550390"/>
            <a:ext cx="2034716" cy="701101"/>
          </a:xfrm>
          <a:prstGeom prst="rect">
            <a:avLst/>
          </a:prstGeom>
        </p:spPr>
      </p:pic>
      <p:graphicFrame>
        <p:nvGraphicFramePr>
          <p:cNvPr id="5" name="Table 4">
            <a:extLst>
              <a:ext uri="{FF2B5EF4-FFF2-40B4-BE49-F238E27FC236}">
                <a16:creationId xmlns:a16="http://schemas.microsoft.com/office/drawing/2014/main" id="{530CD547-39EF-2143-4ED0-EE95B046ECF7}"/>
              </a:ext>
            </a:extLst>
          </p:cNvPr>
          <p:cNvGraphicFramePr>
            <a:graphicFrameLocks noGrp="1"/>
          </p:cNvGraphicFramePr>
          <p:nvPr>
            <p:extLst>
              <p:ext uri="{D42A27DB-BD31-4B8C-83A1-F6EECF244321}">
                <p14:modId xmlns:p14="http://schemas.microsoft.com/office/powerpoint/2010/main" val="3326981680"/>
              </p:ext>
            </p:extLst>
          </p:nvPr>
        </p:nvGraphicFramePr>
        <p:xfrm>
          <a:off x="293914" y="991459"/>
          <a:ext cx="8748524" cy="2468880"/>
        </p:xfrm>
        <a:graphic>
          <a:graphicData uri="http://schemas.openxmlformats.org/drawingml/2006/table">
            <a:tbl>
              <a:tblPr firstRow="1" bandRow="1">
                <a:tableStyleId>{5C22544A-7EE6-4342-B048-85BDC9FD1C3A}</a:tableStyleId>
              </a:tblPr>
              <a:tblGrid>
                <a:gridCol w="1318271">
                  <a:extLst>
                    <a:ext uri="{9D8B030D-6E8A-4147-A177-3AD203B41FA5}">
                      <a16:colId xmlns:a16="http://schemas.microsoft.com/office/drawing/2014/main" val="2069223865"/>
                    </a:ext>
                  </a:extLst>
                </a:gridCol>
                <a:gridCol w="1150490">
                  <a:extLst>
                    <a:ext uri="{9D8B030D-6E8A-4147-A177-3AD203B41FA5}">
                      <a16:colId xmlns:a16="http://schemas.microsoft.com/office/drawing/2014/main" val="1491780691"/>
                    </a:ext>
                  </a:extLst>
                </a:gridCol>
                <a:gridCol w="1294302">
                  <a:extLst>
                    <a:ext uri="{9D8B030D-6E8A-4147-A177-3AD203B41FA5}">
                      <a16:colId xmlns:a16="http://schemas.microsoft.com/office/drawing/2014/main" val="469216208"/>
                    </a:ext>
                  </a:extLst>
                </a:gridCol>
                <a:gridCol w="1150490">
                  <a:extLst>
                    <a:ext uri="{9D8B030D-6E8A-4147-A177-3AD203B41FA5}">
                      <a16:colId xmlns:a16="http://schemas.microsoft.com/office/drawing/2014/main" val="2383921780"/>
                    </a:ext>
                  </a:extLst>
                </a:gridCol>
                <a:gridCol w="2205108">
                  <a:extLst>
                    <a:ext uri="{9D8B030D-6E8A-4147-A177-3AD203B41FA5}">
                      <a16:colId xmlns:a16="http://schemas.microsoft.com/office/drawing/2014/main" val="3284663476"/>
                    </a:ext>
                  </a:extLst>
                </a:gridCol>
                <a:gridCol w="1629863">
                  <a:extLst>
                    <a:ext uri="{9D8B030D-6E8A-4147-A177-3AD203B41FA5}">
                      <a16:colId xmlns:a16="http://schemas.microsoft.com/office/drawing/2014/main" val="3783013122"/>
                    </a:ext>
                  </a:extLst>
                </a:gridCol>
              </a:tblGrid>
              <a:tr h="145142">
                <a:tc>
                  <a:txBody>
                    <a:bodyPr/>
                    <a:lstStyle/>
                    <a:p>
                      <a:r>
                        <a:rPr lang="en-US">
                          <a:effectLst/>
                        </a:rPr>
                        <a:t>Total Count</a:t>
                      </a:r>
                    </a:p>
                  </a:txBody>
                  <a:tcPr marL="0" marR="0" marT="0" marB="0" anchor="ctr"/>
                </a:tc>
                <a:tc>
                  <a:txBody>
                    <a:bodyPr/>
                    <a:lstStyle/>
                    <a:p>
                      <a:pPr algn="r"/>
                      <a:r>
                        <a:rPr lang="en-US">
                          <a:effectLst/>
                        </a:rPr>
                        <a:t>3531</a:t>
                      </a:r>
                    </a:p>
                  </a:txBody>
                  <a:tcPr marL="0" marR="0" marT="0" marB="0" anchor="ctr"/>
                </a:tc>
                <a:tc>
                  <a:txBody>
                    <a:bodyPr/>
                    <a:lstStyle/>
                    <a:p>
                      <a:endParaRPr lang="en-US">
                        <a:effectLst/>
                      </a:endParaRPr>
                    </a:p>
                  </a:txBody>
                  <a:tcPr marL="0" marR="0" marT="0" marB="0" anchor="ctr"/>
                </a:tc>
                <a:tc>
                  <a:txBody>
                    <a:bodyPr/>
                    <a:lstStyle/>
                    <a:p>
                      <a:r>
                        <a:rPr lang="en-US">
                          <a:effectLst/>
                        </a:rPr>
                        <a:t>Male</a:t>
                      </a:r>
                    </a:p>
                  </a:txBody>
                  <a:tcPr marL="0" marR="0" marT="0" marB="0" anchor="ctr"/>
                </a:tc>
                <a:tc>
                  <a:txBody>
                    <a:bodyPr/>
                    <a:lstStyle/>
                    <a:p>
                      <a:pPr algn="r"/>
                      <a:r>
                        <a:rPr lang="en-US">
                          <a:effectLst/>
                        </a:rPr>
                        <a:t>1432</a:t>
                      </a:r>
                    </a:p>
                  </a:txBody>
                  <a:tcPr marL="0" marR="0" marT="0" marB="0" anchor="ctr"/>
                </a:tc>
                <a:tc>
                  <a:txBody>
                    <a:bodyPr/>
                    <a:lstStyle/>
                    <a:p>
                      <a:pPr algn="r"/>
                      <a:endParaRPr lang="en-US">
                        <a:effectLst/>
                      </a:endParaRPr>
                    </a:p>
                  </a:txBody>
                  <a:tcPr marL="0" marR="0" marT="0" marB="0" anchor="ctr"/>
                </a:tc>
                <a:extLst>
                  <a:ext uri="{0D108BD9-81ED-4DB2-BD59-A6C34878D82A}">
                    <a16:rowId xmlns:a16="http://schemas.microsoft.com/office/drawing/2014/main" val="3721389209"/>
                  </a:ext>
                </a:extLst>
              </a:tr>
              <a:tr h="145142">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r>
                        <a:rPr lang="en-US">
                          <a:effectLst/>
                        </a:rPr>
                        <a:t>Female</a:t>
                      </a:r>
                    </a:p>
                  </a:txBody>
                  <a:tcPr marL="0" marR="0" marT="0" marB="0" anchor="ctr"/>
                </a:tc>
                <a:tc>
                  <a:txBody>
                    <a:bodyPr/>
                    <a:lstStyle/>
                    <a:p>
                      <a:pPr algn="r"/>
                      <a:r>
                        <a:rPr lang="en-US">
                          <a:effectLst/>
                        </a:rPr>
                        <a:t> </a:t>
                      </a:r>
                      <a:r>
                        <a:rPr lang="en-US">
                          <a:solidFill>
                            <a:schemeClr val="bg1"/>
                          </a:solidFill>
                          <a:effectLst/>
                        </a:rPr>
                        <a:t>2099</a:t>
                      </a:r>
                    </a:p>
                  </a:txBody>
                  <a:tcPr marL="0" marR="0" marT="0" marB="0" anchor="ctr"/>
                </a:tc>
                <a:tc>
                  <a:txBody>
                    <a:bodyPr/>
                    <a:lstStyle/>
                    <a:p>
                      <a:endParaRPr lang="en-US">
                        <a:effectLst/>
                      </a:endParaRPr>
                    </a:p>
                  </a:txBody>
                  <a:tcPr marL="0" marR="0" marT="0" marB="0" anchor="ctr"/>
                </a:tc>
                <a:extLst>
                  <a:ext uri="{0D108BD9-81ED-4DB2-BD59-A6C34878D82A}">
                    <a16:rowId xmlns:a16="http://schemas.microsoft.com/office/drawing/2014/main" val="2265585315"/>
                  </a:ext>
                </a:extLst>
              </a:tr>
              <a:tr h="435428">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r>
                        <a:rPr lang="en-US">
                          <a:effectLst/>
                        </a:rPr>
                        <a:t>5% of total sampling population</a:t>
                      </a:r>
                    </a:p>
                  </a:txBody>
                  <a:tcPr marL="0" marR="0" marT="0" marB="0" anchor="ctr"/>
                </a:tc>
                <a:tc>
                  <a:txBody>
                    <a:bodyPr/>
                    <a:lstStyle/>
                    <a:p>
                      <a:pPr algn="r"/>
                      <a:endParaRPr lang="en-US">
                        <a:effectLst/>
                      </a:endParaRPr>
                    </a:p>
                  </a:txBody>
                  <a:tcPr marL="0" marR="0" marT="0" marB="0" anchor="ctr"/>
                </a:tc>
                <a:tc>
                  <a:txBody>
                    <a:bodyPr/>
                    <a:lstStyle/>
                    <a:p>
                      <a:r>
                        <a:rPr lang="en-US">
                          <a:effectLst/>
                        </a:rPr>
                        <a:t>Fix 2- heart dis &amp; hypertension- Yes</a:t>
                      </a:r>
                    </a:p>
                  </a:txBody>
                  <a:tcPr marL="0" marR="0" marT="0" marB="0" anchor="ctr"/>
                </a:tc>
                <a:tc>
                  <a:txBody>
                    <a:bodyPr/>
                    <a:lstStyle/>
                    <a:p>
                      <a:r>
                        <a:rPr lang="en-US">
                          <a:effectLst/>
                        </a:rPr>
                        <a:t>Fix 1- heart dis - Yes</a:t>
                      </a:r>
                    </a:p>
                  </a:txBody>
                  <a:tcPr marL="0" marR="0" marT="0" marB="0" anchor="ctr"/>
                </a:tc>
                <a:extLst>
                  <a:ext uri="{0D108BD9-81ED-4DB2-BD59-A6C34878D82A}">
                    <a16:rowId xmlns:a16="http://schemas.microsoft.com/office/drawing/2014/main" val="3881108803"/>
                  </a:ext>
                </a:extLst>
              </a:tr>
              <a:tr h="145142">
                <a:tc>
                  <a:txBody>
                    <a:bodyPr/>
                    <a:lstStyle/>
                    <a:p>
                      <a:r>
                        <a:rPr lang="en-US">
                          <a:effectLst/>
                        </a:rPr>
                        <a:t>Stroke </a:t>
                      </a:r>
                    </a:p>
                  </a:txBody>
                  <a:tcPr marL="0" marR="0" marT="0" marB="0" anchor="ctr"/>
                </a:tc>
                <a:tc>
                  <a:txBody>
                    <a:bodyPr/>
                    <a:lstStyle/>
                    <a:p>
                      <a:r>
                        <a:rPr lang="en-US">
                          <a:effectLst/>
                        </a:rPr>
                        <a:t>No</a:t>
                      </a:r>
                    </a:p>
                  </a:txBody>
                  <a:tcPr marL="0" marR="0" marT="0" marB="0" anchor="ctr"/>
                </a:tc>
                <a:tc>
                  <a:txBody>
                    <a:bodyPr/>
                    <a:lstStyle/>
                    <a:p>
                      <a:pPr algn="r"/>
                      <a:r>
                        <a:rPr lang="en-US">
                          <a:effectLst/>
                        </a:rPr>
                        <a:t>164</a:t>
                      </a:r>
                    </a:p>
                  </a:txBody>
                  <a:tcPr marL="0" marR="0" marT="0" marB="0" anchor="ctr"/>
                </a:tc>
                <a:tc>
                  <a:txBody>
                    <a:bodyPr/>
                    <a:lstStyle/>
                    <a:p>
                      <a:pPr algn="r"/>
                      <a:endParaRPr lang="en-US">
                        <a:effectLst/>
                      </a:endParaRPr>
                    </a:p>
                  </a:txBody>
                  <a:tcPr marL="0" marR="0" marT="0" marB="0" anchor="ctr"/>
                </a:tc>
                <a:tc>
                  <a:txBody>
                    <a:bodyPr/>
                    <a:lstStyle/>
                    <a:p>
                      <a:pPr algn="r"/>
                      <a:r>
                        <a:rPr lang="en-US">
                          <a:effectLst/>
                        </a:rPr>
                        <a:t>51</a:t>
                      </a:r>
                    </a:p>
                  </a:txBody>
                  <a:tcPr marL="0" marR="0" marT="0" marB="0" anchor="ctr"/>
                </a:tc>
                <a:tc>
                  <a:txBody>
                    <a:bodyPr/>
                    <a:lstStyle/>
                    <a:p>
                      <a:pPr algn="r"/>
                      <a:r>
                        <a:rPr lang="en-US">
                          <a:effectLst/>
                        </a:rPr>
                        <a:t>227</a:t>
                      </a:r>
                    </a:p>
                  </a:txBody>
                  <a:tcPr marL="0" marR="0" marT="0" marB="0" anchor="ctr"/>
                </a:tc>
                <a:extLst>
                  <a:ext uri="{0D108BD9-81ED-4DB2-BD59-A6C34878D82A}">
                    <a16:rowId xmlns:a16="http://schemas.microsoft.com/office/drawing/2014/main" val="549338278"/>
                  </a:ext>
                </a:extLst>
              </a:tr>
              <a:tr h="139767">
                <a:tc>
                  <a:txBody>
                    <a:bodyPr/>
                    <a:lstStyle/>
                    <a:p>
                      <a:r>
                        <a:rPr lang="en-US">
                          <a:effectLst/>
                        </a:rPr>
                        <a:t>Stroke </a:t>
                      </a:r>
                    </a:p>
                  </a:txBody>
                  <a:tcPr marL="0" marR="0" marT="0" marB="0" anchor="ctr"/>
                </a:tc>
                <a:tc>
                  <a:txBody>
                    <a:bodyPr/>
                    <a:lstStyle/>
                    <a:p>
                      <a:r>
                        <a:rPr lang="en-US">
                          <a:effectLst/>
                        </a:rPr>
                        <a:t>Yes</a:t>
                      </a:r>
                    </a:p>
                  </a:txBody>
                  <a:tcPr marL="0" marR="0" marT="0" marB="0" anchor="ctr"/>
                </a:tc>
                <a:tc>
                  <a:txBody>
                    <a:bodyPr/>
                    <a:lstStyle/>
                    <a:p>
                      <a:pPr algn="r"/>
                      <a:r>
                        <a:rPr lang="en-US">
                          <a:effectLst/>
                        </a:rPr>
                        <a:t>12</a:t>
                      </a:r>
                    </a:p>
                  </a:txBody>
                  <a:tcPr marL="0" marR="0" marT="0" marB="0" anchor="ctr"/>
                </a:tc>
                <a:tc>
                  <a:txBody>
                    <a:bodyPr/>
                    <a:lstStyle/>
                    <a:p>
                      <a:pPr algn="r"/>
                      <a:endParaRPr lang="en-US">
                        <a:effectLst/>
                      </a:endParaRPr>
                    </a:p>
                  </a:txBody>
                  <a:tcPr marL="0" marR="0" marT="0" marB="0" anchor="ctr"/>
                </a:tc>
                <a:tc>
                  <a:txBody>
                    <a:bodyPr/>
                    <a:lstStyle/>
                    <a:p>
                      <a:pPr algn="r"/>
                      <a:r>
                        <a:rPr lang="en-US">
                          <a:effectLst/>
                        </a:rPr>
                        <a:t>13</a:t>
                      </a:r>
                    </a:p>
                  </a:txBody>
                  <a:tcPr marL="0" marR="0" marT="0" marB="0" anchor="ctr"/>
                </a:tc>
                <a:tc>
                  <a:txBody>
                    <a:bodyPr/>
                    <a:lstStyle/>
                    <a:p>
                      <a:endParaRPr lang="en-US">
                        <a:effectLst/>
                      </a:endParaRPr>
                    </a:p>
                  </a:txBody>
                  <a:tcPr marL="0" marR="0" marT="0" marB="0" anchor="ctr"/>
                </a:tc>
                <a:extLst>
                  <a:ext uri="{0D108BD9-81ED-4DB2-BD59-A6C34878D82A}">
                    <a16:rowId xmlns:a16="http://schemas.microsoft.com/office/drawing/2014/main" val="894595522"/>
                  </a:ext>
                </a:extLst>
              </a:tr>
              <a:tr h="145142">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pPr algn="r"/>
                      <a:r>
                        <a:rPr lang="en-US">
                          <a:effectLst/>
                        </a:rPr>
                        <a:t>177</a:t>
                      </a:r>
                    </a:p>
                  </a:txBody>
                  <a:tcPr marL="0" marR="0" marT="0" marB="0" anchor="ctr"/>
                </a:tc>
                <a:tc>
                  <a:txBody>
                    <a:bodyPr/>
                    <a:lstStyle/>
                    <a:p>
                      <a:pPr algn="r"/>
                      <a:endParaRPr lang="en-US">
                        <a:effectLst/>
                      </a:endParaRPr>
                    </a:p>
                  </a:txBody>
                  <a:tcPr marL="0" marR="0" marT="0" marB="0" anchor="ctr"/>
                </a:tc>
                <a:tc>
                  <a:txBody>
                    <a:bodyPr/>
                    <a:lstStyle/>
                    <a:p>
                      <a:pPr lvl="0" algn="r">
                        <a:buNone/>
                      </a:pPr>
                      <a:r>
                        <a:rPr lang="en-US">
                          <a:effectLst/>
                        </a:rPr>
                        <a:t>64</a:t>
                      </a:r>
                      <a:endParaRPr lang="en-US" dirty="0">
                        <a:effectLst/>
                      </a:endParaRPr>
                    </a:p>
                  </a:txBody>
                  <a:tcPr marL="0" marR="0" marT="0" marB="0" anchor="ctr"/>
                </a:tc>
                <a:tc>
                  <a:txBody>
                    <a:bodyPr/>
                    <a:lstStyle/>
                    <a:p>
                      <a:pPr algn="r"/>
                      <a:r>
                        <a:rPr lang="en-US">
                          <a:effectLst/>
                        </a:rPr>
                        <a:t>240</a:t>
                      </a:r>
                    </a:p>
                  </a:txBody>
                  <a:tcPr marL="0" marR="0" marT="0" marB="0" anchor="ctr"/>
                </a:tc>
                <a:extLst>
                  <a:ext uri="{0D108BD9-81ED-4DB2-BD59-A6C34878D82A}">
                    <a16:rowId xmlns:a16="http://schemas.microsoft.com/office/drawing/2014/main" val="793167117"/>
                  </a:ext>
                </a:extLst>
              </a:tr>
              <a:tr h="145142">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pPr algn="r"/>
                      <a:r>
                        <a:rPr lang="en-US">
                          <a:effectLst/>
                        </a:rPr>
                        <a:t>1.8%</a:t>
                      </a:r>
                      <a:endParaRPr lang="en-US" dirty="0">
                        <a:effectLst/>
                      </a:endParaRPr>
                    </a:p>
                  </a:txBody>
                  <a:tcPr marL="0" marR="0" marT="0" marB="0" anchor="ctr"/>
                </a:tc>
                <a:tc>
                  <a:txBody>
                    <a:bodyPr/>
                    <a:lstStyle/>
                    <a:p>
                      <a:pPr algn="r"/>
                      <a:r>
                        <a:rPr lang="en-US">
                          <a:effectLst/>
                        </a:rPr>
                        <a:t>6.8%</a:t>
                      </a:r>
                      <a:endParaRPr lang="en-US" dirty="0">
                        <a:effectLst/>
                      </a:endParaRPr>
                    </a:p>
                  </a:txBody>
                  <a:tcPr marL="0" marR="0" marT="0" marB="0" anchor="ctr"/>
                </a:tc>
                <a:extLst>
                  <a:ext uri="{0D108BD9-81ED-4DB2-BD59-A6C34878D82A}">
                    <a16:rowId xmlns:a16="http://schemas.microsoft.com/office/drawing/2014/main" val="1329120538"/>
                  </a:ext>
                </a:extLst>
              </a:tr>
            </a:tbl>
          </a:graphicData>
        </a:graphic>
      </p:graphicFrame>
      <p:pic>
        <p:nvPicPr>
          <p:cNvPr id="9" name="Picture 8">
            <a:extLst>
              <a:ext uri="{FF2B5EF4-FFF2-40B4-BE49-F238E27FC236}">
                <a16:creationId xmlns:a16="http://schemas.microsoft.com/office/drawing/2014/main" id="{AC7C9DA2-A660-0BF9-DF8C-A62E4E1AC36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33042" y="2570865"/>
            <a:ext cx="301338" cy="350323"/>
          </a:xfrm>
          <a:prstGeom prst="rect">
            <a:avLst/>
          </a:prstGeom>
        </p:spPr>
      </p:pic>
      <p:pic>
        <p:nvPicPr>
          <p:cNvPr id="10" name="Picture 9">
            <a:extLst>
              <a:ext uri="{FF2B5EF4-FFF2-40B4-BE49-F238E27FC236}">
                <a16:creationId xmlns:a16="http://schemas.microsoft.com/office/drawing/2014/main" id="{9F62D515-6350-CEE1-C60A-4C182EDCA2F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437253" y="2219944"/>
            <a:ext cx="301338" cy="350323"/>
          </a:xfrm>
          <a:prstGeom prst="rect">
            <a:avLst/>
          </a:prstGeom>
        </p:spPr>
      </p:pic>
      <p:sp>
        <p:nvSpPr>
          <p:cNvPr id="3" name="object 3">
            <a:extLst>
              <a:ext uri="{FF2B5EF4-FFF2-40B4-BE49-F238E27FC236}">
                <a16:creationId xmlns:a16="http://schemas.microsoft.com/office/drawing/2014/main" id="{817F87CF-2045-6D4B-049B-CCC3AC027686}"/>
              </a:ext>
            </a:extLst>
          </p:cNvPr>
          <p:cNvSpPr/>
          <p:nvPr/>
        </p:nvSpPr>
        <p:spPr>
          <a:xfrm>
            <a:off x="274721" y="581792"/>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8662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35</a:t>
            </a:fld>
            <a:endParaRPr spc="-5"/>
          </a:p>
        </p:txBody>
      </p:sp>
      <p:sp>
        <p:nvSpPr>
          <p:cNvPr id="5" name="object 4">
            <a:extLst>
              <a:ext uri="{FF2B5EF4-FFF2-40B4-BE49-F238E27FC236}">
                <a16:creationId xmlns:a16="http://schemas.microsoft.com/office/drawing/2014/main" id="{51F63486-5F4D-A55C-7C60-D9CFB8DBFCC2}"/>
              </a:ext>
            </a:extLst>
          </p:cNvPr>
          <p:cNvSpPr txBox="1"/>
          <p:nvPr/>
        </p:nvSpPr>
        <p:spPr>
          <a:xfrm>
            <a:off x="588644" y="716998"/>
            <a:ext cx="8026241" cy="215444"/>
          </a:xfrm>
          <a:prstGeom prst="rect">
            <a:avLst/>
          </a:prstGeom>
        </p:spPr>
        <p:txBody>
          <a:bodyPr vert="horz" wrap="square" lIns="0" tIns="0" rIns="0" bIns="0" rtlCol="0" anchor="t">
            <a:spAutoFit/>
          </a:bodyPr>
          <a:lstStyle/>
          <a:p>
            <a:pPr marL="12700"/>
            <a:r>
              <a:rPr lang="en-US" sz="1400" i="1" spc="-5">
                <a:solidFill>
                  <a:srgbClr val="252525"/>
                </a:solidFill>
                <a:latin typeface="Arial"/>
                <a:cs typeface="Arial"/>
              </a:rPr>
              <a:t>gender</a:t>
            </a:r>
            <a:endParaRPr lang="en-US" sz="1400" i="1">
              <a:cs typeface="Calibri"/>
            </a:endParaRPr>
          </a:p>
        </p:txBody>
      </p:sp>
      <p:pic>
        <p:nvPicPr>
          <p:cNvPr id="14" name="Picture 14" descr="Chart, pie chart&#10;&#10;Description automatically generated">
            <a:extLst>
              <a:ext uri="{FF2B5EF4-FFF2-40B4-BE49-F238E27FC236}">
                <a16:creationId xmlns:a16="http://schemas.microsoft.com/office/drawing/2014/main" id="{A211BEA5-14BC-0D2B-2587-55BA4D897C71}"/>
              </a:ext>
            </a:extLst>
          </p:cNvPr>
          <p:cNvPicPr>
            <a:picLocks noChangeAspect="1"/>
          </p:cNvPicPr>
          <p:nvPr/>
        </p:nvPicPr>
        <p:blipFill>
          <a:blip r:embed="rId3"/>
          <a:stretch>
            <a:fillRect/>
          </a:stretch>
        </p:blipFill>
        <p:spPr>
          <a:xfrm>
            <a:off x="1136483" y="1173079"/>
            <a:ext cx="1657350" cy="1714500"/>
          </a:xfrm>
          <a:prstGeom prst="rect">
            <a:avLst/>
          </a:prstGeom>
        </p:spPr>
      </p:pic>
      <p:pic>
        <p:nvPicPr>
          <p:cNvPr id="15" name="Picture 15" descr="Table&#10;&#10;Description automatically generated">
            <a:extLst>
              <a:ext uri="{FF2B5EF4-FFF2-40B4-BE49-F238E27FC236}">
                <a16:creationId xmlns:a16="http://schemas.microsoft.com/office/drawing/2014/main" id="{9EEFDDF2-660E-210E-3917-3C5A2B7E0D6D}"/>
              </a:ext>
            </a:extLst>
          </p:cNvPr>
          <p:cNvPicPr>
            <a:picLocks noChangeAspect="1"/>
          </p:cNvPicPr>
          <p:nvPr/>
        </p:nvPicPr>
        <p:blipFill>
          <a:blip r:embed="rId4"/>
          <a:stretch>
            <a:fillRect/>
          </a:stretch>
        </p:blipFill>
        <p:spPr>
          <a:xfrm>
            <a:off x="3711742" y="986753"/>
            <a:ext cx="2743200" cy="1084521"/>
          </a:xfrm>
          <a:prstGeom prst="rect">
            <a:avLst/>
          </a:prstGeom>
        </p:spPr>
      </p:pic>
      <p:sp>
        <p:nvSpPr>
          <p:cNvPr id="8" name="TextBox 7">
            <a:extLst>
              <a:ext uri="{FF2B5EF4-FFF2-40B4-BE49-F238E27FC236}">
                <a16:creationId xmlns:a16="http://schemas.microsoft.com/office/drawing/2014/main" id="{70F89EB5-F7BA-94C9-E097-56B447C01A5E}"/>
              </a:ext>
            </a:extLst>
          </p:cNvPr>
          <p:cNvSpPr txBox="1"/>
          <p:nvPr/>
        </p:nvSpPr>
        <p:spPr>
          <a:xfrm>
            <a:off x="235117" y="2646446"/>
            <a:ext cx="5674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a:cs typeface="Calibri"/>
              </a:rPr>
              <a:t>age</a:t>
            </a:r>
          </a:p>
        </p:txBody>
      </p:sp>
      <p:pic>
        <p:nvPicPr>
          <p:cNvPr id="10" name="Picture 10" descr="Chart, histogram&#10;&#10;Description automatically generated">
            <a:extLst>
              <a:ext uri="{FF2B5EF4-FFF2-40B4-BE49-F238E27FC236}">
                <a16:creationId xmlns:a16="http://schemas.microsoft.com/office/drawing/2014/main" id="{C7B8550C-E93E-9E39-41F5-ACF86961F48D}"/>
              </a:ext>
            </a:extLst>
          </p:cNvPr>
          <p:cNvPicPr>
            <a:picLocks noChangeAspect="1"/>
          </p:cNvPicPr>
          <p:nvPr/>
        </p:nvPicPr>
        <p:blipFill>
          <a:blip r:embed="rId5"/>
          <a:stretch>
            <a:fillRect/>
          </a:stretch>
        </p:blipFill>
        <p:spPr>
          <a:xfrm>
            <a:off x="964532" y="3064152"/>
            <a:ext cx="2743200" cy="1962934"/>
          </a:xfrm>
          <a:prstGeom prst="rect">
            <a:avLst/>
          </a:prstGeom>
        </p:spPr>
      </p:pic>
      <p:pic>
        <p:nvPicPr>
          <p:cNvPr id="11" name="Picture 11">
            <a:extLst>
              <a:ext uri="{FF2B5EF4-FFF2-40B4-BE49-F238E27FC236}">
                <a16:creationId xmlns:a16="http://schemas.microsoft.com/office/drawing/2014/main" id="{C81C5555-32CC-6472-F58F-5D537A1938D3}"/>
              </a:ext>
            </a:extLst>
          </p:cNvPr>
          <p:cNvPicPr>
            <a:picLocks noChangeAspect="1"/>
          </p:cNvPicPr>
          <p:nvPr/>
        </p:nvPicPr>
        <p:blipFill>
          <a:blip r:embed="rId6"/>
          <a:stretch>
            <a:fillRect/>
          </a:stretch>
        </p:blipFill>
        <p:spPr>
          <a:xfrm>
            <a:off x="3791953" y="3088313"/>
            <a:ext cx="2743200" cy="1754191"/>
          </a:xfrm>
          <a:prstGeom prst="rect">
            <a:avLst/>
          </a:prstGeom>
        </p:spPr>
      </p:pic>
      <p:pic>
        <p:nvPicPr>
          <p:cNvPr id="12" name="Picture 15">
            <a:extLst>
              <a:ext uri="{FF2B5EF4-FFF2-40B4-BE49-F238E27FC236}">
                <a16:creationId xmlns:a16="http://schemas.microsoft.com/office/drawing/2014/main" id="{67A46482-B197-2297-5677-FCDE99CD0B41}"/>
              </a:ext>
            </a:extLst>
          </p:cNvPr>
          <p:cNvPicPr>
            <a:picLocks noChangeAspect="1"/>
          </p:cNvPicPr>
          <p:nvPr/>
        </p:nvPicPr>
        <p:blipFill>
          <a:blip r:embed="rId7"/>
          <a:stretch>
            <a:fillRect/>
          </a:stretch>
        </p:blipFill>
        <p:spPr>
          <a:xfrm>
            <a:off x="6659479" y="3243297"/>
            <a:ext cx="2292016" cy="1524432"/>
          </a:xfrm>
          <a:prstGeom prst="rect">
            <a:avLst/>
          </a:prstGeom>
        </p:spPr>
      </p:pic>
      <p:sp>
        <p:nvSpPr>
          <p:cNvPr id="6" name="TextBox 5">
            <a:extLst>
              <a:ext uri="{FF2B5EF4-FFF2-40B4-BE49-F238E27FC236}">
                <a16:creationId xmlns:a16="http://schemas.microsoft.com/office/drawing/2014/main" id="{9F905E3F-D5D0-F600-42D6-EE8DB1BF18A8}"/>
              </a:ext>
            </a:extLst>
          </p:cNvPr>
          <p:cNvSpPr txBox="1"/>
          <p:nvPr/>
        </p:nvSpPr>
        <p:spPr>
          <a:xfrm>
            <a:off x="6579269" y="147086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Ratio of Female vs Male is 3:2</a:t>
            </a:r>
            <a:endParaRPr lang="en-US">
              <a:cs typeface="Calibri"/>
            </a:endParaRPr>
          </a:p>
        </p:txBody>
      </p:sp>
      <p:sp>
        <p:nvSpPr>
          <p:cNvPr id="7" name="TextBox 6">
            <a:extLst>
              <a:ext uri="{FF2B5EF4-FFF2-40B4-BE49-F238E27FC236}">
                <a16:creationId xmlns:a16="http://schemas.microsoft.com/office/drawing/2014/main" id="{7EEFD3B3-A7DD-C53D-A1C6-41467DAA1329}"/>
              </a:ext>
            </a:extLst>
          </p:cNvPr>
          <p:cNvSpPr txBox="1"/>
          <p:nvPr/>
        </p:nvSpPr>
        <p:spPr>
          <a:xfrm>
            <a:off x="4516354" y="3608972"/>
            <a:ext cx="17806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Range from 31 to 82</a:t>
            </a:r>
          </a:p>
          <a:p>
            <a:r>
              <a:rPr lang="en-US" sz="1200">
                <a:cs typeface="Calibri"/>
              </a:rPr>
              <a:t>Mean is 55</a:t>
            </a:r>
          </a:p>
          <a:p>
            <a:r>
              <a:rPr lang="en-US" sz="1200">
                <a:cs typeface="Calibri"/>
              </a:rPr>
              <a:t>High count at age 31</a:t>
            </a:r>
          </a:p>
        </p:txBody>
      </p:sp>
    </p:spTree>
    <p:extLst>
      <p:ext uri="{BB962C8B-B14F-4D97-AF65-F5344CB8AC3E}">
        <p14:creationId xmlns:p14="http://schemas.microsoft.com/office/powerpoint/2010/main" val="3819133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36</a:t>
            </a:fld>
            <a:endParaRPr spc="-5"/>
          </a:p>
        </p:txBody>
      </p:sp>
      <p:pic>
        <p:nvPicPr>
          <p:cNvPr id="6" name="Picture 6" descr="Chart, pie chart&#10;&#10;Description automatically generated">
            <a:extLst>
              <a:ext uri="{FF2B5EF4-FFF2-40B4-BE49-F238E27FC236}">
                <a16:creationId xmlns:a16="http://schemas.microsoft.com/office/drawing/2014/main" id="{046DF492-5F98-FA73-D806-84F873278F3F}"/>
              </a:ext>
            </a:extLst>
          </p:cNvPr>
          <p:cNvPicPr>
            <a:picLocks noChangeAspect="1"/>
          </p:cNvPicPr>
          <p:nvPr/>
        </p:nvPicPr>
        <p:blipFill>
          <a:blip r:embed="rId3"/>
          <a:stretch>
            <a:fillRect/>
          </a:stretch>
        </p:blipFill>
        <p:spPr>
          <a:xfrm>
            <a:off x="1064795" y="3092092"/>
            <a:ext cx="1670386" cy="1776713"/>
          </a:xfrm>
          <a:prstGeom prst="rect">
            <a:avLst/>
          </a:prstGeom>
        </p:spPr>
      </p:pic>
      <p:pic>
        <p:nvPicPr>
          <p:cNvPr id="7" name="Picture 8" descr="Graphical user interface, application, table&#10;&#10;Description automatically generated">
            <a:extLst>
              <a:ext uri="{FF2B5EF4-FFF2-40B4-BE49-F238E27FC236}">
                <a16:creationId xmlns:a16="http://schemas.microsoft.com/office/drawing/2014/main" id="{B463FCB2-6FA9-69C6-4372-E8C328FDDAD3}"/>
              </a:ext>
            </a:extLst>
          </p:cNvPr>
          <p:cNvPicPr>
            <a:picLocks noChangeAspect="1"/>
          </p:cNvPicPr>
          <p:nvPr/>
        </p:nvPicPr>
        <p:blipFill>
          <a:blip r:embed="rId4"/>
          <a:stretch>
            <a:fillRect/>
          </a:stretch>
        </p:blipFill>
        <p:spPr>
          <a:xfrm>
            <a:off x="3175585" y="3517483"/>
            <a:ext cx="897857" cy="1066299"/>
          </a:xfrm>
          <a:prstGeom prst="rect">
            <a:avLst/>
          </a:prstGeom>
        </p:spPr>
      </p:pic>
      <p:pic>
        <p:nvPicPr>
          <p:cNvPr id="9" name="Picture 12" descr="Graphical user interface&#10;&#10;Description automatically generated">
            <a:extLst>
              <a:ext uri="{FF2B5EF4-FFF2-40B4-BE49-F238E27FC236}">
                <a16:creationId xmlns:a16="http://schemas.microsoft.com/office/drawing/2014/main" id="{A459509B-F9A7-1CA3-50F2-74B7342FA181}"/>
              </a:ext>
            </a:extLst>
          </p:cNvPr>
          <p:cNvPicPr>
            <a:picLocks noChangeAspect="1"/>
          </p:cNvPicPr>
          <p:nvPr/>
        </p:nvPicPr>
        <p:blipFill>
          <a:blip r:embed="rId5"/>
          <a:stretch>
            <a:fillRect/>
          </a:stretch>
        </p:blipFill>
        <p:spPr>
          <a:xfrm>
            <a:off x="4171199" y="3764882"/>
            <a:ext cx="1343025" cy="892343"/>
          </a:xfrm>
          <a:prstGeom prst="rect">
            <a:avLst/>
          </a:prstGeom>
        </p:spPr>
      </p:pic>
      <p:sp>
        <p:nvSpPr>
          <p:cNvPr id="16" name="TextBox 15">
            <a:extLst>
              <a:ext uri="{FF2B5EF4-FFF2-40B4-BE49-F238E27FC236}">
                <a16:creationId xmlns:a16="http://schemas.microsoft.com/office/drawing/2014/main" id="{728A78DD-2E05-9271-A470-E5C8B66A009F}"/>
              </a:ext>
            </a:extLst>
          </p:cNvPr>
          <p:cNvSpPr txBox="1"/>
          <p:nvPr/>
        </p:nvSpPr>
        <p:spPr>
          <a:xfrm>
            <a:off x="305302" y="2836946"/>
            <a:ext cx="1439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a:cs typeface="Calibri"/>
              </a:rPr>
              <a:t>hypertension</a:t>
            </a:r>
          </a:p>
        </p:txBody>
      </p:sp>
      <p:sp>
        <p:nvSpPr>
          <p:cNvPr id="17" name="TextBox 16">
            <a:extLst>
              <a:ext uri="{FF2B5EF4-FFF2-40B4-BE49-F238E27FC236}">
                <a16:creationId xmlns:a16="http://schemas.microsoft.com/office/drawing/2014/main" id="{90E83774-6FBB-0F3E-1071-0E18A2155616}"/>
              </a:ext>
            </a:extLst>
          </p:cNvPr>
          <p:cNvSpPr txBox="1"/>
          <p:nvPr/>
        </p:nvSpPr>
        <p:spPr>
          <a:xfrm>
            <a:off x="217571" y="623637"/>
            <a:ext cx="1570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t>Heart_disease</a:t>
            </a:r>
            <a:endParaRPr lang="en-US" i="1">
              <a:cs typeface="Calibri"/>
            </a:endParaRPr>
          </a:p>
        </p:txBody>
      </p:sp>
      <p:pic>
        <p:nvPicPr>
          <p:cNvPr id="18" name="Picture 18" descr="Chart, pie chart&#10;&#10;Description automatically generated">
            <a:extLst>
              <a:ext uri="{FF2B5EF4-FFF2-40B4-BE49-F238E27FC236}">
                <a16:creationId xmlns:a16="http://schemas.microsoft.com/office/drawing/2014/main" id="{FAD92888-7EE6-C992-DFB8-57FD57BF7ABB}"/>
              </a:ext>
            </a:extLst>
          </p:cNvPr>
          <p:cNvPicPr>
            <a:picLocks noChangeAspect="1"/>
          </p:cNvPicPr>
          <p:nvPr/>
        </p:nvPicPr>
        <p:blipFill>
          <a:blip r:embed="rId6"/>
          <a:stretch>
            <a:fillRect/>
          </a:stretch>
        </p:blipFill>
        <p:spPr>
          <a:xfrm>
            <a:off x="1114926" y="997101"/>
            <a:ext cx="1750595" cy="1825825"/>
          </a:xfrm>
          <a:prstGeom prst="rect">
            <a:avLst/>
          </a:prstGeom>
        </p:spPr>
      </p:pic>
      <p:pic>
        <p:nvPicPr>
          <p:cNvPr id="19" name="Picture 19" descr="Graphical user interface, application&#10;&#10;Description automatically generated">
            <a:extLst>
              <a:ext uri="{FF2B5EF4-FFF2-40B4-BE49-F238E27FC236}">
                <a16:creationId xmlns:a16="http://schemas.microsoft.com/office/drawing/2014/main" id="{EB7DFEC4-54F5-BC9A-3AB0-341A55C40CEE}"/>
              </a:ext>
            </a:extLst>
          </p:cNvPr>
          <p:cNvPicPr>
            <a:picLocks noChangeAspect="1"/>
          </p:cNvPicPr>
          <p:nvPr/>
        </p:nvPicPr>
        <p:blipFill>
          <a:blip r:embed="rId7"/>
          <a:stretch>
            <a:fillRect/>
          </a:stretch>
        </p:blipFill>
        <p:spPr>
          <a:xfrm>
            <a:off x="3305426" y="1141748"/>
            <a:ext cx="838703" cy="1025192"/>
          </a:xfrm>
          <a:prstGeom prst="rect">
            <a:avLst/>
          </a:prstGeom>
        </p:spPr>
      </p:pic>
      <p:pic>
        <p:nvPicPr>
          <p:cNvPr id="20" name="Picture 20" descr="Graphical user interface, text, application&#10;&#10;Description automatically generated">
            <a:extLst>
              <a:ext uri="{FF2B5EF4-FFF2-40B4-BE49-F238E27FC236}">
                <a16:creationId xmlns:a16="http://schemas.microsoft.com/office/drawing/2014/main" id="{91D27612-63C8-F7B3-8269-CBE7A16D7C59}"/>
              </a:ext>
            </a:extLst>
          </p:cNvPr>
          <p:cNvPicPr>
            <a:picLocks noChangeAspect="1"/>
          </p:cNvPicPr>
          <p:nvPr/>
        </p:nvPicPr>
        <p:blipFill>
          <a:blip r:embed="rId8"/>
          <a:stretch>
            <a:fillRect/>
          </a:stretch>
        </p:blipFill>
        <p:spPr>
          <a:xfrm>
            <a:off x="4300538" y="1371350"/>
            <a:ext cx="1345031" cy="826670"/>
          </a:xfrm>
          <a:prstGeom prst="rect">
            <a:avLst/>
          </a:prstGeom>
        </p:spPr>
      </p:pic>
    </p:spTree>
    <p:extLst>
      <p:ext uri="{BB962C8B-B14F-4D97-AF65-F5344CB8AC3E}">
        <p14:creationId xmlns:p14="http://schemas.microsoft.com/office/powerpoint/2010/main" val="1763853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37</a:t>
            </a:fld>
            <a:endParaRPr spc="-5"/>
          </a:p>
        </p:txBody>
      </p:sp>
      <p:sp>
        <p:nvSpPr>
          <p:cNvPr id="17" name="TextBox 16">
            <a:extLst>
              <a:ext uri="{FF2B5EF4-FFF2-40B4-BE49-F238E27FC236}">
                <a16:creationId xmlns:a16="http://schemas.microsoft.com/office/drawing/2014/main" id="{90E83774-6FBB-0F3E-1071-0E18A2155616}"/>
              </a:ext>
            </a:extLst>
          </p:cNvPr>
          <p:cNvSpPr txBox="1"/>
          <p:nvPr/>
        </p:nvSpPr>
        <p:spPr>
          <a:xfrm>
            <a:off x="403058" y="598021"/>
            <a:ext cx="1465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dirty="0" err="1">
                <a:cs typeface="Calibri"/>
              </a:rPr>
              <a:t>ever_married</a:t>
            </a:r>
            <a:endParaRPr lang="en-US" i="1" dirty="0">
              <a:cs typeface="Calibri"/>
            </a:endParaRPr>
          </a:p>
        </p:txBody>
      </p:sp>
      <p:pic>
        <p:nvPicPr>
          <p:cNvPr id="5" name="Picture 7" descr="Chart, pie chart&#10;&#10;Description automatically generated">
            <a:extLst>
              <a:ext uri="{FF2B5EF4-FFF2-40B4-BE49-F238E27FC236}">
                <a16:creationId xmlns:a16="http://schemas.microsoft.com/office/drawing/2014/main" id="{8BB9A9BE-93F5-C6F5-9C45-C9B03DDB0DE2}"/>
              </a:ext>
            </a:extLst>
          </p:cNvPr>
          <p:cNvPicPr>
            <a:picLocks noChangeAspect="1"/>
          </p:cNvPicPr>
          <p:nvPr/>
        </p:nvPicPr>
        <p:blipFill>
          <a:blip r:embed="rId3"/>
          <a:stretch>
            <a:fillRect/>
          </a:stretch>
        </p:blipFill>
        <p:spPr>
          <a:xfrm>
            <a:off x="944480" y="951129"/>
            <a:ext cx="1610226" cy="1687164"/>
          </a:xfrm>
          <a:prstGeom prst="rect">
            <a:avLst/>
          </a:prstGeom>
        </p:spPr>
      </p:pic>
      <p:pic>
        <p:nvPicPr>
          <p:cNvPr id="8" name="Picture 9">
            <a:extLst>
              <a:ext uri="{FF2B5EF4-FFF2-40B4-BE49-F238E27FC236}">
                <a16:creationId xmlns:a16="http://schemas.microsoft.com/office/drawing/2014/main" id="{CB53801C-189A-DCE3-ED84-67661C58A577}"/>
              </a:ext>
            </a:extLst>
          </p:cNvPr>
          <p:cNvPicPr>
            <a:picLocks noChangeAspect="1"/>
          </p:cNvPicPr>
          <p:nvPr/>
        </p:nvPicPr>
        <p:blipFill>
          <a:blip r:embed="rId4"/>
          <a:stretch>
            <a:fillRect/>
          </a:stretch>
        </p:blipFill>
        <p:spPr>
          <a:xfrm>
            <a:off x="3455820" y="1240506"/>
            <a:ext cx="948991" cy="1108410"/>
          </a:xfrm>
          <a:prstGeom prst="rect">
            <a:avLst/>
          </a:prstGeom>
        </p:spPr>
      </p:pic>
      <p:pic>
        <p:nvPicPr>
          <p:cNvPr id="10" name="Picture 10" descr="Graphical user interface, application&#10;&#10;Description automatically generated">
            <a:extLst>
              <a:ext uri="{FF2B5EF4-FFF2-40B4-BE49-F238E27FC236}">
                <a16:creationId xmlns:a16="http://schemas.microsoft.com/office/drawing/2014/main" id="{479ADFCE-97BE-79CA-8FB4-24F74190E4B9}"/>
              </a:ext>
            </a:extLst>
          </p:cNvPr>
          <p:cNvPicPr>
            <a:picLocks noChangeAspect="1"/>
          </p:cNvPicPr>
          <p:nvPr/>
        </p:nvPicPr>
        <p:blipFill>
          <a:blip r:embed="rId5"/>
          <a:stretch>
            <a:fillRect/>
          </a:stretch>
        </p:blipFill>
        <p:spPr>
          <a:xfrm>
            <a:off x="4394535" y="1551322"/>
            <a:ext cx="1307432" cy="797595"/>
          </a:xfrm>
          <a:prstGeom prst="rect">
            <a:avLst/>
          </a:prstGeom>
        </p:spPr>
      </p:pic>
      <p:sp>
        <p:nvSpPr>
          <p:cNvPr id="11" name="TextBox 10">
            <a:extLst>
              <a:ext uri="{FF2B5EF4-FFF2-40B4-BE49-F238E27FC236}">
                <a16:creationId xmlns:a16="http://schemas.microsoft.com/office/drawing/2014/main" id="{B19F5164-9F89-BCFF-8C7B-810851B1F9AD}"/>
              </a:ext>
            </a:extLst>
          </p:cNvPr>
          <p:cNvSpPr txBox="1"/>
          <p:nvPr/>
        </p:nvSpPr>
        <p:spPr>
          <a:xfrm>
            <a:off x="403058" y="2638293"/>
            <a:ext cx="1280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err="1">
                <a:cs typeface="Calibri"/>
              </a:rPr>
              <a:t>Work_type</a:t>
            </a:r>
            <a:endParaRPr lang="en-US" i="1" dirty="0">
              <a:cs typeface="Calibri"/>
            </a:endParaRPr>
          </a:p>
        </p:txBody>
      </p:sp>
      <p:pic>
        <p:nvPicPr>
          <p:cNvPr id="12" name="Picture 12" descr="Chart, pie chart&#10;&#10;Description automatically generated">
            <a:extLst>
              <a:ext uri="{FF2B5EF4-FFF2-40B4-BE49-F238E27FC236}">
                <a16:creationId xmlns:a16="http://schemas.microsoft.com/office/drawing/2014/main" id="{A9BFADA3-658C-E183-1C24-86549A9E0A52}"/>
              </a:ext>
            </a:extLst>
          </p:cNvPr>
          <p:cNvPicPr>
            <a:picLocks noChangeAspect="1"/>
          </p:cNvPicPr>
          <p:nvPr/>
        </p:nvPicPr>
        <p:blipFill>
          <a:blip r:embed="rId6"/>
          <a:stretch>
            <a:fillRect/>
          </a:stretch>
        </p:blipFill>
        <p:spPr>
          <a:xfrm>
            <a:off x="873201" y="2991401"/>
            <a:ext cx="1753101" cy="1810252"/>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B91E13E2-DBC7-97BD-4B57-2B5CB88EF3B2}"/>
              </a:ext>
            </a:extLst>
          </p:cNvPr>
          <p:cNvPicPr>
            <a:picLocks noChangeAspect="1"/>
          </p:cNvPicPr>
          <p:nvPr/>
        </p:nvPicPr>
        <p:blipFill>
          <a:blip r:embed="rId7"/>
          <a:stretch>
            <a:fillRect/>
          </a:stretch>
        </p:blipFill>
        <p:spPr>
          <a:xfrm>
            <a:off x="3483393" y="3141746"/>
            <a:ext cx="903873" cy="1176087"/>
          </a:xfrm>
          <a:prstGeom prst="rect">
            <a:avLst/>
          </a:prstGeom>
        </p:spPr>
      </p:pic>
      <p:pic>
        <p:nvPicPr>
          <p:cNvPr id="15" name="Picture 17">
            <a:extLst>
              <a:ext uri="{FF2B5EF4-FFF2-40B4-BE49-F238E27FC236}">
                <a16:creationId xmlns:a16="http://schemas.microsoft.com/office/drawing/2014/main" id="{D1BA0CB0-445E-A096-187A-5A1A8A70CACF}"/>
              </a:ext>
            </a:extLst>
          </p:cNvPr>
          <p:cNvPicPr>
            <a:picLocks noChangeAspect="1"/>
          </p:cNvPicPr>
          <p:nvPr/>
        </p:nvPicPr>
        <p:blipFill>
          <a:blip r:embed="rId8"/>
          <a:stretch>
            <a:fillRect/>
          </a:stretch>
        </p:blipFill>
        <p:spPr>
          <a:xfrm>
            <a:off x="4520114" y="3103144"/>
            <a:ext cx="1347036" cy="1243264"/>
          </a:xfrm>
          <a:prstGeom prst="rect">
            <a:avLst/>
          </a:prstGeom>
        </p:spPr>
      </p:pic>
      <p:sp>
        <p:nvSpPr>
          <p:cNvPr id="6" name="TextBox 5">
            <a:extLst>
              <a:ext uri="{FF2B5EF4-FFF2-40B4-BE49-F238E27FC236}">
                <a16:creationId xmlns:a16="http://schemas.microsoft.com/office/drawing/2014/main" id="{B859D2AB-E0F8-0140-E8E9-15CB20020E1F}"/>
              </a:ext>
            </a:extLst>
          </p:cNvPr>
          <p:cNvSpPr txBox="1"/>
          <p:nvPr/>
        </p:nvSpPr>
        <p:spPr>
          <a:xfrm>
            <a:off x="6408821" y="1500939"/>
            <a:ext cx="192104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Majority are married</a:t>
            </a:r>
          </a:p>
        </p:txBody>
      </p:sp>
      <p:sp>
        <p:nvSpPr>
          <p:cNvPr id="7" name="TextBox 6">
            <a:extLst>
              <a:ext uri="{FF2B5EF4-FFF2-40B4-BE49-F238E27FC236}">
                <a16:creationId xmlns:a16="http://schemas.microsoft.com/office/drawing/2014/main" id="{41812C46-43F1-64EE-DF8A-A762F75A367A}"/>
              </a:ext>
            </a:extLst>
          </p:cNvPr>
          <p:cNvSpPr txBox="1"/>
          <p:nvPr/>
        </p:nvSpPr>
        <p:spPr>
          <a:xfrm>
            <a:off x="6331117" y="348865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Reduce from 5 to 3 category,</a:t>
            </a:r>
          </a:p>
          <a:p>
            <a:r>
              <a:rPr lang="en-US" sz="1600">
                <a:cs typeface="Calibri"/>
              </a:rPr>
              <a:t>remove children &amp; </a:t>
            </a:r>
            <a:r>
              <a:rPr lang="en-US" sz="1600" err="1">
                <a:cs typeface="Calibri"/>
              </a:rPr>
              <a:t>never_worked</a:t>
            </a:r>
          </a:p>
        </p:txBody>
      </p:sp>
    </p:spTree>
    <p:extLst>
      <p:ext uri="{BB962C8B-B14F-4D97-AF65-F5344CB8AC3E}">
        <p14:creationId xmlns:p14="http://schemas.microsoft.com/office/powerpoint/2010/main" val="4054810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38</a:t>
            </a:fld>
            <a:endParaRPr spc="-5"/>
          </a:p>
        </p:txBody>
      </p:sp>
      <p:sp>
        <p:nvSpPr>
          <p:cNvPr id="17" name="TextBox 16">
            <a:extLst>
              <a:ext uri="{FF2B5EF4-FFF2-40B4-BE49-F238E27FC236}">
                <a16:creationId xmlns:a16="http://schemas.microsoft.com/office/drawing/2014/main" id="{90E83774-6FBB-0F3E-1071-0E18A2155616}"/>
              </a:ext>
            </a:extLst>
          </p:cNvPr>
          <p:cNvSpPr txBox="1"/>
          <p:nvPr/>
        </p:nvSpPr>
        <p:spPr>
          <a:xfrm>
            <a:off x="303835" y="688335"/>
            <a:ext cx="1810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cs typeface="Calibri"/>
              </a:rPr>
              <a:t>residence_type</a:t>
            </a:r>
          </a:p>
        </p:txBody>
      </p:sp>
      <p:pic>
        <p:nvPicPr>
          <p:cNvPr id="11" name="Picture 11" descr="Chart, pie chart&#10;&#10;Description automatically generated">
            <a:extLst>
              <a:ext uri="{FF2B5EF4-FFF2-40B4-BE49-F238E27FC236}">
                <a16:creationId xmlns:a16="http://schemas.microsoft.com/office/drawing/2014/main" id="{30318501-9520-4F6C-00C3-9452BECA96EB}"/>
              </a:ext>
            </a:extLst>
          </p:cNvPr>
          <p:cNvPicPr>
            <a:picLocks noChangeAspect="1"/>
          </p:cNvPicPr>
          <p:nvPr/>
        </p:nvPicPr>
        <p:blipFill>
          <a:blip r:embed="rId3"/>
          <a:stretch>
            <a:fillRect/>
          </a:stretch>
        </p:blipFill>
        <p:spPr>
          <a:xfrm>
            <a:off x="1032962" y="1018423"/>
            <a:ext cx="1553577" cy="1562601"/>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20D49A86-45E4-A3A4-122A-C090A03DCB9A}"/>
              </a:ext>
            </a:extLst>
          </p:cNvPr>
          <p:cNvPicPr>
            <a:picLocks noChangeAspect="1"/>
          </p:cNvPicPr>
          <p:nvPr/>
        </p:nvPicPr>
        <p:blipFill>
          <a:blip r:embed="rId4"/>
          <a:stretch>
            <a:fillRect/>
          </a:stretch>
        </p:blipFill>
        <p:spPr>
          <a:xfrm>
            <a:off x="2939716" y="1309821"/>
            <a:ext cx="2973805" cy="929672"/>
          </a:xfrm>
          <a:prstGeom prst="rect">
            <a:avLst/>
          </a:prstGeom>
        </p:spPr>
      </p:pic>
      <p:pic>
        <p:nvPicPr>
          <p:cNvPr id="5" name="Picture 5" descr="Chart, histogram&#10;&#10;Description automatically generated">
            <a:extLst>
              <a:ext uri="{FF2B5EF4-FFF2-40B4-BE49-F238E27FC236}">
                <a16:creationId xmlns:a16="http://schemas.microsoft.com/office/drawing/2014/main" id="{0ED51901-492D-3B8A-5C51-8B78DEEF1CC6}"/>
              </a:ext>
            </a:extLst>
          </p:cNvPr>
          <p:cNvPicPr>
            <a:picLocks noChangeAspect="1"/>
          </p:cNvPicPr>
          <p:nvPr/>
        </p:nvPicPr>
        <p:blipFill>
          <a:blip r:embed="rId5"/>
          <a:stretch>
            <a:fillRect/>
          </a:stretch>
        </p:blipFill>
        <p:spPr>
          <a:xfrm>
            <a:off x="632907" y="2981126"/>
            <a:ext cx="2743200" cy="1978781"/>
          </a:xfrm>
          <a:prstGeom prst="rect">
            <a:avLst/>
          </a:prstGeom>
        </p:spPr>
      </p:pic>
      <p:sp>
        <p:nvSpPr>
          <p:cNvPr id="10" name="TextBox 9">
            <a:extLst>
              <a:ext uri="{FF2B5EF4-FFF2-40B4-BE49-F238E27FC236}">
                <a16:creationId xmlns:a16="http://schemas.microsoft.com/office/drawing/2014/main" id="{F01E5E7B-3A08-9211-1757-6911CC253427}"/>
              </a:ext>
            </a:extLst>
          </p:cNvPr>
          <p:cNvSpPr txBox="1"/>
          <p:nvPr/>
        </p:nvSpPr>
        <p:spPr>
          <a:xfrm>
            <a:off x="476363" y="2661627"/>
            <a:ext cx="1810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cs typeface="Calibri"/>
              </a:rPr>
              <a:t>average_glucose</a:t>
            </a:r>
          </a:p>
        </p:txBody>
      </p:sp>
      <p:pic>
        <p:nvPicPr>
          <p:cNvPr id="7" name="Picture 7">
            <a:extLst>
              <a:ext uri="{FF2B5EF4-FFF2-40B4-BE49-F238E27FC236}">
                <a16:creationId xmlns:a16="http://schemas.microsoft.com/office/drawing/2014/main" id="{9540615F-993D-1FF6-D185-FDE3C1FFC159}"/>
              </a:ext>
            </a:extLst>
          </p:cNvPr>
          <p:cNvPicPr>
            <a:picLocks noChangeAspect="1"/>
          </p:cNvPicPr>
          <p:nvPr/>
        </p:nvPicPr>
        <p:blipFill>
          <a:blip r:embed="rId6"/>
          <a:stretch>
            <a:fillRect/>
          </a:stretch>
        </p:blipFill>
        <p:spPr>
          <a:xfrm>
            <a:off x="3545457" y="3061403"/>
            <a:ext cx="2743200" cy="1910545"/>
          </a:xfrm>
          <a:prstGeom prst="rect">
            <a:avLst/>
          </a:prstGeom>
        </p:spPr>
      </p:pic>
      <p:pic>
        <p:nvPicPr>
          <p:cNvPr id="8" name="Picture 8">
            <a:extLst>
              <a:ext uri="{FF2B5EF4-FFF2-40B4-BE49-F238E27FC236}">
                <a16:creationId xmlns:a16="http://schemas.microsoft.com/office/drawing/2014/main" id="{63E76422-A765-A431-D094-77BDE813C50E}"/>
              </a:ext>
            </a:extLst>
          </p:cNvPr>
          <p:cNvPicPr>
            <a:picLocks noChangeAspect="1"/>
          </p:cNvPicPr>
          <p:nvPr/>
        </p:nvPicPr>
        <p:blipFill>
          <a:blip r:embed="rId7"/>
          <a:stretch>
            <a:fillRect/>
          </a:stretch>
        </p:blipFill>
        <p:spPr>
          <a:xfrm>
            <a:off x="6241211" y="3152568"/>
            <a:ext cx="2743200" cy="1836043"/>
          </a:xfrm>
          <a:prstGeom prst="rect">
            <a:avLst/>
          </a:prstGeom>
        </p:spPr>
      </p:pic>
      <p:sp>
        <p:nvSpPr>
          <p:cNvPr id="9" name="TextBox 8">
            <a:extLst>
              <a:ext uri="{FF2B5EF4-FFF2-40B4-BE49-F238E27FC236}">
                <a16:creationId xmlns:a16="http://schemas.microsoft.com/office/drawing/2014/main" id="{EEA86A9C-E8BF-2FF3-E54A-31B0759165DD}"/>
              </a:ext>
            </a:extLst>
          </p:cNvPr>
          <p:cNvSpPr txBox="1"/>
          <p:nvPr/>
        </p:nvSpPr>
        <p:spPr>
          <a:xfrm>
            <a:off x="6014768" y="1372678"/>
            <a:ext cx="3131389" cy="3185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Balanced split between Urban and Rural</a:t>
            </a:r>
            <a:endParaRPr lang="en-US">
              <a:cs typeface="Calibri"/>
            </a:endParaRPr>
          </a:p>
        </p:txBody>
      </p:sp>
      <p:sp>
        <p:nvSpPr>
          <p:cNvPr id="13" name="TextBox 12">
            <a:extLst>
              <a:ext uri="{FF2B5EF4-FFF2-40B4-BE49-F238E27FC236}">
                <a16:creationId xmlns:a16="http://schemas.microsoft.com/office/drawing/2014/main" id="{34A59C48-11FD-B2F3-D26C-BE63C09B75A4}"/>
              </a:ext>
            </a:extLst>
          </p:cNvPr>
          <p:cNvSpPr txBox="1"/>
          <p:nvPr/>
        </p:nvSpPr>
        <p:spPr>
          <a:xfrm>
            <a:off x="5001165" y="2569593"/>
            <a:ext cx="27413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Distribution is positively skewed</a:t>
            </a:r>
            <a:endParaRPr lang="en-US"/>
          </a:p>
        </p:txBody>
      </p:sp>
    </p:spTree>
    <p:extLst>
      <p:ext uri="{BB962C8B-B14F-4D97-AF65-F5344CB8AC3E}">
        <p14:creationId xmlns:p14="http://schemas.microsoft.com/office/powerpoint/2010/main" val="3205722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39</a:t>
            </a:fld>
            <a:endParaRPr spc="-5"/>
          </a:p>
        </p:txBody>
      </p:sp>
      <p:sp>
        <p:nvSpPr>
          <p:cNvPr id="5" name="TextBox 4">
            <a:extLst>
              <a:ext uri="{FF2B5EF4-FFF2-40B4-BE49-F238E27FC236}">
                <a16:creationId xmlns:a16="http://schemas.microsoft.com/office/drawing/2014/main" id="{6656BCE1-3161-ACD1-6B3A-31FB6ADCE5B1}"/>
              </a:ext>
            </a:extLst>
          </p:cNvPr>
          <p:cNvSpPr txBox="1"/>
          <p:nvPr/>
        </p:nvSpPr>
        <p:spPr>
          <a:xfrm>
            <a:off x="353683" y="725697"/>
            <a:ext cx="6620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BMI</a:t>
            </a:r>
            <a:endParaRPr lang="en-US"/>
          </a:p>
        </p:txBody>
      </p:sp>
      <p:pic>
        <p:nvPicPr>
          <p:cNvPr id="6" name="Picture 6" descr="Chart, histogram&#10;&#10;Description automatically generated">
            <a:extLst>
              <a:ext uri="{FF2B5EF4-FFF2-40B4-BE49-F238E27FC236}">
                <a16:creationId xmlns:a16="http://schemas.microsoft.com/office/drawing/2014/main" id="{074635E4-3D88-4334-C10F-77AEB5A2656D}"/>
              </a:ext>
            </a:extLst>
          </p:cNvPr>
          <p:cNvPicPr>
            <a:picLocks noChangeAspect="1"/>
          </p:cNvPicPr>
          <p:nvPr/>
        </p:nvPicPr>
        <p:blipFill>
          <a:blip r:embed="rId3"/>
          <a:stretch>
            <a:fillRect/>
          </a:stretch>
        </p:blipFill>
        <p:spPr>
          <a:xfrm>
            <a:off x="396815" y="1285352"/>
            <a:ext cx="2743200" cy="1882681"/>
          </a:xfrm>
          <a:prstGeom prst="rect">
            <a:avLst/>
          </a:prstGeom>
        </p:spPr>
      </p:pic>
      <p:pic>
        <p:nvPicPr>
          <p:cNvPr id="7" name="Picture 7">
            <a:extLst>
              <a:ext uri="{FF2B5EF4-FFF2-40B4-BE49-F238E27FC236}">
                <a16:creationId xmlns:a16="http://schemas.microsoft.com/office/drawing/2014/main" id="{38AA36AA-0F80-B3EE-085E-260001F68703}"/>
              </a:ext>
            </a:extLst>
          </p:cNvPr>
          <p:cNvPicPr>
            <a:picLocks noChangeAspect="1"/>
          </p:cNvPicPr>
          <p:nvPr/>
        </p:nvPicPr>
        <p:blipFill>
          <a:blip r:embed="rId4"/>
          <a:stretch>
            <a:fillRect/>
          </a:stretch>
        </p:blipFill>
        <p:spPr>
          <a:xfrm>
            <a:off x="3135702" y="1153269"/>
            <a:ext cx="2743200" cy="1823357"/>
          </a:xfrm>
          <a:prstGeom prst="rect">
            <a:avLst/>
          </a:prstGeom>
        </p:spPr>
      </p:pic>
      <p:pic>
        <p:nvPicPr>
          <p:cNvPr id="8" name="Picture 8">
            <a:extLst>
              <a:ext uri="{FF2B5EF4-FFF2-40B4-BE49-F238E27FC236}">
                <a16:creationId xmlns:a16="http://schemas.microsoft.com/office/drawing/2014/main" id="{A50CA7F4-B7F6-1BD3-4047-6348DF06B373}"/>
              </a:ext>
            </a:extLst>
          </p:cNvPr>
          <p:cNvPicPr>
            <a:picLocks noChangeAspect="1"/>
          </p:cNvPicPr>
          <p:nvPr/>
        </p:nvPicPr>
        <p:blipFill>
          <a:blip r:embed="rId5"/>
          <a:stretch>
            <a:fillRect/>
          </a:stretch>
        </p:blipFill>
        <p:spPr>
          <a:xfrm>
            <a:off x="6014768" y="1205367"/>
            <a:ext cx="2743200" cy="1826993"/>
          </a:xfrm>
          <a:prstGeom prst="rect">
            <a:avLst/>
          </a:prstGeom>
        </p:spPr>
      </p:pic>
      <p:sp>
        <p:nvSpPr>
          <p:cNvPr id="9" name="TextBox 8">
            <a:extLst>
              <a:ext uri="{FF2B5EF4-FFF2-40B4-BE49-F238E27FC236}">
                <a16:creationId xmlns:a16="http://schemas.microsoft.com/office/drawing/2014/main" id="{7F4EF662-D9D3-68A1-053D-49085E3711EB}"/>
              </a:ext>
            </a:extLst>
          </p:cNvPr>
          <p:cNvSpPr txBox="1"/>
          <p:nvPr/>
        </p:nvSpPr>
        <p:spPr>
          <a:xfrm>
            <a:off x="1701560" y="3443018"/>
            <a:ext cx="67221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Calibri"/>
              </a:rPr>
              <a:t>High frequency count for </a:t>
            </a:r>
            <a:r>
              <a:rPr lang="en-US" err="1">
                <a:cs typeface="Calibri"/>
              </a:rPr>
              <a:t>bmi</a:t>
            </a:r>
            <a:r>
              <a:rPr lang="en-US">
                <a:cs typeface="Calibri"/>
              </a:rPr>
              <a:t> 25 to 30 account for 37% of dataset</a:t>
            </a:r>
            <a:endParaRPr lang="en-US"/>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r>
              <a:rPr lang="en-US">
                <a:cs typeface="Calibri"/>
              </a:rPr>
              <a:t>Mean is 30.7</a:t>
            </a:r>
          </a:p>
        </p:txBody>
      </p:sp>
    </p:spTree>
    <p:extLst>
      <p:ext uri="{BB962C8B-B14F-4D97-AF65-F5344CB8AC3E}">
        <p14:creationId xmlns:p14="http://schemas.microsoft.com/office/powerpoint/2010/main" val="1421188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015"/>
            <a:ext cx="1929130" cy="246221"/>
          </a:xfrm>
          <a:prstGeom prst="rect">
            <a:avLst/>
          </a:prstGeom>
        </p:spPr>
        <p:txBody>
          <a:bodyPr vert="horz" wrap="square" lIns="0" tIns="0" rIns="0" bIns="0" rtlCol="0" anchor="t">
            <a:spAutoFit/>
          </a:bodyPr>
          <a:lstStyle/>
          <a:p>
            <a:pPr marL="12700"/>
            <a:r>
              <a:rPr sz="1200" b="1" spc="5">
                <a:solidFill>
                  <a:srgbClr val="252525"/>
                </a:solidFill>
                <a:latin typeface="Arial"/>
                <a:cs typeface="Arial"/>
              </a:rPr>
              <a:t>Project</a:t>
            </a:r>
            <a:r>
              <a:rPr sz="1600" b="1" spc="40">
                <a:solidFill>
                  <a:srgbClr val="252525"/>
                </a:solidFill>
                <a:latin typeface="Arial"/>
                <a:cs typeface="Arial"/>
              </a:rPr>
              <a:t> </a:t>
            </a:r>
            <a:r>
              <a:rPr sz="1200" b="1" spc="-120">
                <a:solidFill>
                  <a:srgbClr val="252525"/>
                </a:solidFill>
                <a:latin typeface="Arial"/>
                <a:cs typeface="Arial"/>
              </a:rPr>
              <a:t>T</a:t>
            </a:r>
            <a:r>
              <a:rPr sz="1200" b="1">
                <a:solidFill>
                  <a:srgbClr val="252525"/>
                </a:solidFill>
                <a:latin typeface="Arial"/>
                <a:cs typeface="Arial"/>
              </a:rPr>
              <a:t>opic</a:t>
            </a:r>
            <a:r>
              <a:rPr lang="en-US" sz="1200" b="1" spc="-15">
                <a:solidFill>
                  <a:srgbClr val="252525"/>
                </a:solidFill>
                <a:latin typeface="Arial"/>
                <a:cs typeface="Arial"/>
              </a:rPr>
              <a:t> </a:t>
            </a:r>
            <a:endParaRPr lang="en-US" sz="1200" b="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4</a:t>
            </a:fld>
            <a:endParaRPr spc="-5"/>
          </a:p>
        </p:txBody>
      </p:sp>
      <p:sp>
        <p:nvSpPr>
          <p:cNvPr id="6" name="TextBox 5">
            <a:extLst>
              <a:ext uri="{FF2B5EF4-FFF2-40B4-BE49-F238E27FC236}">
                <a16:creationId xmlns:a16="http://schemas.microsoft.com/office/drawing/2014/main" id="{D4274C6C-03C6-4EA0-3B35-A5FEA3074C8D}"/>
              </a:ext>
            </a:extLst>
          </p:cNvPr>
          <p:cNvSpPr txBox="1"/>
          <p:nvPr/>
        </p:nvSpPr>
        <p:spPr>
          <a:xfrm>
            <a:off x="421482" y="1085849"/>
            <a:ext cx="760094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According to World Health Organization (WHO), stroke is the second leading cause of death and the third leading cause of disability globally. </a:t>
            </a:r>
          </a:p>
          <a:p>
            <a:endParaRPr lang="en-US">
              <a:latin typeface="Calibri"/>
              <a:cs typeface="Calibri"/>
            </a:endParaRPr>
          </a:p>
          <a:p>
            <a:r>
              <a:rPr lang="en-US">
                <a:latin typeface="Calibri"/>
                <a:cs typeface="Calibri"/>
              </a:rPr>
              <a:t>Stroke is the sudden death of some brain cells due to lack of oxygen when the blood flow to the brain is lost by blockage or rupture of an artery to the brain, it is also a leading cause of dementia and depression.</a:t>
            </a:r>
            <a:endParaRPr lang="en-US">
              <a:ea typeface="+mn-lt"/>
              <a:cs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562610">
              <a:lnSpc>
                <a:spcPct val="100000"/>
              </a:lnSpc>
            </a:pPr>
            <a:r>
              <a:t>Diag</a:t>
            </a:r>
            <a:r>
              <a:rPr spc="10"/>
              <a:t>n</a:t>
            </a:r>
            <a:r>
              <a:t>ostic</a:t>
            </a:r>
            <a:r>
              <a:rPr spc="-235"/>
              <a:t> </a:t>
            </a:r>
            <a:r>
              <a:t>A</a:t>
            </a:r>
            <a:r>
              <a:rPr spc="10"/>
              <a:t>n</a:t>
            </a:r>
            <a:r>
              <a:t>alyt</a:t>
            </a:r>
            <a:r>
              <a:rPr spc="-15"/>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40</a:t>
            </a:fld>
            <a:endParaRPr spc="-5"/>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9" name="TextBox 1">
            <a:extLst>
              <a:ext uri="{FF2B5EF4-FFF2-40B4-BE49-F238E27FC236}">
                <a16:creationId xmlns:a16="http://schemas.microsoft.com/office/drawing/2014/main" id="{050E3222-74FE-90AA-FE68-62CBB472AE8D}"/>
              </a:ext>
            </a:extLst>
          </p:cNvPr>
          <p:cNvSpPr txBox="1"/>
          <p:nvPr/>
        </p:nvSpPr>
        <p:spPr>
          <a:xfrm>
            <a:off x="607307" y="826358"/>
            <a:ext cx="5731990"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Using Statistical Inference to find correlation between:</a:t>
            </a:r>
            <a:endParaRPr lang="en-US"/>
          </a:p>
          <a:p>
            <a:pPr marL="285750" indent="-285750">
              <a:buFont typeface="Arial"/>
              <a:buChar char="•"/>
            </a:pPr>
            <a:r>
              <a:rPr lang="en-US">
                <a:ea typeface="+mn-lt"/>
                <a:cs typeface="+mn-lt"/>
              </a:rPr>
              <a:t>a continuous and continuous variable (Pearson)</a:t>
            </a:r>
          </a:p>
          <a:p>
            <a:pPr marL="285750" indent="-285750">
              <a:buFont typeface="Arial"/>
              <a:buChar char="•"/>
            </a:pPr>
            <a:r>
              <a:rPr lang="en-US">
                <a:cs typeface="Calibri"/>
              </a:rPr>
              <a:t>a </a:t>
            </a:r>
            <a:r>
              <a:rPr lang="en-US">
                <a:ea typeface="+mn-lt"/>
                <a:cs typeface="+mn-lt"/>
              </a:rPr>
              <a:t>categorical </a:t>
            </a:r>
            <a:r>
              <a:rPr lang="en-US">
                <a:cs typeface="Calibri"/>
              </a:rPr>
              <a:t>and categorical variable (Chi-Square)</a:t>
            </a:r>
            <a:endParaRPr lang="en-US">
              <a:ea typeface="+mn-lt"/>
              <a:cs typeface="+mn-lt"/>
            </a:endParaRPr>
          </a:p>
          <a:p>
            <a:pPr marL="285750" indent="-285750">
              <a:buFont typeface="Arial"/>
              <a:buChar char="•"/>
            </a:pPr>
            <a:r>
              <a:rPr lang="en-US">
                <a:cs typeface="Calibri"/>
              </a:rPr>
              <a:t>a continuous and categorical variable (Boxplot)</a:t>
            </a:r>
          </a:p>
          <a:p>
            <a:pPr marL="285750" indent="-285750">
              <a:buFont typeface="Arial"/>
              <a:buChar char="•"/>
            </a:pPr>
            <a:endParaRPr lang="en-US">
              <a:ea typeface="+mn-lt"/>
              <a:cs typeface="+mn-lt"/>
            </a:endParaRPr>
          </a:p>
        </p:txBody>
      </p:sp>
      <p:sp>
        <p:nvSpPr>
          <p:cNvPr id="10" name="TextBox 1">
            <a:extLst>
              <a:ext uri="{FF2B5EF4-FFF2-40B4-BE49-F238E27FC236}">
                <a16:creationId xmlns:a16="http://schemas.microsoft.com/office/drawing/2014/main" id="{4CA289FF-6C25-EEFA-BB48-4EA202D5945C}"/>
              </a:ext>
            </a:extLst>
          </p:cNvPr>
          <p:cNvSpPr txBox="1"/>
          <p:nvPr/>
        </p:nvSpPr>
        <p:spPr>
          <a:xfrm>
            <a:off x="3549238" y="4559745"/>
            <a:ext cx="1380506" cy="21544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Chart updated 25 Apr@1044</a:t>
            </a:r>
            <a:endParaRPr lang="en-SG" sz="800"/>
          </a:p>
        </p:txBody>
      </p:sp>
      <p:pic>
        <p:nvPicPr>
          <p:cNvPr id="4" name="Picture 4" descr="A picture containing chart&#10;&#10;Description automatically generated">
            <a:extLst>
              <a:ext uri="{FF2B5EF4-FFF2-40B4-BE49-F238E27FC236}">
                <a16:creationId xmlns:a16="http://schemas.microsoft.com/office/drawing/2014/main" id="{BAAD8AD3-44C4-E04E-CCD8-9E532D5B7A4A}"/>
              </a:ext>
            </a:extLst>
          </p:cNvPr>
          <p:cNvPicPr>
            <a:picLocks noChangeAspect="1"/>
          </p:cNvPicPr>
          <p:nvPr/>
        </p:nvPicPr>
        <p:blipFill>
          <a:blip r:embed="rId3"/>
          <a:stretch>
            <a:fillRect/>
          </a:stretch>
        </p:blipFill>
        <p:spPr>
          <a:xfrm>
            <a:off x="2947121" y="2670463"/>
            <a:ext cx="2314575" cy="1714500"/>
          </a:xfrm>
          <a:prstGeom prst="rect">
            <a:avLst/>
          </a:prstGeom>
        </p:spPr>
      </p:pic>
      <p:sp>
        <p:nvSpPr>
          <p:cNvPr id="11" name="TextBox 10">
            <a:extLst>
              <a:ext uri="{FF2B5EF4-FFF2-40B4-BE49-F238E27FC236}">
                <a16:creationId xmlns:a16="http://schemas.microsoft.com/office/drawing/2014/main" id="{0F39EADE-6880-CF87-E599-8557B2AEE87D}"/>
              </a:ext>
            </a:extLst>
          </p:cNvPr>
          <p:cNvSpPr txBox="1"/>
          <p:nvPr/>
        </p:nvSpPr>
        <p:spPr>
          <a:xfrm>
            <a:off x="5598102" y="3161434"/>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Darker shade of tone has a lower correlation while a lighter shade of tone is linearly correlated.</a:t>
            </a:r>
            <a:endParaRPr lang="en-US">
              <a:cs typeface="Calibri"/>
            </a:endParaRPr>
          </a:p>
        </p:txBody>
      </p:sp>
    </p:spTree>
    <p:extLst>
      <p:ext uri="{BB962C8B-B14F-4D97-AF65-F5344CB8AC3E}">
        <p14:creationId xmlns:p14="http://schemas.microsoft.com/office/powerpoint/2010/main" val="2573429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9" name="TextBox 1">
            <a:extLst>
              <a:ext uri="{FF2B5EF4-FFF2-40B4-BE49-F238E27FC236}">
                <a16:creationId xmlns:a16="http://schemas.microsoft.com/office/drawing/2014/main" id="{050E3222-74FE-90AA-FE68-62CBB472AE8D}"/>
              </a:ext>
            </a:extLst>
          </p:cNvPr>
          <p:cNvSpPr txBox="1"/>
          <p:nvPr/>
        </p:nvSpPr>
        <p:spPr>
          <a:xfrm>
            <a:off x="607307" y="826358"/>
            <a:ext cx="5731990"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Using Statistical Inference to find correlation between:</a:t>
            </a:r>
            <a:endParaRPr lang="en-US"/>
          </a:p>
          <a:p>
            <a:pPr marL="285750" indent="-285750">
              <a:buFont typeface="Arial"/>
              <a:buChar char="•"/>
            </a:pPr>
            <a:r>
              <a:rPr lang="en-US">
                <a:ea typeface="+mn-lt"/>
                <a:cs typeface="+mn-lt"/>
              </a:rPr>
              <a:t>a continuous and continuous variable (Pearson)</a:t>
            </a:r>
          </a:p>
          <a:p>
            <a:pPr marL="285750" indent="-285750">
              <a:buFont typeface="Arial"/>
              <a:buChar char="•"/>
            </a:pPr>
            <a:r>
              <a:rPr lang="en-US">
                <a:cs typeface="Calibri"/>
              </a:rPr>
              <a:t>a </a:t>
            </a:r>
            <a:r>
              <a:rPr lang="en-US">
                <a:ea typeface="+mn-lt"/>
                <a:cs typeface="+mn-lt"/>
              </a:rPr>
              <a:t>categorical </a:t>
            </a:r>
            <a:r>
              <a:rPr lang="en-US">
                <a:cs typeface="Calibri"/>
              </a:rPr>
              <a:t>and categorical variable (Chi-Square)</a:t>
            </a:r>
            <a:endParaRPr lang="en-US">
              <a:ea typeface="+mn-lt"/>
              <a:cs typeface="+mn-lt"/>
            </a:endParaRPr>
          </a:p>
          <a:p>
            <a:pPr marL="285750" indent="-285750">
              <a:buFont typeface="Arial"/>
              <a:buChar char="•"/>
            </a:pPr>
            <a:r>
              <a:rPr lang="en-US">
                <a:cs typeface="Calibri"/>
              </a:rPr>
              <a:t>a continuous and categorical variable (Boxplot)</a:t>
            </a:r>
          </a:p>
          <a:p>
            <a:pPr marL="285750" indent="-285750">
              <a:buFont typeface="Arial"/>
              <a:buChar char="•"/>
            </a:pPr>
            <a:endParaRPr lang="en-US">
              <a:ea typeface="+mn-lt"/>
              <a:cs typeface="+mn-lt"/>
            </a:endParaRPr>
          </a:p>
        </p:txBody>
      </p:sp>
    </p:spTree>
    <p:extLst>
      <p:ext uri="{BB962C8B-B14F-4D97-AF65-F5344CB8AC3E}">
        <p14:creationId xmlns:p14="http://schemas.microsoft.com/office/powerpoint/2010/main" val="1961873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7" name="TextBox 1">
            <a:extLst>
              <a:ext uri="{FF2B5EF4-FFF2-40B4-BE49-F238E27FC236}">
                <a16:creationId xmlns:a16="http://schemas.microsoft.com/office/drawing/2014/main" id="{286F449C-89D1-1BE2-43D5-E433EA4A8D9E}"/>
              </a:ext>
            </a:extLst>
          </p:cNvPr>
          <p:cNvSpPr txBox="1"/>
          <p:nvPr/>
        </p:nvSpPr>
        <p:spPr>
          <a:xfrm>
            <a:off x="301337" y="878032"/>
            <a:ext cx="8458199"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Parametric Correlation Analysis</a:t>
            </a:r>
          </a:p>
          <a:p>
            <a:endParaRPr lang="en-US" b="1">
              <a:cs typeface="Calibri"/>
            </a:endParaRPr>
          </a:p>
          <a:p>
            <a:pPr marL="285750" indent="-285750">
              <a:buFont typeface="Arial"/>
              <a:buChar char="•"/>
            </a:pPr>
            <a:r>
              <a:rPr lang="en-US">
                <a:cs typeface="Calibri"/>
              </a:rPr>
              <a:t>A method to find correlation between linearly related continuous numerical variables</a:t>
            </a:r>
          </a:p>
          <a:p>
            <a:pPr marL="285750" indent="-285750">
              <a:buFont typeface="Arial"/>
              <a:buChar char="•"/>
            </a:pPr>
            <a:endParaRPr lang="en-US">
              <a:cs typeface="Calibri"/>
            </a:endParaRPr>
          </a:p>
          <a:p>
            <a:pPr marL="285750" indent="-285750">
              <a:buFont typeface="Arial"/>
              <a:buChar char="•"/>
            </a:pPr>
            <a:r>
              <a:rPr lang="en-US">
                <a:cs typeface="Calibri"/>
              </a:rPr>
              <a:t>Example is Pearson correlation</a:t>
            </a:r>
            <a:br>
              <a:rPr lang="en-US">
                <a:cs typeface="Calibri"/>
              </a:rPr>
            </a:br>
            <a:endParaRPr lang="en-US">
              <a:cs typeface="Calibri"/>
            </a:endParaRPr>
          </a:p>
          <a:p>
            <a:pPr marL="285750" indent="-285750">
              <a:buFont typeface="Arial"/>
              <a:buChar char="•"/>
            </a:pPr>
            <a:r>
              <a:rPr lang="en-US" err="1">
                <a:cs typeface="Calibri"/>
              </a:rPr>
              <a:t>Asumptions</a:t>
            </a:r>
            <a:r>
              <a:rPr lang="en-US">
                <a:cs typeface="Calibri"/>
              </a:rPr>
              <a:t>:</a:t>
            </a:r>
          </a:p>
          <a:p>
            <a:pPr marL="742950" lvl="1" indent="-285750">
              <a:buFont typeface="Arial"/>
              <a:buChar char="•"/>
            </a:pPr>
            <a:r>
              <a:rPr lang="en-US">
                <a:cs typeface="Calibri"/>
              </a:rPr>
              <a:t>The data are normally distributed</a:t>
            </a:r>
            <a:endParaRPr lang="en-US">
              <a:ea typeface="+mn-lt"/>
              <a:cs typeface="+mn-lt"/>
            </a:endParaRPr>
          </a:p>
          <a:p>
            <a:pPr marL="742950" lvl="1" indent="-285750">
              <a:buFont typeface="Arial"/>
              <a:buChar char="•"/>
            </a:pPr>
            <a:r>
              <a:rPr lang="en-US">
                <a:cs typeface="Calibri"/>
              </a:rPr>
              <a:t>The data are continuous numerical variables</a:t>
            </a:r>
            <a:endParaRPr lang="en-US">
              <a:ea typeface="+mn-lt"/>
              <a:cs typeface="+mn-lt"/>
            </a:endParaRPr>
          </a:p>
          <a:p>
            <a:pPr marL="742950" lvl="1" indent="-285750">
              <a:buFont typeface="Arial"/>
              <a:buChar char="•"/>
            </a:pPr>
            <a:r>
              <a:rPr lang="en-US">
                <a:cs typeface="Calibri"/>
              </a:rPr>
              <a:t>The variables are linearly related</a:t>
            </a:r>
            <a:endParaRPr lang="en-US">
              <a:ea typeface="+mn-lt"/>
              <a:cs typeface="+mn-lt"/>
            </a:endParaRPr>
          </a:p>
        </p:txBody>
      </p:sp>
    </p:spTree>
    <p:extLst>
      <p:ext uri="{BB962C8B-B14F-4D97-AF65-F5344CB8AC3E}">
        <p14:creationId xmlns:p14="http://schemas.microsoft.com/office/powerpoint/2010/main" val="4053435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19B2FA-61B7-0087-476C-DA435B1D9018}"/>
              </a:ext>
            </a:extLst>
          </p:cNvPr>
          <p:cNvSpPr txBox="1"/>
          <p:nvPr/>
        </p:nvSpPr>
        <p:spPr>
          <a:xfrm>
            <a:off x="290146" y="12748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Arial"/>
                <a:ea typeface="+mn-lt"/>
                <a:cs typeface="+mn-lt"/>
              </a:rPr>
              <a:t>Attribute Insight  - </a:t>
            </a:r>
            <a:r>
              <a:rPr lang="en-US" sz="1200" b="1" err="1">
                <a:latin typeface="Arial"/>
                <a:ea typeface="+mn-lt"/>
                <a:cs typeface="+mn-lt"/>
              </a:rPr>
              <a:t>Pairplot</a:t>
            </a:r>
            <a:endParaRPr lang="en-US" sz="1200" b="1" dirty="0" err="1">
              <a:latin typeface="Arial"/>
            </a:endParaRPr>
          </a:p>
        </p:txBody>
      </p:sp>
      <p:pic>
        <p:nvPicPr>
          <p:cNvPr id="3" name="Picture 3" descr="Chart, histogram&#10;&#10;Description automatically generated">
            <a:extLst>
              <a:ext uri="{FF2B5EF4-FFF2-40B4-BE49-F238E27FC236}">
                <a16:creationId xmlns:a16="http://schemas.microsoft.com/office/drawing/2014/main" id="{C4AA36AE-81D3-7151-B8C5-F92D979BF998}"/>
              </a:ext>
            </a:extLst>
          </p:cNvPr>
          <p:cNvPicPr>
            <a:picLocks noChangeAspect="1"/>
          </p:cNvPicPr>
          <p:nvPr/>
        </p:nvPicPr>
        <p:blipFill>
          <a:blip r:embed="rId2"/>
          <a:stretch>
            <a:fillRect/>
          </a:stretch>
        </p:blipFill>
        <p:spPr>
          <a:xfrm>
            <a:off x="117787" y="515656"/>
            <a:ext cx="3440303" cy="3825767"/>
          </a:xfrm>
          <a:prstGeom prst="rect">
            <a:avLst/>
          </a:prstGeom>
        </p:spPr>
      </p:pic>
      <p:sp>
        <p:nvSpPr>
          <p:cNvPr id="4" name="TextBox 3">
            <a:extLst>
              <a:ext uri="{FF2B5EF4-FFF2-40B4-BE49-F238E27FC236}">
                <a16:creationId xmlns:a16="http://schemas.microsoft.com/office/drawing/2014/main" id="{F5DFE8B4-BC88-DD91-B795-3331FC8314F9}"/>
              </a:ext>
            </a:extLst>
          </p:cNvPr>
          <p:cNvSpPr txBox="1"/>
          <p:nvPr/>
        </p:nvSpPr>
        <p:spPr>
          <a:xfrm>
            <a:off x="3445016" y="454531"/>
            <a:ext cx="543364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•Three continuous numerical variables out of 11 features</a:t>
            </a:r>
            <a:endParaRPr lang="en-US" sz="1600">
              <a:cs typeface="Calibri"/>
            </a:endParaRPr>
          </a:p>
          <a:p>
            <a:br>
              <a:rPr lang="en-US" sz="1600">
                <a:ea typeface="+mn-lt"/>
                <a:cs typeface="+mn-lt"/>
              </a:rPr>
            </a:br>
            <a:br>
              <a:rPr lang="en-US" sz="1600">
                <a:ea typeface="+mn-lt"/>
                <a:cs typeface="+mn-lt"/>
              </a:rPr>
            </a:br>
            <a:br>
              <a:rPr lang="en-US" sz="1600">
                <a:ea typeface="+mn-lt"/>
                <a:cs typeface="+mn-lt"/>
              </a:rPr>
            </a:br>
            <a:br>
              <a:rPr lang="en-US" sz="1600">
                <a:ea typeface="+mn-lt"/>
                <a:cs typeface="+mn-lt"/>
              </a:rPr>
            </a:br>
            <a:br>
              <a:rPr lang="en-US" sz="1600">
                <a:ea typeface="+mn-lt"/>
                <a:cs typeface="+mn-lt"/>
              </a:rPr>
            </a:br>
            <a:br>
              <a:rPr lang="en-US" sz="1600">
                <a:ea typeface="+mn-lt"/>
                <a:cs typeface="+mn-lt"/>
              </a:rPr>
            </a:br>
            <a:br>
              <a:rPr lang="en-US" sz="1600">
                <a:ea typeface="+mn-lt"/>
                <a:cs typeface="+mn-lt"/>
              </a:rPr>
            </a:br>
            <a:br>
              <a:rPr lang="en-US" sz="1600">
                <a:ea typeface="+mn-lt"/>
                <a:cs typeface="+mn-lt"/>
              </a:rPr>
            </a:br>
            <a:br>
              <a:rPr lang="en-US" sz="1600">
                <a:ea typeface="+mn-lt"/>
                <a:cs typeface="+mn-lt"/>
              </a:rPr>
            </a:br>
            <a:endParaRPr lang="en-US" sz="1600">
              <a:ea typeface="+mn-lt"/>
              <a:cs typeface="+mn-lt"/>
            </a:endParaRPr>
          </a:p>
          <a:p>
            <a:endParaRPr lang="en-US" sz="1600">
              <a:ea typeface="+mn-lt"/>
              <a:cs typeface="+mn-lt"/>
            </a:endParaRPr>
          </a:p>
          <a:p>
            <a:endParaRPr lang="en-US" sz="1600">
              <a:ea typeface="+mn-lt"/>
              <a:cs typeface="+mn-lt"/>
            </a:endParaRPr>
          </a:p>
          <a:p>
            <a:br>
              <a:rPr lang="en-US" sz="1600">
                <a:ea typeface="+mn-lt"/>
                <a:cs typeface="+mn-lt"/>
              </a:rPr>
            </a:br>
            <a:r>
              <a:rPr lang="en-US" sz="1600">
                <a:ea typeface="+mn-lt"/>
                <a:cs typeface="+mn-lt"/>
              </a:rPr>
              <a:t>- Normally distributed?</a:t>
            </a:r>
            <a:endParaRPr lang="en-US" sz="1600">
              <a:cs typeface="Calibri"/>
            </a:endParaRPr>
          </a:p>
          <a:p>
            <a:r>
              <a:rPr lang="en-US" sz="1600">
                <a:ea typeface="+mn-lt"/>
                <a:cs typeface="+mn-lt"/>
              </a:rPr>
              <a:t>  •</a:t>
            </a:r>
            <a:r>
              <a:rPr lang="en-US" sz="1600" err="1">
                <a:ea typeface="+mn-lt"/>
                <a:cs typeface="+mn-lt"/>
              </a:rPr>
              <a:t>bmi</a:t>
            </a:r>
            <a:r>
              <a:rPr lang="en-US" sz="1600">
                <a:ea typeface="+mn-lt"/>
                <a:cs typeface="+mn-lt"/>
              </a:rPr>
              <a:t> – yes</a:t>
            </a:r>
            <a:endParaRPr lang="en-US" sz="1600">
              <a:cs typeface="Calibri"/>
            </a:endParaRPr>
          </a:p>
          <a:p>
            <a:r>
              <a:rPr lang="en-US" sz="1600">
                <a:ea typeface="+mn-lt"/>
                <a:cs typeface="+mn-lt"/>
              </a:rPr>
              <a:t>  •</a:t>
            </a:r>
            <a:r>
              <a:rPr lang="en-US" sz="1600" err="1">
                <a:ea typeface="+mn-lt"/>
                <a:cs typeface="+mn-lt"/>
              </a:rPr>
              <a:t>avg_glucose_level</a:t>
            </a:r>
            <a:r>
              <a:rPr lang="en-US" sz="1600">
                <a:ea typeface="+mn-lt"/>
                <a:cs typeface="+mn-lt"/>
              </a:rPr>
              <a:t> – +</a:t>
            </a:r>
            <a:r>
              <a:rPr lang="en-US" sz="1600" err="1">
                <a:ea typeface="+mn-lt"/>
                <a:cs typeface="+mn-lt"/>
              </a:rPr>
              <a:t>ve</a:t>
            </a:r>
            <a:r>
              <a:rPr lang="en-US" sz="1600">
                <a:ea typeface="+mn-lt"/>
                <a:cs typeface="+mn-lt"/>
              </a:rPr>
              <a:t> skewed</a:t>
            </a:r>
            <a:endParaRPr lang="en-US" sz="1600">
              <a:cs typeface="Calibri"/>
            </a:endParaRPr>
          </a:p>
          <a:p>
            <a:r>
              <a:rPr lang="en-US" sz="1600">
                <a:ea typeface="+mn-lt"/>
                <a:cs typeface="+mn-lt"/>
              </a:rPr>
              <a:t>  •age – evenly distributed</a:t>
            </a:r>
            <a:endParaRPr lang="en-US" sz="1600">
              <a:cs typeface="Calibri"/>
            </a:endParaRPr>
          </a:p>
          <a:p>
            <a:r>
              <a:rPr lang="en-US" sz="1600">
                <a:ea typeface="Calibri"/>
                <a:cs typeface="Calibri"/>
              </a:rPr>
              <a:t>- No correlation observed</a:t>
            </a:r>
          </a:p>
          <a:p>
            <a:endParaRPr lang="en-US" sz="1600">
              <a:ea typeface="Calibri"/>
              <a:cs typeface="Calibri"/>
            </a:endParaRPr>
          </a:p>
        </p:txBody>
      </p:sp>
      <p:pic>
        <p:nvPicPr>
          <p:cNvPr id="5" name="Picture 5" descr="A picture containing text, person, document&#10;&#10;Description automatically generated">
            <a:extLst>
              <a:ext uri="{FF2B5EF4-FFF2-40B4-BE49-F238E27FC236}">
                <a16:creationId xmlns:a16="http://schemas.microsoft.com/office/drawing/2014/main" id="{11F69863-3484-679F-9208-6A2CA2302DDA}"/>
              </a:ext>
            </a:extLst>
          </p:cNvPr>
          <p:cNvPicPr>
            <a:picLocks noChangeAspect="1"/>
          </p:cNvPicPr>
          <p:nvPr/>
        </p:nvPicPr>
        <p:blipFill>
          <a:blip r:embed="rId3"/>
          <a:stretch>
            <a:fillRect/>
          </a:stretch>
        </p:blipFill>
        <p:spPr>
          <a:xfrm>
            <a:off x="4336756" y="831188"/>
            <a:ext cx="3824653" cy="3069984"/>
          </a:xfrm>
          <a:prstGeom prst="rect">
            <a:avLst/>
          </a:prstGeom>
        </p:spPr>
      </p:pic>
      <p:pic>
        <p:nvPicPr>
          <p:cNvPr id="6" name="Picture 6">
            <a:extLst>
              <a:ext uri="{FF2B5EF4-FFF2-40B4-BE49-F238E27FC236}">
                <a16:creationId xmlns:a16="http://schemas.microsoft.com/office/drawing/2014/main" id="{1E79BC6C-10FA-934C-5867-2BD7206C0ED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023754" y="3227862"/>
            <a:ext cx="363682" cy="402277"/>
          </a:xfrm>
          <a:prstGeom prst="rect">
            <a:avLst/>
          </a:prstGeom>
        </p:spPr>
      </p:pic>
      <p:sp>
        <p:nvSpPr>
          <p:cNvPr id="9" name="Star: 5 Points 8">
            <a:extLst>
              <a:ext uri="{FF2B5EF4-FFF2-40B4-BE49-F238E27FC236}">
                <a16:creationId xmlns:a16="http://schemas.microsoft.com/office/drawing/2014/main" id="{40A5D31A-313F-004E-4ACE-825C71D20DBC}"/>
              </a:ext>
            </a:extLst>
          </p:cNvPr>
          <p:cNvSpPr/>
          <p:nvPr/>
        </p:nvSpPr>
        <p:spPr>
          <a:xfrm>
            <a:off x="1579418" y="2031423"/>
            <a:ext cx="259774" cy="228601"/>
          </a:xfrm>
          <a:prstGeom prst="star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Calibri"/>
            </a:endParaRPr>
          </a:p>
        </p:txBody>
      </p:sp>
      <p:sp>
        <p:nvSpPr>
          <p:cNvPr id="10" name="Star: 5 Points 9">
            <a:extLst>
              <a:ext uri="{FF2B5EF4-FFF2-40B4-BE49-F238E27FC236}">
                <a16:creationId xmlns:a16="http://schemas.microsoft.com/office/drawing/2014/main" id="{1915CF40-FB88-6228-7A29-48F9BCA823CE}"/>
              </a:ext>
            </a:extLst>
          </p:cNvPr>
          <p:cNvSpPr/>
          <p:nvPr/>
        </p:nvSpPr>
        <p:spPr>
          <a:xfrm>
            <a:off x="488372" y="981941"/>
            <a:ext cx="270165" cy="197428"/>
          </a:xfrm>
          <a:prstGeom prst="star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Calibri"/>
            </a:endParaRPr>
          </a:p>
        </p:txBody>
      </p:sp>
      <p:sp>
        <p:nvSpPr>
          <p:cNvPr id="11" name="Star: 5 Points 10">
            <a:extLst>
              <a:ext uri="{FF2B5EF4-FFF2-40B4-BE49-F238E27FC236}">
                <a16:creationId xmlns:a16="http://schemas.microsoft.com/office/drawing/2014/main" id="{E6A60FD8-E8E1-2634-0018-2BFD7211F116}"/>
              </a:ext>
            </a:extLst>
          </p:cNvPr>
          <p:cNvSpPr/>
          <p:nvPr/>
        </p:nvSpPr>
        <p:spPr>
          <a:xfrm>
            <a:off x="2441863" y="3080904"/>
            <a:ext cx="322120" cy="249383"/>
          </a:xfrm>
          <a:prstGeom prst="star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Calibri"/>
            </a:endParaRPr>
          </a:p>
        </p:txBody>
      </p:sp>
      <p:sp>
        <p:nvSpPr>
          <p:cNvPr id="7" name="object 2">
            <a:extLst>
              <a:ext uri="{FF2B5EF4-FFF2-40B4-BE49-F238E27FC236}">
                <a16:creationId xmlns:a16="http://schemas.microsoft.com/office/drawing/2014/main" id="{9B1E3D1F-4CCC-6951-5617-C5E12805A8A1}"/>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989F1FFD-3D85-9650-0054-0B055112493D}"/>
                  </a:ext>
                </a:extLst>
              </p14:cNvPr>
              <p14:cNvContentPartPr/>
              <p14:nvPr/>
            </p14:nvContentPartPr>
            <p14:xfrm>
              <a:off x="3665640" y="4965375"/>
              <a:ext cx="2047875" cy="85725"/>
            </p14:xfrm>
          </p:contentPart>
        </mc:Choice>
        <mc:Fallback>
          <p:pic>
            <p:nvPicPr>
              <p:cNvPr id="8" name="Ink 7">
                <a:extLst>
                  <a:ext uri="{FF2B5EF4-FFF2-40B4-BE49-F238E27FC236}">
                    <a16:creationId xmlns:a16="http://schemas.microsoft.com/office/drawing/2014/main" id="{989F1FFD-3D85-9650-0054-0B055112493D}"/>
                  </a:ext>
                </a:extLst>
              </p:cNvPr>
              <p:cNvPicPr/>
              <p:nvPr/>
            </p:nvPicPr>
            <p:blipFill>
              <a:blip r:embed="rId7"/>
              <a:stretch>
                <a:fillRect/>
              </a:stretch>
            </p:blipFill>
            <p:spPr>
              <a:xfrm>
                <a:off x="3611530" y="4851581"/>
                <a:ext cx="2155734" cy="312934"/>
              </a:xfrm>
              <a:prstGeom prst="rect">
                <a:avLst/>
              </a:prstGeom>
            </p:spPr>
          </p:pic>
        </mc:Fallback>
      </mc:AlternateContent>
    </p:spTree>
    <p:extLst>
      <p:ext uri="{BB962C8B-B14F-4D97-AF65-F5344CB8AC3E}">
        <p14:creationId xmlns:p14="http://schemas.microsoft.com/office/powerpoint/2010/main" val="2264031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55825-9FD2-1062-48FA-74DD06B7F508}"/>
              </a:ext>
            </a:extLst>
          </p:cNvPr>
          <p:cNvSpPr txBox="1"/>
          <p:nvPr/>
        </p:nvSpPr>
        <p:spPr>
          <a:xfrm>
            <a:off x="140677" y="74735"/>
            <a:ext cx="85197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Arial"/>
                <a:ea typeface="+mn-lt"/>
                <a:cs typeface="+mn-lt"/>
              </a:rPr>
              <a:t>Attribute Insight   -  </a:t>
            </a:r>
            <a:r>
              <a:rPr lang="en-US" sz="1200" b="1">
                <a:latin typeface="Arial"/>
                <a:ea typeface="+mn-lt"/>
                <a:cs typeface="+mn-lt"/>
              </a:rPr>
              <a:t>Use Seaborn to visualize the Pearson correlation coefficient</a:t>
            </a:r>
            <a:endParaRPr lang="en-US" sz="1200">
              <a:latin typeface="Arial"/>
              <a:cs typeface="Arial"/>
            </a:endParaRPr>
          </a:p>
        </p:txBody>
      </p:sp>
      <p:pic>
        <p:nvPicPr>
          <p:cNvPr id="3" name="Picture 3" descr="Chart, bar chart&#10;&#10;Description automatically generated">
            <a:extLst>
              <a:ext uri="{FF2B5EF4-FFF2-40B4-BE49-F238E27FC236}">
                <a16:creationId xmlns:a16="http://schemas.microsoft.com/office/drawing/2014/main" id="{F1B4571A-469E-D305-F62C-DCF098BC0EF7}"/>
              </a:ext>
            </a:extLst>
          </p:cNvPr>
          <p:cNvPicPr>
            <a:picLocks noChangeAspect="1"/>
          </p:cNvPicPr>
          <p:nvPr/>
        </p:nvPicPr>
        <p:blipFill>
          <a:blip r:embed="rId2"/>
          <a:stretch>
            <a:fillRect/>
          </a:stretch>
        </p:blipFill>
        <p:spPr>
          <a:xfrm>
            <a:off x="144315" y="521210"/>
            <a:ext cx="4723743" cy="2749641"/>
          </a:xfrm>
          <a:prstGeom prst="rect">
            <a:avLst/>
          </a:prstGeom>
        </p:spPr>
      </p:pic>
      <p:sp>
        <p:nvSpPr>
          <p:cNvPr id="4" name="TextBox 3">
            <a:extLst>
              <a:ext uri="{FF2B5EF4-FFF2-40B4-BE49-F238E27FC236}">
                <a16:creationId xmlns:a16="http://schemas.microsoft.com/office/drawing/2014/main" id="{9F087D86-542E-F058-16B5-45EB074EF8C0}"/>
              </a:ext>
            </a:extLst>
          </p:cNvPr>
          <p:cNvSpPr txBox="1"/>
          <p:nvPr/>
        </p:nvSpPr>
        <p:spPr>
          <a:xfrm>
            <a:off x="5589861" y="801085"/>
            <a:ext cx="332455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Pearson correlation coefficient value greater than 0.7 indicates the presence of multi-collinearity</a:t>
            </a:r>
            <a:endParaRPr lang="en-US"/>
          </a:p>
          <a:p>
            <a:endParaRPr lang="en-US"/>
          </a:p>
          <a:p>
            <a:r>
              <a:rPr lang="en-US">
                <a:ea typeface="+mn-lt"/>
                <a:cs typeface="+mn-lt"/>
              </a:rPr>
              <a:t>•There are no correlation observed</a:t>
            </a:r>
            <a:endParaRPr lang="en-US"/>
          </a:p>
        </p:txBody>
      </p:sp>
      <p:sp>
        <p:nvSpPr>
          <p:cNvPr id="6" name="object 2">
            <a:extLst>
              <a:ext uri="{FF2B5EF4-FFF2-40B4-BE49-F238E27FC236}">
                <a16:creationId xmlns:a16="http://schemas.microsoft.com/office/drawing/2014/main" id="{35DA5418-29BE-C5BA-CDC5-C42D41882A58}"/>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894662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8" name="TextBox 7">
            <a:extLst>
              <a:ext uri="{FF2B5EF4-FFF2-40B4-BE49-F238E27FC236}">
                <a16:creationId xmlns:a16="http://schemas.microsoft.com/office/drawing/2014/main" id="{02151BEC-42FD-0709-1CC3-F4BA2163C56F}"/>
              </a:ext>
            </a:extLst>
          </p:cNvPr>
          <p:cNvSpPr txBox="1"/>
          <p:nvPr/>
        </p:nvSpPr>
        <p:spPr>
          <a:xfrm>
            <a:off x="353291" y="867641"/>
            <a:ext cx="809451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Non Parametric Correlation Analysis</a:t>
            </a:r>
          </a:p>
          <a:p>
            <a:endParaRPr lang="en-US" b="1">
              <a:cs typeface="Calibri"/>
            </a:endParaRPr>
          </a:p>
          <a:p>
            <a:pPr marL="285750" indent="-285750">
              <a:buFont typeface="Arial"/>
              <a:buChar char="•"/>
            </a:pPr>
            <a:r>
              <a:rPr lang="en-US">
                <a:cs typeface="Calibri"/>
              </a:rPr>
              <a:t>Measure the strength of the direction of the association exists between two variables.</a:t>
            </a:r>
          </a:p>
          <a:p>
            <a:pPr marL="285750" indent="-285750">
              <a:buFont typeface="Arial"/>
              <a:buChar char="•"/>
            </a:pPr>
            <a:endParaRPr lang="en-US">
              <a:cs typeface="Calibri"/>
            </a:endParaRPr>
          </a:p>
          <a:p>
            <a:pPr marL="285750" indent="-285750">
              <a:buFont typeface="Arial"/>
              <a:buChar char="•"/>
            </a:pPr>
            <a:r>
              <a:rPr lang="en-US">
                <a:cs typeface="Calibri"/>
              </a:rPr>
              <a:t>A method to find correlation between categorical, nonlinearly related, non-normally distributed variables</a:t>
            </a:r>
          </a:p>
          <a:p>
            <a:pPr marL="285750" indent="-285750">
              <a:buFont typeface="Arial"/>
              <a:buChar char="•"/>
            </a:pPr>
            <a:endParaRPr lang="en-US">
              <a:cs typeface="Calibri"/>
            </a:endParaRPr>
          </a:p>
          <a:p>
            <a:pPr marL="285750" indent="-285750">
              <a:buFont typeface="Arial"/>
              <a:buChar char="•"/>
            </a:pPr>
            <a:r>
              <a:rPr lang="en-US">
                <a:cs typeface="Calibri"/>
              </a:rPr>
              <a:t>Example of techniques are</a:t>
            </a:r>
          </a:p>
          <a:p>
            <a:pPr marL="285750" indent="-285750">
              <a:buFont typeface="Arial"/>
              <a:buChar char="•"/>
            </a:pPr>
            <a:endParaRPr lang="en-US">
              <a:cs typeface="Calibri"/>
            </a:endParaRPr>
          </a:p>
          <a:p>
            <a:pPr marL="285750" indent="-285750">
              <a:buFont typeface="Arial"/>
              <a:buChar char="•"/>
            </a:pPr>
            <a:r>
              <a:rPr lang="en-US">
                <a:cs typeface="Calibri"/>
              </a:rPr>
              <a:t>Spearman's rank Correlation (ordinal data type)</a:t>
            </a:r>
          </a:p>
          <a:p>
            <a:pPr marL="285750" indent="-285750">
              <a:buFont typeface="Arial"/>
              <a:buChar char="•"/>
            </a:pPr>
            <a:r>
              <a:rPr lang="en-US">
                <a:cs typeface="Calibri"/>
              </a:rPr>
              <a:t> Chi Square correlation</a:t>
            </a:r>
            <a:endParaRPr lang="en-US"/>
          </a:p>
          <a:p>
            <a:pPr marL="285750" indent="-285750">
              <a:buFont typeface="Arial"/>
              <a:buChar char="•"/>
            </a:pPr>
            <a:endParaRPr lang="en-US">
              <a:cs typeface="Calibri"/>
            </a:endParaRPr>
          </a:p>
        </p:txBody>
      </p:sp>
    </p:spTree>
    <p:extLst>
      <p:ext uri="{BB962C8B-B14F-4D97-AF65-F5344CB8AC3E}">
        <p14:creationId xmlns:p14="http://schemas.microsoft.com/office/powerpoint/2010/main" val="3432408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520E816B-465F-25C8-C957-D0EA3A3A7FF8}"/>
              </a:ext>
            </a:extLst>
          </p:cNvPr>
          <p:cNvPicPr>
            <a:picLocks noChangeAspect="1"/>
          </p:cNvPicPr>
          <p:nvPr/>
        </p:nvPicPr>
        <p:blipFill>
          <a:blip r:embed="rId2"/>
          <a:stretch>
            <a:fillRect/>
          </a:stretch>
        </p:blipFill>
        <p:spPr>
          <a:xfrm>
            <a:off x="451288" y="203277"/>
            <a:ext cx="8458200" cy="3357462"/>
          </a:xfrm>
          <a:prstGeom prst="rect">
            <a:avLst/>
          </a:prstGeom>
        </p:spPr>
      </p:pic>
    </p:spTree>
    <p:extLst>
      <p:ext uri="{BB962C8B-B14F-4D97-AF65-F5344CB8AC3E}">
        <p14:creationId xmlns:p14="http://schemas.microsoft.com/office/powerpoint/2010/main" val="1796468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C35D7805-2A83-590B-04D5-BCC3AC84FA15}"/>
              </a:ext>
            </a:extLst>
          </p:cNvPr>
          <p:cNvPicPr>
            <a:picLocks noChangeAspect="1"/>
          </p:cNvPicPr>
          <p:nvPr/>
        </p:nvPicPr>
        <p:blipFill>
          <a:blip r:embed="rId2"/>
          <a:stretch>
            <a:fillRect/>
          </a:stretch>
        </p:blipFill>
        <p:spPr>
          <a:xfrm>
            <a:off x="86710" y="170198"/>
            <a:ext cx="8911458" cy="4606035"/>
          </a:xfrm>
          <a:prstGeom prst="rect">
            <a:avLst/>
          </a:prstGeom>
        </p:spPr>
      </p:pic>
      <p:sp>
        <p:nvSpPr>
          <p:cNvPr id="3" name="TextBox 2">
            <a:extLst>
              <a:ext uri="{FF2B5EF4-FFF2-40B4-BE49-F238E27FC236}">
                <a16:creationId xmlns:a16="http://schemas.microsoft.com/office/drawing/2014/main" id="{FA47D1CB-B0E7-4E21-B6D6-D43965076E0B}"/>
              </a:ext>
            </a:extLst>
          </p:cNvPr>
          <p:cNvSpPr txBox="1"/>
          <p:nvPr/>
        </p:nvSpPr>
        <p:spPr>
          <a:xfrm>
            <a:off x="4494408" y="1482297"/>
            <a:ext cx="1019766" cy="307777"/>
          </a:xfrm>
          <a:prstGeom prst="rect">
            <a:avLst/>
          </a:prstGeom>
          <a:noFill/>
        </p:spPr>
        <p:txBody>
          <a:bodyPr wrap="none" rtlCol="0">
            <a:spAutoFit/>
          </a:bodyPr>
          <a:lstStyle/>
          <a:p>
            <a:r>
              <a:rPr lang="en-US" sz="1400" dirty="0"/>
              <a:t>Continuous</a:t>
            </a:r>
            <a:endParaRPr lang="en-SG" sz="1400" dirty="0"/>
          </a:p>
        </p:txBody>
      </p:sp>
      <p:sp>
        <p:nvSpPr>
          <p:cNvPr id="4" name="TextBox 3">
            <a:extLst>
              <a:ext uri="{FF2B5EF4-FFF2-40B4-BE49-F238E27FC236}">
                <a16:creationId xmlns:a16="http://schemas.microsoft.com/office/drawing/2014/main" id="{D046C207-CE11-4E9B-A45E-A48F39B6002A}"/>
              </a:ext>
            </a:extLst>
          </p:cNvPr>
          <p:cNvSpPr txBox="1"/>
          <p:nvPr/>
        </p:nvSpPr>
        <p:spPr>
          <a:xfrm>
            <a:off x="4648200" y="3895725"/>
            <a:ext cx="865974" cy="307777"/>
          </a:xfrm>
          <a:prstGeom prst="rect">
            <a:avLst/>
          </a:prstGeom>
          <a:noFill/>
        </p:spPr>
        <p:txBody>
          <a:bodyPr wrap="square" rtlCol="0">
            <a:spAutoFit/>
          </a:bodyPr>
          <a:lstStyle/>
          <a:p>
            <a:pPr algn="ctr"/>
            <a:r>
              <a:rPr lang="en-US" sz="1400" dirty="0"/>
              <a:t>Discrete</a:t>
            </a:r>
            <a:endParaRPr lang="en-SG" sz="1400" dirty="0"/>
          </a:p>
        </p:txBody>
      </p:sp>
    </p:spTree>
    <p:extLst>
      <p:ext uri="{BB962C8B-B14F-4D97-AF65-F5344CB8AC3E}">
        <p14:creationId xmlns:p14="http://schemas.microsoft.com/office/powerpoint/2010/main" val="2530628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treemap chart&#10;&#10;Description automatically generated">
            <a:extLst>
              <a:ext uri="{FF2B5EF4-FFF2-40B4-BE49-F238E27FC236}">
                <a16:creationId xmlns:a16="http://schemas.microsoft.com/office/drawing/2014/main" id="{8F2C96F1-A30D-0E21-48BE-FD4F344DA955}"/>
              </a:ext>
            </a:extLst>
          </p:cNvPr>
          <p:cNvPicPr>
            <a:picLocks noChangeAspect="1"/>
          </p:cNvPicPr>
          <p:nvPr/>
        </p:nvPicPr>
        <p:blipFill>
          <a:blip r:embed="rId2"/>
          <a:stretch>
            <a:fillRect/>
          </a:stretch>
        </p:blipFill>
        <p:spPr>
          <a:xfrm>
            <a:off x="-1971" y="24755"/>
            <a:ext cx="4457700" cy="5086285"/>
          </a:xfrm>
          <a:prstGeom prst="rect">
            <a:avLst/>
          </a:prstGeom>
        </p:spPr>
      </p:pic>
      <p:sp>
        <p:nvSpPr>
          <p:cNvPr id="3" name="TextBox 2">
            <a:extLst>
              <a:ext uri="{FF2B5EF4-FFF2-40B4-BE49-F238E27FC236}">
                <a16:creationId xmlns:a16="http://schemas.microsoft.com/office/drawing/2014/main" id="{40BCC706-2E36-FA12-2E9A-E74716072C26}"/>
              </a:ext>
            </a:extLst>
          </p:cNvPr>
          <p:cNvSpPr txBox="1"/>
          <p:nvPr/>
        </p:nvSpPr>
        <p:spPr>
          <a:xfrm>
            <a:off x="4696858" y="-1217"/>
            <a:ext cx="436901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•Chi-square test of independence</a:t>
            </a:r>
            <a:endParaRPr lang="en-US" sz="1600">
              <a:cs typeface="Calibri"/>
            </a:endParaRPr>
          </a:p>
          <a:p>
            <a:endParaRPr lang="en-US" sz="1600">
              <a:ea typeface="+mn-lt"/>
              <a:cs typeface="+mn-lt"/>
            </a:endParaRPr>
          </a:p>
          <a:p>
            <a:r>
              <a:rPr lang="en-US" sz="1600">
                <a:ea typeface="+mn-lt"/>
                <a:cs typeface="+mn-lt"/>
              </a:rPr>
              <a:t>•Coded in Python to create this heatmap</a:t>
            </a:r>
            <a:endParaRPr lang="en-US" sz="1600">
              <a:cs typeface="Calibri"/>
            </a:endParaRPr>
          </a:p>
          <a:p>
            <a:r>
              <a:rPr lang="en-US" sz="1600">
                <a:ea typeface="+mn-lt"/>
                <a:cs typeface="+mn-lt"/>
              </a:rPr>
              <a:t>•Display p value</a:t>
            </a:r>
            <a:endParaRPr lang="en-US" sz="1600">
              <a:cs typeface="Calibri"/>
            </a:endParaRPr>
          </a:p>
          <a:p>
            <a:endParaRPr lang="en-US" sz="1600">
              <a:cs typeface="Calibri"/>
            </a:endParaRPr>
          </a:p>
          <a:p>
            <a:r>
              <a:rPr lang="en-US" sz="1600">
                <a:ea typeface="+mn-lt"/>
                <a:cs typeface="+mn-lt"/>
              </a:rPr>
              <a:t>•α = 0.05</a:t>
            </a:r>
          </a:p>
          <a:p>
            <a:endParaRPr lang="en-US" sz="1600">
              <a:ea typeface="+mn-lt"/>
              <a:cs typeface="+mn-lt"/>
            </a:endParaRPr>
          </a:p>
          <a:p>
            <a:r>
              <a:rPr lang="en-US" sz="1600">
                <a:cs typeface="Calibri"/>
              </a:rPr>
              <a:t>Our null hypothesis is that variables are independent. </a:t>
            </a:r>
          </a:p>
          <a:p>
            <a:r>
              <a:rPr lang="en-US" sz="1600">
                <a:cs typeface="Calibri"/>
              </a:rPr>
              <a:t>Objective is to find correlation between variables and we reject the null hypothesis, </a:t>
            </a:r>
            <a:r>
              <a:rPr lang="en-US" sz="1600" err="1">
                <a:cs typeface="Calibri"/>
              </a:rPr>
              <a:t>ie</a:t>
            </a:r>
            <a:r>
              <a:rPr lang="en-US" sz="1600">
                <a:cs typeface="Calibri"/>
              </a:rPr>
              <a:t> p &lt; 0.05</a:t>
            </a:r>
          </a:p>
          <a:p>
            <a:endParaRPr lang="en-US" sz="1600">
              <a:cs typeface="Calibri"/>
            </a:endParaRPr>
          </a:p>
          <a:p>
            <a:r>
              <a:rPr lang="en-US" sz="1600" u="sng">
                <a:cs typeface="Calibri"/>
              </a:rPr>
              <a:t>Summary</a:t>
            </a:r>
          </a:p>
          <a:p>
            <a:pPr marL="285750" indent="-285750">
              <a:buFont typeface="Arial"/>
              <a:buChar char="•"/>
            </a:pPr>
            <a:r>
              <a:rPr lang="en-US" sz="1600" err="1">
                <a:cs typeface="Calibri"/>
              </a:rPr>
              <a:t>heart_disease</a:t>
            </a:r>
            <a:r>
              <a:rPr lang="en-US" sz="1600">
                <a:cs typeface="Calibri"/>
              </a:rPr>
              <a:t>          gender &amp; hypertension</a:t>
            </a:r>
            <a:endParaRPr lang="en-US" sz="1600">
              <a:ea typeface="Calibri"/>
              <a:cs typeface="Calibri"/>
            </a:endParaRPr>
          </a:p>
          <a:p>
            <a:endParaRPr lang="en-US" sz="1600">
              <a:cs typeface="Calibri"/>
            </a:endParaRPr>
          </a:p>
          <a:p>
            <a:pPr marL="285750" indent="-285750">
              <a:buFont typeface="Arial"/>
              <a:buChar char="•"/>
            </a:pPr>
            <a:r>
              <a:rPr lang="en-US" sz="1600" err="1">
                <a:cs typeface="Calibri"/>
              </a:rPr>
              <a:t>work_type</a:t>
            </a:r>
            <a:r>
              <a:rPr lang="en-US" sz="1600">
                <a:cs typeface="Calibri"/>
              </a:rPr>
              <a:t>          gender &amp; hypertension</a:t>
            </a:r>
            <a:endParaRPr lang="en-US" sz="1600">
              <a:ea typeface="Calibri"/>
              <a:cs typeface="Calibri"/>
            </a:endParaRPr>
          </a:p>
          <a:p>
            <a:pPr marL="285750" indent="-285750">
              <a:buFont typeface="Arial"/>
              <a:buChar char="•"/>
            </a:pPr>
            <a:endParaRPr lang="en-US" sz="1600">
              <a:cs typeface="Calibri"/>
            </a:endParaRPr>
          </a:p>
          <a:p>
            <a:pPr marL="285750" indent="-285750">
              <a:buFont typeface="Arial"/>
              <a:buChar char="•"/>
            </a:pPr>
            <a:r>
              <a:rPr lang="en-US" sz="1600" err="1">
                <a:cs typeface="Calibri"/>
              </a:rPr>
              <a:t>smoking_status</a:t>
            </a:r>
            <a:r>
              <a:rPr lang="en-US" sz="1600">
                <a:cs typeface="Calibri"/>
              </a:rPr>
              <a:t>         gender, hypertension </a:t>
            </a:r>
            <a:endParaRPr lang="en-US" sz="1600" err="1">
              <a:cs typeface="Calibri"/>
            </a:endParaRPr>
          </a:p>
          <a:p>
            <a:r>
              <a:rPr lang="en-US" sz="1600">
                <a:cs typeface="Calibri"/>
              </a:rPr>
              <a:t>                                           &amp; </a:t>
            </a:r>
            <a:r>
              <a:rPr lang="en-US" sz="1600" err="1">
                <a:cs typeface="Calibri"/>
              </a:rPr>
              <a:t>work_type</a:t>
            </a:r>
            <a:endParaRPr lang="en-US" sz="1600" err="1">
              <a:ea typeface="Calibri"/>
              <a:cs typeface="Calibri"/>
            </a:endParaRPr>
          </a:p>
          <a:p>
            <a:endParaRPr lang="en-US" sz="1600">
              <a:ea typeface="Calibri"/>
              <a:cs typeface="Calibri"/>
            </a:endParaRPr>
          </a:p>
          <a:p>
            <a:pPr marL="285750" indent="-285750">
              <a:buFont typeface="Arial"/>
              <a:buChar char="•"/>
            </a:pPr>
            <a:r>
              <a:rPr lang="en-US" sz="1600">
                <a:ea typeface="Calibri"/>
                <a:cs typeface="Calibri"/>
              </a:rPr>
              <a:t>stroke             hypertension &amp; </a:t>
            </a:r>
            <a:r>
              <a:rPr lang="en-US" sz="1600" err="1">
                <a:ea typeface="Calibri"/>
                <a:cs typeface="Calibri"/>
              </a:rPr>
              <a:t>heart_disease</a:t>
            </a:r>
            <a:endParaRPr lang="en-US" sz="1600">
              <a:ea typeface="Calibri"/>
              <a:cs typeface="Calibri"/>
            </a:endParaRPr>
          </a:p>
        </p:txBody>
      </p:sp>
      <p:pic>
        <p:nvPicPr>
          <p:cNvPr id="5" name="Picture 6">
            <a:extLst>
              <a:ext uri="{FF2B5EF4-FFF2-40B4-BE49-F238E27FC236}">
                <a16:creationId xmlns:a16="http://schemas.microsoft.com/office/drawing/2014/main" id="{45301C9D-E8CA-CA60-A8C8-4F84526E603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28599" y="1139289"/>
            <a:ext cx="280555" cy="339932"/>
          </a:xfrm>
          <a:prstGeom prst="rect">
            <a:avLst/>
          </a:prstGeom>
        </p:spPr>
      </p:pic>
      <p:pic>
        <p:nvPicPr>
          <p:cNvPr id="6" name="Picture 6">
            <a:extLst>
              <a:ext uri="{FF2B5EF4-FFF2-40B4-BE49-F238E27FC236}">
                <a16:creationId xmlns:a16="http://schemas.microsoft.com/office/drawing/2014/main" id="{6CC7F897-914F-38FC-658D-3E4477086DF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6685" y="3646596"/>
            <a:ext cx="311728" cy="339932"/>
          </a:xfrm>
          <a:prstGeom prst="rect">
            <a:avLst/>
          </a:prstGeom>
        </p:spPr>
      </p:pic>
      <p:pic>
        <p:nvPicPr>
          <p:cNvPr id="7" name="Picture 6">
            <a:extLst>
              <a:ext uri="{FF2B5EF4-FFF2-40B4-BE49-F238E27FC236}">
                <a16:creationId xmlns:a16="http://schemas.microsoft.com/office/drawing/2014/main" id="{5C9E7F48-FB88-A73C-5665-963ABF6ED15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2475" y="1118311"/>
            <a:ext cx="301338" cy="350323"/>
          </a:xfrm>
          <a:prstGeom prst="rect">
            <a:avLst/>
          </a:prstGeom>
        </p:spPr>
      </p:pic>
      <p:pic>
        <p:nvPicPr>
          <p:cNvPr id="10" name="Picture 6">
            <a:extLst>
              <a:ext uri="{FF2B5EF4-FFF2-40B4-BE49-F238E27FC236}">
                <a16:creationId xmlns:a16="http://schemas.microsoft.com/office/drawing/2014/main" id="{BE5DA6B4-0C0C-B4B5-7EE0-7690B29B7AE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9785" y="2266213"/>
            <a:ext cx="290947" cy="350323"/>
          </a:xfrm>
          <a:prstGeom prst="rect">
            <a:avLst/>
          </a:prstGeom>
        </p:spPr>
      </p:pic>
      <p:pic>
        <p:nvPicPr>
          <p:cNvPr id="11" name="Picture 6">
            <a:extLst>
              <a:ext uri="{FF2B5EF4-FFF2-40B4-BE49-F238E27FC236}">
                <a16:creationId xmlns:a16="http://schemas.microsoft.com/office/drawing/2014/main" id="{BFD6A9D7-CB4B-9837-0F7A-EDC26606516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921729" y="3351964"/>
            <a:ext cx="332510" cy="360714"/>
          </a:xfrm>
          <a:prstGeom prst="rect">
            <a:avLst/>
          </a:prstGeom>
        </p:spPr>
      </p:pic>
      <p:sp>
        <p:nvSpPr>
          <p:cNvPr id="20" name="Arrow: Right 19">
            <a:extLst>
              <a:ext uri="{FF2B5EF4-FFF2-40B4-BE49-F238E27FC236}">
                <a16:creationId xmlns:a16="http://schemas.microsoft.com/office/drawing/2014/main" id="{7EA633F0-6197-EA09-036B-054217286BFC}"/>
              </a:ext>
            </a:extLst>
          </p:cNvPr>
          <p:cNvSpPr/>
          <p:nvPr/>
        </p:nvSpPr>
        <p:spPr>
          <a:xfrm>
            <a:off x="6013133" y="3795281"/>
            <a:ext cx="301337" cy="124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8413060B-F253-2B7F-5503-71EFAECE35B0}"/>
              </a:ext>
            </a:extLst>
          </p:cNvPr>
          <p:cNvSpPr/>
          <p:nvPr/>
        </p:nvSpPr>
        <p:spPr>
          <a:xfrm flipV="1">
            <a:off x="6268713" y="3347744"/>
            <a:ext cx="300973" cy="134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F033ABB-8A98-7348-AF03-FE7E76D0FA7D}"/>
              </a:ext>
            </a:extLst>
          </p:cNvPr>
          <p:cNvSpPr/>
          <p:nvPr/>
        </p:nvSpPr>
        <p:spPr>
          <a:xfrm flipV="1">
            <a:off x="6392855" y="4263964"/>
            <a:ext cx="280557" cy="135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44041674-7843-69FF-099C-9281390A393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5474" y="3596464"/>
            <a:ext cx="311728" cy="339932"/>
          </a:xfrm>
          <a:prstGeom prst="rect">
            <a:avLst/>
          </a:prstGeom>
        </p:spPr>
      </p:pic>
      <p:pic>
        <p:nvPicPr>
          <p:cNvPr id="13" name="Picture 6">
            <a:extLst>
              <a:ext uri="{FF2B5EF4-FFF2-40B4-BE49-F238E27FC236}">
                <a16:creationId xmlns:a16="http://schemas.microsoft.com/office/drawing/2014/main" id="{E0FFFC3E-462B-AB7D-BF3A-60CC45DEF1F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6684" y="2503595"/>
            <a:ext cx="311728" cy="339932"/>
          </a:xfrm>
          <a:prstGeom prst="rect">
            <a:avLst/>
          </a:prstGeom>
        </p:spPr>
      </p:pic>
      <p:pic>
        <p:nvPicPr>
          <p:cNvPr id="14" name="Picture 6">
            <a:extLst>
              <a:ext uri="{FF2B5EF4-FFF2-40B4-BE49-F238E27FC236}">
                <a16:creationId xmlns:a16="http://schemas.microsoft.com/office/drawing/2014/main" id="{8805822C-8C9D-B8AB-C39D-6E2F79C2B5A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77816" y="4167964"/>
            <a:ext cx="311728" cy="339932"/>
          </a:xfrm>
          <a:prstGeom prst="rect">
            <a:avLst/>
          </a:prstGeom>
        </p:spPr>
      </p:pic>
      <p:pic>
        <p:nvPicPr>
          <p:cNvPr id="17" name="Picture 6">
            <a:extLst>
              <a:ext uri="{FF2B5EF4-FFF2-40B4-BE49-F238E27FC236}">
                <a16:creationId xmlns:a16="http://schemas.microsoft.com/office/drawing/2014/main" id="{41E8F671-E37D-85C7-5E61-0CDA4673D9E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6710" y="4167963"/>
            <a:ext cx="311728" cy="339932"/>
          </a:xfrm>
          <a:prstGeom prst="rect">
            <a:avLst/>
          </a:prstGeom>
        </p:spPr>
      </p:pic>
      <p:sp>
        <p:nvSpPr>
          <p:cNvPr id="18" name="Arrow: Right 17">
            <a:extLst>
              <a:ext uri="{FF2B5EF4-FFF2-40B4-BE49-F238E27FC236}">
                <a16:creationId xmlns:a16="http://schemas.microsoft.com/office/drawing/2014/main" id="{26EC03EC-2DCF-D642-0005-FB84CE413825}"/>
              </a:ext>
            </a:extLst>
          </p:cNvPr>
          <p:cNvSpPr/>
          <p:nvPr/>
        </p:nvSpPr>
        <p:spPr>
          <a:xfrm flipV="1">
            <a:off x="5697212" y="4951954"/>
            <a:ext cx="290947" cy="174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945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7645400" cy="5086008"/>
          </a:xfrm>
          <a:prstGeom prst="rect">
            <a:avLst/>
          </a:prstGeom>
        </p:spPr>
        <p:txBody>
          <a:bodyPr vert="horz" wrap="square" lIns="0" tIns="0" rIns="0" bIns="0" rtlCol="0" anchor="t">
            <a:spAutoFit/>
          </a:bodyPr>
          <a:lstStyle/>
          <a:p>
            <a:pPr marL="12700">
              <a:lnSpc>
                <a:spcPct val="100000"/>
              </a:lnSpc>
            </a:pPr>
            <a:r>
              <a:rPr sz="1200" b="1" spc="-120" dirty="0">
                <a:solidFill>
                  <a:srgbClr val="252525"/>
                </a:solidFill>
                <a:latin typeface="Arial"/>
                <a:cs typeface="Arial"/>
              </a:rPr>
              <a:t>Introduction</a:t>
            </a:r>
          </a:p>
          <a:p>
            <a:pPr>
              <a:lnSpc>
                <a:spcPct val="100000"/>
              </a:lnSpc>
            </a:pPr>
            <a:endParaRPr sz="1200" dirty="0">
              <a:latin typeface="Times New Roman"/>
              <a:cs typeface="Times New Roman"/>
            </a:endParaRPr>
          </a:p>
          <a:p>
            <a:pPr>
              <a:lnSpc>
                <a:spcPct val="100000"/>
              </a:lnSpc>
              <a:spcBef>
                <a:spcPts val="29"/>
              </a:spcBef>
            </a:pPr>
            <a:endParaRPr sz="1750" dirty="0">
              <a:latin typeface="Times New Roman"/>
              <a:cs typeface="Times New Roman"/>
            </a:endParaRPr>
          </a:p>
          <a:p>
            <a:pPr marL="271780">
              <a:lnSpc>
                <a:spcPct val="100000"/>
              </a:lnSpc>
            </a:pPr>
            <a:r>
              <a:rPr sz="1200" b="1" dirty="0">
                <a:solidFill>
                  <a:srgbClr val="252525"/>
                </a:solidFill>
                <a:latin typeface="Arial"/>
                <a:cs typeface="Arial"/>
              </a:rPr>
              <a:t>P</a:t>
            </a:r>
            <a:r>
              <a:rPr sz="1200" b="1" spc="-10" dirty="0">
                <a:solidFill>
                  <a:srgbClr val="252525"/>
                </a:solidFill>
                <a:latin typeface="Arial"/>
                <a:cs typeface="Arial"/>
              </a:rPr>
              <a:t>r</a:t>
            </a:r>
            <a:r>
              <a:rPr sz="1200" b="1" spc="5" dirty="0">
                <a:solidFill>
                  <a:srgbClr val="252525"/>
                </a:solidFill>
                <a:latin typeface="Arial"/>
                <a:cs typeface="Arial"/>
              </a:rPr>
              <a:t>o</a:t>
            </a:r>
            <a:r>
              <a:rPr sz="1200" b="1" spc="-15" dirty="0">
                <a:solidFill>
                  <a:srgbClr val="252525"/>
                </a:solidFill>
                <a:latin typeface="Arial"/>
                <a:cs typeface="Arial"/>
              </a:rPr>
              <a:t>j</a:t>
            </a:r>
            <a:r>
              <a:rPr sz="1200" b="1" spc="-10" dirty="0">
                <a:solidFill>
                  <a:srgbClr val="252525"/>
                </a:solidFill>
                <a:latin typeface="Arial"/>
                <a:cs typeface="Arial"/>
              </a:rPr>
              <a:t>ec</a:t>
            </a:r>
            <a:r>
              <a:rPr sz="1200" b="1" dirty="0">
                <a:solidFill>
                  <a:srgbClr val="252525"/>
                </a:solidFill>
                <a:latin typeface="Arial"/>
                <a:cs typeface="Arial"/>
              </a:rPr>
              <a:t>t</a:t>
            </a:r>
            <a:r>
              <a:rPr sz="1200" b="1" spc="25" dirty="0">
                <a:solidFill>
                  <a:srgbClr val="252525"/>
                </a:solidFill>
                <a:latin typeface="Arial"/>
                <a:cs typeface="Arial"/>
              </a:rPr>
              <a:t> </a:t>
            </a:r>
            <a:r>
              <a:rPr sz="1200" b="1" dirty="0">
                <a:solidFill>
                  <a:srgbClr val="252525"/>
                </a:solidFill>
                <a:latin typeface="Arial"/>
                <a:cs typeface="Arial"/>
              </a:rPr>
              <a:t>O</a:t>
            </a:r>
            <a:r>
              <a:rPr sz="1200" b="1" spc="5" dirty="0">
                <a:solidFill>
                  <a:srgbClr val="252525"/>
                </a:solidFill>
                <a:latin typeface="Arial"/>
                <a:cs typeface="Arial"/>
              </a:rPr>
              <a:t>b</a:t>
            </a:r>
            <a:r>
              <a:rPr sz="1200" b="1" spc="-15" dirty="0">
                <a:solidFill>
                  <a:srgbClr val="252525"/>
                </a:solidFill>
                <a:latin typeface="Arial"/>
                <a:cs typeface="Arial"/>
              </a:rPr>
              <a:t>j</a:t>
            </a:r>
            <a:r>
              <a:rPr sz="1200" b="1" spc="-10" dirty="0">
                <a:solidFill>
                  <a:srgbClr val="252525"/>
                </a:solidFill>
                <a:latin typeface="Arial"/>
                <a:cs typeface="Arial"/>
              </a:rPr>
              <a:t>ec</a:t>
            </a:r>
            <a:r>
              <a:rPr sz="1200" b="1" dirty="0">
                <a:solidFill>
                  <a:srgbClr val="252525"/>
                </a:solidFill>
                <a:latin typeface="Arial"/>
                <a:cs typeface="Arial"/>
              </a:rPr>
              <a:t>t</a:t>
            </a:r>
            <a:r>
              <a:rPr sz="1200" b="1" spc="5" dirty="0">
                <a:solidFill>
                  <a:srgbClr val="252525"/>
                </a:solidFill>
                <a:latin typeface="Arial"/>
                <a:cs typeface="Arial"/>
              </a:rPr>
              <a:t>i</a:t>
            </a:r>
            <a:r>
              <a:rPr sz="1200" b="1" spc="-10" dirty="0">
                <a:solidFill>
                  <a:srgbClr val="252525"/>
                </a:solidFill>
                <a:latin typeface="Arial"/>
                <a:cs typeface="Arial"/>
              </a:rPr>
              <a:t>ve</a:t>
            </a:r>
            <a:r>
              <a:rPr sz="1200" b="1" dirty="0">
                <a:solidFill>
                  <a:srgbClr val="252525"/>
                </a:solidFill>
                <a:latin typeface="Arial"/>
                <a:cs typeface="Arial"/>
              </a:rPr>
              <a:t>s</a:t>
            </a:r>
            <a:endParaRPr sz="1200" dirty="0">
              <a:latin typeface="Arial"/>
              <a:cs typeface="Arial"/>
            </a:endParaRPr>
          </a:p>
          <a:p>
            <a:pPr marL="271780">
              <a:lnSpc>
                <a:spcPct val="100000"/>
              </a:lnSpc>
            </a:pPr>
            <a:endParaRPr sz="1200" b="1" dirty="0">
              <a:solidFill>
                <a:srgbClr val="252525"/>
              </a:solidFill>
              <a:latin typeface="Arial"/>
              <a:cs typeface="Arial"/>
            </a:endParaRPr>
          </a:p>
          <a:p>
            <a:pPr marL="271780"/>
            <a:r>
              <a:rPr lang="en-US" sz="1200" dirty="0">
                <a:ea typeface="+mn-lt"/>
                <a:cs typeface="+mn-lt"/>
              </a:rPr>
              <a:t>Personal – medical professionals</a:t>
            </a:r>
          </a:p>
          <a:p>
            <a:pPr marL="271780"/>
            <a:endParaRPr lang="en-US" sz="1200" dirty="0">
              <a:ea typeface="+mn-lt"/>
              <a:cs typeface="+mn-lt"/>
            </a:endParaRPr>
          </a:p>
          <a:p>
            <a:pPr marL="271780"/>
            <a:r>
              <a:rPr lang="en-US" sz="1200" dirty="0">
                <a:ea typeface="+mn-lt"/>
                <a:cs typeface="+mn-lt"/>
              </a:rPr>
              <a:t>How might we use patients' records to assist medical professionals in predicting the probability of a patient suffering a stroke for a proof of concept. </a:t>
            </a:r>
            <a:endParaRPr dirty="0">
              <a:cs typeface="Calibri"/>
            </a:endParaRPr>
          </a:p>
          <a:p>
            <a:pPr>
              <a:lnSpc>
                <a:spcPct val="100000"/>
              </a:lnSpc>
            </a:pPr>
            <a:endParaRPr sz="1200" dirty="0">
              <a:latin typeface="Times New Roman"/>
              <a:cs typeface="Times New Roman"/>
            </a:endParaRPr>
          </a:p>
          <a:p>
            <a:pPr>
              <a:lnSpc>
                <a:spcPct val="100000"/>
              </a:lnSpc>
              <a:spcBef>
                <a:spcPts val="8"/>
              </a:spcBef>
            </a:pPr>
            <a:endParaRPr sz="1300" dirty="0">
              <a:latin typeface="Times New Roman"/>
              <a:cs typeface="Times New Roman"/>
            </a:endParaRPr>
          </a:p>
          <a:p>
            <a:pPr marL="271780"/>
            <a:r>
              <a:rPr sz="1200" b="1" spc="-75" dirty="0">
                <a:solidFill>
                  <a:srgbClr val="252525"/>
                </a:solidFill>
                <a:latin typeface="Arial"/>
                <a:cs typeface="Arial"/>
              </a:rPr>
              <a:t>T</a:t>
            </a:r>
            <a:r>
              <a:rPr sz="1200" b="1" spc="5" dirty="0">
                <a:solidFill>
                  <a:srgbClr val="252525"/>
                </a:solidFill>
                <a:latin typeface="Arial"/>
                <a:cs typeface="Arial"/>
              </a:rPr>
              <a:t>oo</a:t>
            </a:r>
            <a:r>
              <a:rPr sz="1200" b="1" dirty="0">
                <a:solidFill>
                  <a:srgbClr val="252525"/>
                </a:solidFill>
                <a:latin typeface="Arial"/>
                <a:cs typeface="Arial"/>
              </a:rPr>
              <a:t>ls</a:t>
            </a:r>
            <a:r>
              <a:rPr lang="en-US" sz="1200" b="1" spc="-25" dirty="0">
                <a:solidFill>
                  <a:srgbClr val="252525"/>
                </a:solidFill>
                <a:latin typeface="Arial"/>
                <a:cs typeface="Arial"/>
              </a:rPr>
              <a:t> </a:t>
            </a:r>
            <a:endParaRPr lang="en-US" sz="1200" b="1" dirty="0">
              <a:solidFill>
                <a:srgbClr val="252525"/>
              </a:solidFill>
              <a:latin typeface="Arial"/>
              <a:cs typeface="Arial"/>
            </a:endParaRPr>
          </a:p>
          <a:p>
            <a:pPr marL="500380" indent="-228600">
              <a:buClr>
                <a:srgbClr val="252525"/>
              </a:buClr>
              <a:buFont typeface="Arial"/>
              <a:buChar char="•"/>
            </a:pPr>
            <a:r>
              <a:rPr lang="en-US" sz="1200" spc="-20" dirty="0">
                <a:solidFill>
                  <a:srgbClr val="252525"/>
                </a:solidFill>
                <a:latin typeface="Calibri"/>
                <a:cs typeface="Arial"/>
              </a:rPr>
              <a:t>M</a:t>
            </a:r>
            <a:r>
              <a:rPr lang="en-US" sz="1200" spc="-10" dirty="0">
                <a:solidFill>
                  <a:srgbClr val="252525"/>
                </a:solidFill>
                <a:latin typeface="Calibri"/>
                <a:cs typeface="Arial"/>
              </a:rPr>
              <a:t>u</a:t>
            </a:r>
            <a:r>
              <a:rPr lang="en-US" sz="1200" dirty="0">
                <a:solidFill>
                  <a:srgbClr val="252525"/>
                </a:solidFill>
                <a:latin typeface="Calibri"/>
                <a:cs typeface="Arial"/>
              </a:rPr>
              <a:t>r</a:t>
            </a:r>
            <a:r>
              <a:rPr lang="en-US" sz="1200" spc="-10" dirty="0">
                <a:solidFill>
                  <a:srgbClr val="252525"/>
                </a:solidFill>
                <a:latin typeface="Calibri"/>
                <a:cs typeface="Arial"/>
              </a:rPr>
              <a:t>a</a:t>
            </a:r>
            <a:r>
              <a:rPr lang="en-US" sz="1200" dirty="0">
                <a:solidFill>
                  <a:srgbClr val="252525"/>
                </a:solidFill>
                <a:latin typeface="Calibri"/>
                <a:cs typeface="Arial"/>
              </a:rPr>
              <a:t>l</a:t>
            </a:r>
            <a:r>
              <a:rPr lang="en-US" sz="1200" spc="20" dirty="0">
                <a:solidFill>
                  <a:srgbClr val="252525"/>
                </a:solidFill>
                <a:latin typeface="Calibri"/>
                <a:cs typeface="Arial"/>
              </a:rPr>
              <a:t> </a:t>
            </a:r>
            <a:r>
              <a:rPr lang="en-US" sz="1200" dirty="0">
                <a:solidFill>
                  <a:srgbClr val="252525"/>
                </a:solidFill>
                <a:latin typeface="Calibri"/>
                <a:cs typeface="Arial"/>
              </a:rPr>
              <a:t>–</a:t>
            </a:r>
            <a:r>
              <a:rPr lang="en-US" sz="1200" spc="-5" dirty="0">
                <a:solidFill>
                  <a:srgbClr val="252525"/>
                </a:solidFill>
                <a:latin typeface="Calibri"/>
                <a:cs typeface="Arial"/>
              </a:rPr>
              <a:t> </a:t>
            </a:r>
            <a:r>
              <a:rPr lang="en-US" sz="1200" dirty="0">
                <a:solidFill>
                  <a:srgbClr val="252525"/>
                </a:solidFill>
                <a:latin typeface="Calibri"/>
                <a:cs typeface="Arial"/>
              </a:rPr>
              <a:t>f</a:t>
            </a:r>
            <a:r>
              <a:rPr lang="en-US" sz="1200" spc="-10" dirty="0">
                <a:solidFill>
                  <a:srgbClr val="252525"/>
                </a:solidFill>
                <a:latin typeface="Calibri"/>
                <a:cs typeface="Arial"/>
              </a:rPr>
              <a:t>o</a:t>
            </a:r>
            <a:r>
              <a:rPr lang="en-US" sz="1200" dirty="0">
                <a:solidFill>
                  <a:srgbClr val="252525"/>
                </a:solidFill>
                <a:latin typeface="Calibri"/>
                <a:cs typeface="Arial"/>
              </a:rPr>
              <a:t>r</a:t>
            </a:r>
            <a:r>
              <a:rPr lang="en-US" sz="1200" spc="5" dirty="0">
                <a:solidFill>
                  <a:srgbClr val="252525"/>
                </a:solidFill>
                <a:latin typeface="Calibri"/>
                <a:cs typeface="Arial"/>
              </a:rPr>
              <a:t> </a:t>
            </a:r>
            <a:r>
              <a:rPr lang="en-US" sz="1200" dirty="0">
                <a:solidFill>
                  <a:srgbClr val="252525"/>
                </a:solidFill>
                <a:latin typeface="Calibri"/>
                <a:cs typeface="Arial"/>
              </a:rPr>
              <a:t>c</a:t>
            </a:r>
            <a:r>
              <a:rPr lang="en-US" sz="1200" spc="-10" dirty="0">
                <a:solidFill>
                  <a:srgbClr val="252525"/>
                </a:solidFill>
                <a:latin typeface="Calibri"/>
                <a:cs typeface="Arial"/>
              </a:rPr>
              <a:t>ollabo</a:t>
            </a:r>
            <a:r>
              <a:rPr lang="en-US" sz="1200" dirty="0">
                <a:solidFill>
                  <a:srgbClr val="252525"/>
                </a:solidFill>
                <a:latin typeface="Calibri"/>
                <a:cs typeface="Arial"/>
              </a:rPr>
              <a:t>r</a:t>
            </a:r>
            <a:r>
              <a:rPr lang="en-US" sz="1200" spc="-10" dirty="0">
                <a:solidFill>
                  <a:srgbClr val="252525"/>
                </a:solidFill>
                <a:latin typeface="Calibri"/>
                <a:cs typeface="Arial"/>
              </a:rPr>
              <a:t>a</a:t>
            </a:r>
            <a:r>
              <a:rPr lang="en-US" sz="1200" dirty="0">
                <a:solidFill>
                  <a:srgbClr val="252525"/>
                </a:solidFill>
                <a:latin typeface="Calibri"/>
                <a:cs typeface="Arial"/>
              </a:rPr>
              <a:t>t</a:t>
            </a:r>
            <a:r>
              <a:rPr lang="en-US" sz="1200" spc="-10" dirty="0">
                <a:solidFill>
                  <a:srgbClr val="252525"/>
                </a:solidFill>
                <a:latin typeface="Calibri"/>
                <a:cs typeface="Arial"/>
              </a:rPr>
              <a:t>io</a:t>
            </a:r>
            <a:r>
              <a:rPr lang="en-US" sz="1200" dirty="0">
                <a:solidFill>
                  <a:srgbClr val="252525"/>
                </a:solidFill>
                <a:latin typeface="Calibri"/>
                <a:cs typeface="Arial"/>
              </a:rPr>
              <a:t>n</a:t>
            </a:r>
            <a:r>
              <a:rPr lang="en-US" sz="1200" spc="15" dirty="0">
                <a:solidFill>
                  <a:srgbClr val="252525"/>
                </a:solidFill>
                <a:latin typeface="Calibri"/>
                <a:cs typeface="Arial"/>
              </a:rPr>
              <a:t> </a:t>
            </a:r>
            <a:r>
              <a:rPr lang="en-US" sz="1200" spc="-10" dirty="0">
                <a:solidFill>
                  <a:srgbClr val="252525"/>
                </a:solidFill>
                <a:latin typeface="Calibri"/>
                <a:cs typeface="Arial"/>
              </a:rPr>
              <a:t>an</a:t>
            </a:r>
            <a:r>
              <a:rPr lang="en-US" sz="1200" dirty="0">
                <a:solidFill>
                  <a:srgbClr val="252525"/>
                </a:solidFill>
                <a:latin typeface="Calibri"/>
                <a:cs typeface="Arial"/>
              </a:rPr>
              <a:t>d</a:t>
            </a:r>
            <a:r>
              <a:rPr lang="en-US" sz="1200" spc="-5" dirty="0">
                <a:solidFill>
                  <a:srgbClr val="252525"/>
                </a:solidFill>
                <a:latin typeface="Calibri"/>
                <a:cs typeface="Arial"/>
              </a:rPr>
              <a:t> </a:t>
            </a:r>
            <a:r>
              <a:rPr lang="en-US" sz="1200" dirty="0">
                <a:solidFill>
                  <a:srgbClr val="252525"/>
                </a:solidFill>
                <a:latin typeface="Calibri"/>
                <a:cs typeface="Arial"/>
              </a:rPr>
              <a:t>E</a:t>
            </a:r>
            <a:r>
              <a:rPr lang="en-US" sz="1200" spc="-10" dirty="0">
                <a:solidFill>
                  <a:srgbClr val="252525"/>
                </a:solidFill>
                <a:latin typeface="Calibri"/>
                <a:cs typeface="Arial"/>
              </a:rPr>
              <a:t>n</a:t>
            </a:r>
            <a:r>
              <a:rPr lang="en-US" sz="1200" dirty="0">
                <a:solidFill>
                  <a:srgbClr val="252525"/>
                </a:solidFill>
                <a:latin typeface="Calibri"/>
                <a:cs typeface="Arial"/>
              </a:rPr>
              <a:t>t</a:t>
            </a:r>
            <a:r>
              <a:rPr lang="en-US" sz="1200" spc="-10" dirty="0">
                <a:solidFill>
                  <a:srgbClr val="252525"/>
                </a:solidFill>
                <a:latin typeface="Calibri"/>
                <a:cs typeface="Arial"/>
              </a:rPr>
              <a:t>e</a:t>
            </a:r>
            <a:r>
              <a:rPr lang="en-US" sz="1200" dirty="0">
                <a:solidFill>
                  <a:srgbClr val="252525"/>
                </a:solidFill>
                <a:latin typeface="Calibri"/>
                <a:cs typeface="Arial"/>
              </a:rPr>
              <a:t>r</a:t>
            </a:r>
            <a:r>
              <a:rPr lang="en-US" sz="1200" spc="-10" dirty="0">
                <a:solidFill>
                  <a:srgbClr val="252525"/>
                </a:solidFill>
                <a:latin typeface="Calibri"/>
                <a:cs typeface="Arial"/>
              </a:rPr>
              <a:t>p</a:t>
            </a:r>
            <a:r>
              <a:rPr lang="en-US" sz="1200" dirty="0">
                <a:solidFill>
                  <a:srgbClr val="252525"/>
                </a:solidFill>
                <a:latin typeface="Calibri"/>
                <a:cs typeface="Arial"/>
              </a:rPr>
              <a:t>r</a:t>
            </a:r>
            <a:r>
              <a:rPr lang="en-US" sz="1200" spc="-10" dirty="0">
                <a:solidFill>
                  <a:srgbClr val="252525"/>
                </a:solidFill>
                <a:latin typeface="Calibri"/>
                <a:cs typeface="Arial"/>
              </a:rPr>
              <a:t>i</a:t>
            </a:r>
            <a:r>
              <a:rPr lang="en-US" sz="1200" dirty="0">
                <a:solidFill>
                  <a:srgbClr val="252525"/>
                </a:solidFill>
                <a:latin typeface="Calibri"/>
                <a:cs typeface="Arial"/>
              </a:rPr>
              <a:t>se</a:t>
            </a:r>
            <a:r>
              <a:rPr lang="en-US" sz="1200" spc="15" dirty="0">
                <a:solidFill>
                  <a:srgbClr val="252525"/>
                </a:solidFill>
                <a:latin typeface="Calibri"/>
                <a:cs typeface="Arial"/>
              </a:rPr>
              <a:t> </a:t>
            </a:r>
            <a:r>
              <a:rPr lang="en-US" sz="1200" spc="-10" dirty="0">
                <a:solidFill>
                  <a:srgbClr val="252525"/>
                </a:solidFill>
                <a:latin typeface="Calibri"/>
                <a:cs typeface="Arial"/>
              </a:rPr>
              <a:t>De</a:t>
            </a:r>
            <a:r>
              <a:rPr lang="en-US" sz="1200" dirty="0">
                <a:solidFill>
                  <a:srgbClr val="252525"/>
                </a:solidFill>
                <a:latin typeface="Calibri"/>
                <a:cs typeface="Arial"/>
              </a:rPr>
              <a:t>s</a:t>
            </a:r>
            <a:r>
              <a:rPr lang="en-US" sz="1200" spc="-10" dirty="0">
                <a:solidFill>
                  <a:srgbClr val="252525"/>
                </a:solidFill>
                <a:latin typeface="Calibri"/>
                <a:cs typeface="Arial"/>
              </a:rPr>
              <a:t>ig</a:t>
            </a:r>
            <a:r>
              <a:rPr lang="en-US" sz="1200" dirty="0">
                <a:solidFill>
                  <a:srgbClr val="252525"/>
                </a:solidFill>
                <a:latin typeface="Calibri"/>
                <a:cs typeface="Arial"/>
              </a:rPr>
              <a:t>n</a:t>
            </a:r>
            <a:r>
              <a:rPr lang="en-US" sz="1200" spc="-25" dirty="0">
                <a:solidFill>
                  <a:srgbClr val="252525"/>
                </a:solidFill>
                <a:latin typeface="Calibri"/>
                <a:cs typeface="Arial"/>
              </a:rPr>
              <a:t> </a:t>
            </a:r>
            <a:r>
              <a:rPr lang="en-US" sz="1200" spc="25" dirty="0">
                <a:solidFill>
                  <a:srgbClr val="252525"/>
                </a:solidFill>
                <a:latin typeface="Calibri"/>
                <a:cs typeface="Arial"/>
              </a:rPr>
              <a:t>T</a:t>
            </a:r>
            <a:r>
              <a:rPr lang="en-US" sz="1200" spc="-10" dirty="0">
                <a:solidFill>
                  <a:srgbClr val="252525"/>
                </a:solidFill>
                <a:latin typeface="Calibri"/>
                <a:cs typeface="Arial"/>
              </a:rPr>
              <a:t>hin</a:t>
            </a:r>
            <a:r>
              <a:rPr lang="en-US" sz="1200" spc="15" dirty="0">
                <a:solidFill>
                  <a:srgbClr val="252525"/>
                </a:solidFill>
                <a:latin typeface="Calibri"/>
                <a:cs typeface="Arial"/>
              </a:rPr>
              <a:t>k</a:t>
            </a:r>
            <a:r>
              <a:rPr lang="en-US" sz="1200" spc="-10" dirty="0">
                <a:solidFill>
                  <a:srgbClr val="252525"/>
                </a:solidFill>
                <a:latin typeface="Calibri"/>
                <a:cs typeface="Arial"/>
              </a:rPr>
              <a:t>in</a:t>
            </a:r>
            <a:r>
              <a:rPr lang="en-US" sz="1200" dirty="0">
                <a:solidFill>
                  <a:srgbClr val="252525"/>
                </a:solidFill>
                <a:latin typeface="Calibri"/>
                <a:cs typeface="Arial"/>
              </a:rPr>
              <a:t>g</a:t>
            </a:r>
            <a:r>
              <a:rPr lang="en-US" sz="1200" spc="-25" dirty="0">
                <a:solidFill>
                  <a:srgbClr val="252525"/>
                </a:solidFill>
                <a:latin typeface="Calibri"/>
                <a:cs typeface="Arial"/>
              </a:rPr>
              <a:t> </a:t>
            </a:r>
            <a:r>
              <a:rPr lang="en-US" sz="1200" spc="-10" dirty="0">
                <a:solidFill>
                  <a:srgbClr val="252525"/>
                </a:solidFill>
                <a:latin typeface="Calibri"/>
                <a:cs typeface="Arial"/>
              </a:rPr>
              <a:t>p</a:t>
            </a:r>
            <a:r>
              <a:rPr lang="en-US" sz="1200" dirty="0">
                <a:solidFill>
                  <a:srgbClr val="252525"/>
                </a:solidFill>
                <a:latin typeface="Calibri"/>
                <a:cs typeface="Arial"/>
              </a:rPr>
              <a:t>r</a:t>
            </a:r>
            <a:r>
              <a:rPr lang="en-US" sz="1200" spc="-10" dirty="0">
                <a:solidFill>
                  <a:srgbClr val="252525"/>
                </a:solidFill>
                <a:latin typeface="Calibri"/>
                <a:cs typeface="Arial"/>
              </a:rPr>
              <a:t>o</a:t>
            </a:r>
            <a:r>
              <a:rPr lang="en-US" sz="1200" dirty="0">
                <a:solidFill>
                  <a:srgbClr val="252525"/>
                </a:solidFill>
                <a:latin typeface="Calibri"/>
                <a:cs typeface="Arial"/>
              </a:rPr>
              <a:t>c</a:t>
            </a:r>
            <a:r>
              <a:rPr lang="en-US" sz="1200" spc="-10" dirty="0">
                <a:solidFill>
                  <a:srgbClr val="252525"/>
                </a:solidFill>
                <a:latin typeface="Calibri"/>
                <a:cs typeface="Arial"/>
              </a:rPr>
              <a:t>e</a:t>
            </a:r>
            <a:r>
              <a:rPr lang="en-US" sz="1200" dirty="0">
                <a:solidFill>
                  <a:srgbClr val="252525"/>
                </a:solidFill>
                <a:latin typeface="Calibri"/>
                <a:cs typeface="Arial"/>
              </a:rPr>
              <a:t>ss</a:t>
            </a:r>
            <a:endParaRPr lang="en-US" sz="1200">
              <a:solidFill>
                <a:srgbClr val="000000"/>
              </a:solidFill>
              <a:latin typeface="Calibri"/>
              <a:cs typeface="Calibri"/>
            </a:endParaRPr>
          </a:p>
          <a:p>
            <a:pPr marL="500380" indent="-228600">
              <a:buClr>
                <a:srgbClr val="252525"/>
              </a:buClr>
              <a:buFont typeface="Arial"/>
              <a:buChar char="•"/>
            </a:pPr>
            <a:endParaRPr lang="en-US" sz="1200">
              <a:solidFill>
                <a:srgbClr val="252525"/>
              </a:solidFill>
              <a:latin typeface="Calibri"/>
              <a:cs typeface="Arial"/>
            </a:endParaRPr>
          </a:p>
          <a:p>
            <a:pPr marL="500380" indent="-228600">
              <a:buClr>
                <a:srgbClr val="252525"/>
              </a:buClr>
              <a:buFont typeface="Arial,Sans-Serif"/>
              <a:buChar char="•"/>
            </a:pPr>
            <a:r>
              <a:rPr lang="en-US" sz="1200">
                <a:solidFill>
                  <a:srgbClr val="252525"/>
                </a:solidFill>
                <a:latin typeface="Calibri"/>
                <a:cs typeface="Calibri"/>
              </a:rPr>
              <a:t>IBM Watson Studio – for data analytics</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Data Refinery</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Data Visualization</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Auto AI</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Machine Learning</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Cloud Object Storage</a:t>
            </a:r>
            <a:endParaRPr lang="en-US" sz="1200">
              <a:ea typeface="+mn-lt"/>
              <a:cs typeface="+mn-lt"/>
            </a:endParaRPr>
          </a:p>
          <a:p>
            <a:pPr marL="1243965" lvl="1" indent="-228600">
              <a:buFont typeface="Arial,Sans-Serif"/>
              <a:buChar char="–"/>
            </a:pPr>
            <a:r>
              <a:rPr lang="en-US" sz="1200" err="1">
                <a:solidFill>
                  <a:srgbClr val="252525"/>
                </a:solidFill>
                <a:latin typeface="Calibri"/>
                <a:cs typeface="Calibri"/>
              </a:rPr>
              <a:t>Jupyter</a:t>
            </a:r>
            <a:r>
              <a:rPr lang="en-US" sz="1200">
                <a:solidFill>
                  <a:srgbClr val="252525"/>
                </a:solidFill>
                <a:latin typeface="Calibri"/>
                <a:cs typeface="Calibri"/>
              </a:rPr>
              <a:t> Notebook</a:t>
            </a:r>
            <a:endParaRPr lang="en-US" sz="1200">
              <a:ea typeface="+mn-lt"/>
              <a:cs typeface="+mn-lt"/>
            </a:endParaRPr>
          </a:p>
          <a:p>
            <a:pPr marL="1243965" indent="-287020">
              <a:buFont typeface="Arial,Sans-Serif"/>
              <a:buChar char="–"/>
            </a:pPr>
            <a:r>
              <a:rPr lang="en-US" sz="1200">
                <a:solidFill>
                  <a:srgbClr val="252525"/>
                </a:solidFill>
                <a:latin typeface="Calibri"/>
                <a:cs typeface="Calibri"/>
              </a:rPr>
              <a:t>Python</a:t>
            </a:r>
            <a:endParaRPr lang="en-US" sz="1200">
              <a:ea typeface="+mn-lt"/>
              <a:cs typeface="+mn-lt"/>
            </a:endParaRPr>
          </a:p>
          <a:p>
            <a:pPr marL="1243965" indent="-287020">
              <a:buFont typeface="Arial,Sans-Serif"/>
              <a:buChar char="–"/>
            </a:pPr>
            <a:endParaRPr lang="en-US" sz="1200">
              <a:solidFill>
                <a:srgbClr val="252525"/>
              </a:solidFill>
              <a:latin typeface="Calibri"/>
              <a:cs typeface="Calibri"/>
            </a:endParaRPr>
          </a:p>
          <a:p>
            <a:pPr marL="500380" indent="-228600">
              <a:buClr>
                <a:srgbClr val="252525"/>
              </a:buClr>
              <a:buFont typeface="Arial"/>
              <a:buChar char="•"/>
            </a:pPr>
            <a:r>
              <a:rPr lang="en-US" sz="1200">
                <a:solidFill>
                  <a:srgbClr val="252525"/>
                </a:solidFill>
                <a:latin typeface="Calibri"/>
                <a:cs typeface="Calibri"/>
              </a:rPr>
              <a:t>Libraries: Pandas Seaborn Matplotlib </a:t>
            </a:r>
            <a:r>
              <a:rPr lang="en-US" sz="1200" err="1">
                <a:solidFill>
                  <a:srgbClr val="252525"/>
                </a:solidFill>
                <a:latin typeface="Calibri"/>
                <a:cs typeface="Calibri"/>
              </a:rPr>
              <a:t>Numpy</a:t>
            </a:r>
            <a:endParaRPr lang="en-US" sz="1200" err="1">
              <a:ea typeface="+mn-lt"/>
              <a:cs typeface="+mn-lt"/>
            </a:endParaRPr>
          </a:p>
          <a:p>
            <a:pPr marL="500380" indent="-228600">
              <a:buClr>
                <a:srgbClr val="252525"/>
              </a:buClr>
              <a:buFont typeface="Arial"/>
              <a:buChar char="•"/>
              <a:tabLst>
                <a:tab pos="500380" algn="l"/>
              </a:tabLst>
            </a:pPr>
            <a:endParaRPr lang="en-US" sz="1200">
              <a:solidFill>
                <a:srgbClr val="252525"/>
              </a:solidFill>
              <a:latin typeface="Calibri"/>
              <a:cs typeface="Arial"/>
            </a:endParaRPr>
          </a:p>
          <a:p>
            <a:pPr marL="500380" indent="-228600">
              <a:lnSpc>
                <a:spcPct val="100000"/>
              </a:lnSpc>
              <a:buClr>
                <a:srgbClr val="252525"/>
              </a:buClr>
              <a:buFont typeface="Arial"/>
              <a:buChar char="•"/>
              <a:tabLst>
                <a:tab pos="500380" algn="l"/>
              </a:tabLst>
            </a:pPr>
            <a:endParaRPr lang="en-US" sz="1200">
              <a:solidFill>
                <a:srgbClr val="252525"/>
              </a:solidFill>
              <a:latin typeface="Arial"/>
              <a:cs typeface="Arial"/>
            </a:endParaRPr>
          </a:p>
          <a:p>
            <a:pPr marL="1243965" indent="-287020">
              <a:buClr>
                <a:srgbClr val="252525"/>
              </a:buClr>
              <a:buFont typeface="Arial"/>
              <a:buChar char="–"/>
              <a:tabLst>
                <a:tab pos="1244600" algn="l"/>
              </a:tabLst>
            </a:pPr>
            <a:endParaRPr lang="en-US" sz="1200">
              <a:solidFill>
                <a:srgbClr val="252525"/>
              </a:solidFill>
              <a:latin typeface="Arial"/>
              <a:cs typeface="Arial"/>
            </a:endParaRPr>
          </a:p>
        </p:txBody>
      </p:sp>
      <p:sp>
        <p:nvSpPr>
          <p:cNvPr id="5" name="object 5"/>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a:t>
            </a:fld>
            <a:endParaRPr spc="-5"/>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217745F9-0C4E-A197-6106-F9DAE4C85438}"/>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
            <a:extLst>
              <a:ext uri="{FF2B5EF4-FFF2-40B4-BE49-F238E27FC236}">
                <a16:creationId xmlns:a16="http://schemas.microsoft.com/office/drawing/2014/main" id="{2D974AFB-6BCD-FEB3-DAFE-BFDBBC2ACF16}"/>
              </a:ext>
            </a:extLst>
          </p:cNvPr>
          <p:cNvSpPr txBox="1"/>
          <p:nvPr/>
        </p:nvSpPr>
        <p:spPr>
          <a:xfrm>
            <a:off x="140677" y="74735"/>
            <a:ext cx="85197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Arial"/>
                <a:cs typeface="Calibri"/>
              </a:rPr>
              <a:t>Attribute Insight</a:t>
            </a:r>
          </a:p>
        </p:txBody>
      </p:sp>
      <p:pic>
        <p:nvPicPr>
          <p:cNvPr id="5" name="Picture 5" descr="Chart, box and whisker chart&#10;&#10;Description automatically generated">
            <a:extLst>
              <a:ext uri="{FF2B5EF4-FFF2-40B4-BE49-F238E27FC236}">
                <a16:creationId xmlns:a16="http://schemas.microsoft.com/office/drawing/2014/main" id="{BD247A8F-29E7-4B51-B374-C8FC15F5B69B}"/>
              </a:ext>
            </a:extLst>
          </p:cNvPr>
          <p:cNvPicPr>
            <a:picLocks noChangeAspect="1"/>
          </p:cNvPicPr>
          <p:nvPr/>
        </p:nvPicPr>
        <p:blipFill>
          <a:blip r:embed="rId2"/>
          <a:stretch>
            <a:fillRect/>
          </a:stretch>
        </p:blipFill>
        <p:spPr>
          <a:xfrm>
            <a:off x="1064796" y="804973"/>
            <a:ext cx="6723645" cy="3653871"/>
          </a:xfrm>
          <a:prstGeom prst="rect">
            <a:avLst/>
          </a:prstGeom>
        </p:spPr>
      </p:pic>
      <p:sp>
        <p:nvSpPr>
          <p:cNvPr id="9" name="TextBox 8">
            <a:extLst>
              <a:ext uri="{FF2B5EF4-FFF2-40B4-BE49-F238E27FC236}">
                <a16:creationId xmlns:a16="http://schemas.microsoft.com/office/drawing/2014/main" id="{65D7764E-DF0B-CC30-0D63-B58B720238E5}"/>
              </a:ext>
            </a:extLst>
          </p:cNvPr>
          <p:cNvSpPr txBox="1"/>
          <p:nvPr/>
        </p:nvSpPr>
        <p:spPr>
          <a:xfrm>
            <a:off x="3884694" y="2766762"/>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Line of central tendency</a:t>
            </a:r>
          </a:p>
        </p:txBody>
      </p:sp>
      <p:cxnSp>
        <p:nvCxnSpPr>
          <p:cNvPr id="8" name="Straight Arrow Connector 7">
            <a:extLst>
              <a:ext uri="{FF2B5EF4-FFF2-40B4-BE49-F238E27FC236}">
                <a16:creationId xmlns:a16="http://schemas.microsoft.com/office/drawing/2014/main" id="{2114BEA4-4FCC-601F-40BC-3AE82CEB24B8}"/>
              </a:ext>
            </a:extLst>
          </p:cNvPr>
          <p:cNvCxnSpPr>
            <a:cxnSpLocks/>
          </p:cNvCxnSpPr>
          <p:nvPr/>
        </p:nvCxnSpPr>
        <p:spPr>
          <a:xfrm flipV="1">
            <a:off x="3082089" y="2886574"/>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7" name="Straight Arrow Connector 6">
            <a:extLst>
              <a:ext uri="{FF2B5EF4-FFF2-40B4-BE49-F238E27FC236}">
                <a16:creationId xmlns:a16="http://schemas.microsoft.com/office/drawing/2014/main" id="{10C3B743-D0ED-2BC4-7EB1-83D51CB03E3C}"/>
              </a:ext>
            </a:extLst>
          </p:cNvPr>
          <p:cNvCxnSpPr>
            <a:cxnSpLocks/>
          </p:cNvCxnSpPr>
          <p:nvPr/>
        </p:nvCxnSpPr>
        <p:spPr>
          <a:xfrm flipV="1">
            <a:off x="6892090" y="2004259"/>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D2A1927E-176C-3E81-7F2D-1C67F9C04096}"/>
              </a:ext>
            </a:extLst>
          </p:cNvPr>
          <p:cNvSpPr txBox="1"/>
          <p:nvPr/>
        </p:nvSpPr>
        <p:spPr>
          <a:xfrm>
            <a:off x="7744827" y="1884447"/>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Line of central tendency</a:t>
            </a:r>
          </a:p>
        </p:txBody>
      </p:sp>
      <p:sp>
        <p:nvSpPr>
          <p:cNvPr id="6" name="TextBox 5">
            <a:extLst>
              <a:ext uri="{FF2B5EF4-FFF2-40B4-BE49-F238E27FC236}">
                <a16:creationId xmlns:a16="http://schemas.microsoft.com/office/drawing/2014/main" id="{67F6AE5B-9A13-3E45-3571-7CD07BAB052A}"/>
              </a:ext>
            </a:extLst>
          </p:cNvPr>
          <p:cNvSpPr txBox="1"/>
          <p:nvPr/>
        </p:nvSpPr>
        <p:spPr>
          <a:xfrm>
            <a:off x="2799347" y="4528887"/>
            <a:ext cx="3134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Stroke does increase in age</a:t>
            </a:r>
          </a:p>
        </p:txBody>
      </p:sp>
      <p:sp>
        <p:nvSpPr>
          <p:cNvPr id="12" name="TextBox 11">
            <a:extLst>
              <a:ext uri="{FF2B5EF4-FFF2-40B4-BE49-F238E27FC236}">
                <a16:creationId xmlns:a16="http://schemas.microsoft.com/office/drawing/2014/main" id="{9BA29CE5-8A96-15E1-00B2-A61441065036}"/>
              </a:ext>
            </a:extLst>
          </p:cNvPr>
          <p:cNvSpPr txBox="1"/>
          <p:nvPr/>
        </p:nvSpPr>
        <p:spPr>
          <a:xfrm>
            <a:off x="1957137" y="458202"/>
            <a:ext cx="55104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Qns</a:t>
            </a:r>
            <a:r>
              <a:rPr lang="en-US" dirty="0">
                <a:cs typeface="Calibri"/>
              </a:rPr>
              <a:t> : Does Stroke happen to higher age patient ?</a:t>
            </a:r>
          </a:p>
        </p:txBody>
      </p:sp>
    </p:spTree>
    <p:extLst>
      <p:ext uri="{BB962C8B-B14F-4D97-AF65-F5344CB8AC3E}">
        <p14:creationId xmlns:p14="http://schemas.microsoft.com/office/powerpoint/2010/main" val="157550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id="{8A364175-0B4D-8477-E7DE-1E4B319BF7A5}"/>
              </a:ext>
            </a:extLst>
          </p:cNvPr>
          <p:cNvPicPr>
            <a:picLocks noChangeAspect="1"/>
          </p:cNvPicPr>
          <p:nvPr/>
        </p:nvPicPr>
        <p:blipFill>
          <a:blip r:embed="rId2"/>
          <a:stretch>
            <a:fillRect/>
          </a:stretch>
        </p:blipFill>
        <p:spPr>
          <a:xfrm>
            <a:off x="1012588" y="780674"/>
            <a:ext cx="7265932" cy="3663572"/>
          </a:xfrm>
          <a:prstGeom prst="rect">
            <a:avLst/>
          </a:prstGeom>
        </p:spPr>
      </p:pic>
      <p:sp>
        <p:nvSpPr>
          <p:cNvPr id="4" name="TextBox 3">
            <a:extLst>
              <a:ext uri="{FF2B5EF4-FFF2-40B4-BE49-F238E27FC236}">
                <a16:creationId xmlns:a16="http://schemas.microsoft.com/office/drawing/2014/main" id="{D1F51B1E-2F37-EB60-F560-40A4CE53C53C}"/>
              </a:ext>
            </a:extLst>
          </p:cNvPr>
          <p:cNvSpPr txBox="1"/>
          <p:nvPr/>
        </p:nvSpPr>
        <p:spPr>
          <a:xfrm>
            <a:off x="1594461" y="4574869"/>
            <a:ext cx="6211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Stroke does not show a correlation with </a:t>
            </a:r>
            <a:r>
              <a:rPr lang="en-US" dirty="0" err="1">
                <a:ea typeface="+mn-lt"/>
                <a:cs typeface="+mn-lt"/>
              </a:rPr>
              <a:t>avg_glucose_level</a:t>
            </a:r>
            <a:endParaRPr lang="en-US" dirty="0" err="1">
              <a:cs typeface="Calibri"/>
            </a:endParaRPr>
          </a:p>
        </p:txBody>
      </p:sp>
      <p:sp>
        <p:nvSpPr>
          <p:cNvPr id="3" name="TextBox 2">
            <a:extLst>
              <a:ext uri="{FF2B5EF4-FFF2-40B4-BE49-F238E27FC236}">
                <a16:creationId xmlns:a16="http://schemas.microsoft.com/office/drawing/2014/main" id="{D2A1927E-176C-3E81-7F2D-1C67F9C04096}"/>
              </a:ext>
            </a:extLst>
          </p:cNvPr>
          <p:cNvSpPr txBox="1"/>
          <p:nvPr/>
        </p:nvSpPr>
        <p:spPr>
          <a:xfrm>
            <a:off x="6381248" y="3137736"/>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Line of central tendency</a:t>
            </a:r>
          </a:p>
        </p:txBody>
      </p:sp>
      <p:cxnSp>
        <p:nvCxnSpPr>
          <p:cNvPr id="7" name="Straight Arrow Connector 6">
            <a:extLst>
              <a:ext uri="{FF2B5EF4-FFF2-40B4-BE49-F238E27FC236}">
                <a16:creationId xmlns:a16="http://schemas.microsoft.com/office/drawing/2014/main" id="{10C3B743-D0ED-2BC4-7EB1-83D51CB03E3C}"/>
              </a:ext>
            </a:extLst>
          </p:cNvPr>
          <p:cNvCxnSpPr>
            <a:cxnSpLocks/>
          </p:cNvCxnSpPr>
          <p:nvPr/>
        </p:nvCxnSpPr>
        <p:spPr>
          <a:xfrm flipV="1">
            <a:off x="5608721" y="3287628"/>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8" name="Straight Arrow Connector 7">
            <a:extLst>
              <a:ext uri="{FF2B5EF4-FFF2-40B4-BE49-F238E27FC236}">
                <a16:creationId xmlns:a16="http://schemas.microsoft.com/office/drawing/2014/main" id="{2114BEA4-4FCC-601F-40BC-3AE82CEB24B8}"/>
              </a:ext>
            </a:extLst>
          </p:cNvPr>
          <p:cNvCxnSpPr>
            <a:cxnSpLocks/>
          </p:cNvCxnSpPr>
          <p:nvPr/>
        </p:nvCxnSpPr>
        <p:spPr>
          <a:xfrm flipV="1">
            <a:off x="2681036" y="3438022"/>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9" name="TextBox 8">
            <a:extLst>
              <a:ext uri="{FF2B5EF4-FFF2-40B4-BE49-F238E27FC236}">
                <a16:creationId xmlns:a16="http://schemas.microsoft.com/office/drawing/2014/main" id="{65D7764E-DF0B-CC30-0D63-B58B720238E5}"/>
              </a:ext>
            </a:extLst>
          </p:cNvPr>
          <p:cNvSpPr txBox="1"/>
          <p:nvPr/>
        </p:nvSpPr>
        <p:spPr>
          <a:xfrm>
            <a:off x="3413458" y="3318209"/>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Line of central tendency</a:t>
            </a:r>
          </a:p>
        </p:txBody>
      </p:sp>
      <p:sp>
        <p:nvSpPr>
          <p:cNvPr id="10" name="object 2">
            <a:extLst>
              <a:ext uri="{FF2B5EF4-FFF2-40B4-BE49-F238E27FC236}">
                <a16:creationId xmlns:a16="http://schemas.microsoft.com/office/drawing/2014/main" id="{217745F9-0C4E-A197-6106-F9DAE4C85438}"/>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
            <a:extLst>
              <a:ext uri="{FF2B5EF4-FFF2-40B4-BE49-F238E27FC236}">
                <a16:creationId xmlns:a16="http://schemas.microsoft.com/office/drawing/2014/main" id="{2D974AFB-6BCD-FEB3-DAFE-BFDBBC2ACF16}"/>
              </a:ext>
            </a:extLst>
          </p:cNvPr>
          <p:cNvSpPr txBox="1"/>
          <p:nvPr/>
        </p:nvSpPr>
        <p:spPr>
          <a:xfrm>
            <a:off x="140677" y="74735"/>
            <a:ext cx="85197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Arial"/>
                <a:cs typeface="Calibri"/>
              </a:rPr>
              <a:t>Attribute Insight</a:t>
            </a:r>
          </a:p>
        </p:txBody>
      </p:sp>
      <p:sp>
        <p:nvSpPr>
          <p:cNvPr id="5" name="TextBox 4">
            <a:extLst>
              <a:ext uri="{FF2B5EF4-FFF2-40B4-BE49-F238E27FC236}">
                <a16:creationId xmlns:a16="http://schemas.microsoft.com/office/drawing/2014/main" id="{6459A2B1-18C0-F0B7-7F4A-68374CD8F1AE}"/>
              </a:ext>
            </a:extLst>
          </p:cNvPr>
          <p:cNvSpPr txBox="1"/>
          <p:nvPr/>
        </p:nvSpPr>
        <p:spPr>
          <a:xfrm>
            <a:off x="2037347" y="458203"/>
            <a:ext cx="5169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Qns</a:t>
            </a:r>
            <a:r>
              <a:rPr lang="en-US" dirty="0">
                <a:cs typeface="Calibri"/>
              </a:rPr>
              <a:t> : Does stroke patient has higher glucose level ?</a:t>
            </a:r>
          </a:p>
        </p:txBody>
      </p:sp>
    </p:spTree>
    <p:extLst>
      <p:ext uri="{BB962C8B-B14F-4D97-AF65-F5344CB8AC3E}">
        <p14:creationId xmlns:p14="http://schemas.microsoft.com/office/powerpoint/2010/main" val="2870079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F51B1E-2F37-EB60-F560-40A4CE53C53C}"/>
              </a:ext>
            </a:extLst>
          </p:cNvPr>
          <p:cNvSpPr txBox="1"/>
          <p:nvPr/>
        </p:nvSpPr>
        <p:spPr>
          <a:xfrm>
            <a:off x="1604488" y="4574869"/>
            <a:ext cx="6211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Stroke </a:t>
            </a:r>
            <a:r>
              <a:rPr lang="en-US" dirty="0">
                <a:ea typeface="+mn-lt"/>
                <a:cs typeface="+mn-lt"/>
              </a:rPr>
              <a:t>does not</a:t>
            </a:r>
            <a:r>
              <a:rPr lang="en-US">
                <a:ea typeface="+mn-lt"/>
                <a:cs typeface="+mn-lt"/>
              </a:rPr>
              <a:t> show a correlation with </a:t>
            </a:r>
            <a:r>
              <a:rPr lang="en-US" err="1">
                <a:ea typeface="+mn-lt"/>
                <a:cs typeface="+mn-lt"/>
              </a:rPr>
              <a:t>bmi</a:t>
            </a:r>
            <a:endParaRPr lang="en-US" err="1">
              <a:cs typeface="Calibri"/>
            </a:endParaRPr>
          </a:p>
        </p:txBody>
      </p:sp>
      <p:pic>
        <p:nvPicPr>
          <p:cNvPr id="3" name="Picture 4" descr="Chart, box and whisker chart&#10;&#10;Description automatically generated">
            <a:extLst>
              <a:ext uri="{FF2B5EF4-FFF2-40B4-BE49-F238E27FC236}">
                <a16:creationId xmlns:a16="http://schemas.microsoft.com/office/drawing/2014/main" id="{13828277-AB73-4DFA-B1F8-C59303F2E016}"/>
              </a:ext>
            </a:extLst>
          </p:cNvPr>
          <p:cNvPicPr>
            <a:picLocks noChangeAspect="1"/>
          </p:cNvPicPr>
          <p:nvPr/>
        </p:nvPicPr>
        <p:blipFill>
          <a:blip r:embed="rId2"/>
          <a:stretch>
            <a:fillRect/>
          </a:stretch>
        </p:blipFill>
        <p:spPr>
          <a:xfrm>
            <a:off x="919820" y="834758"/>
            <a:ext cx="7214801" cy="3650257"/>
          </a:xfrm>
          <a:prstGeom prst="rect">
            <a:avLst/>
          </a:prstGeom>
        </p:spPr>
      </p:pic>
      <p:sp>
        <p:nvSpPr>
          <p:cNvPr id="5" name="object 2">
            <a:extLst>
              <a:ext uri="{FF2B5EF4-FFF2-40B4-BE49-F238E27FC236}">
                <a16:creationId xmlns:a16="http://schemas.microsoft.com/office/drawing/2014/main" id="{BEA41529-6780-B41D-1032-9554F79114DF}"/>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1">
            <a:extLst>
              <a:ext uri="{FF2B5EF4-FFF2-40B4-BE49-F238E27FC236}">
                <a16:creationId xmlns:a16="http://schemas.microsoft.com/office/drawing/2014/main" id="{5CBF190A-25AB-2122-14AD-7D49D52C8A70}"/>
              </a:ext>
            </a:extLst>
          </p:cNvPr>
          <p:cNvSpPr txBox="1"/>
          <p:nvPr/>
        </p:nvSpPr>
        <p:spPr>
          <a:xfrm>
            <a:off x="140677" y="74735"/>
            <a:ext cx="85197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Arial"/>
                <a:cs typeface="Calibri"/>
              </a:rPr>
              <a:t>Attribute Insight</a:t>
            </a:r>
          </a:p>
        </p:txBody>
      </p:sp>
      <p:cxnSp>
        <p:nvCxnSpPr>
          <p:cNvPr id="2" name="Straight Arrow Connector 1">
            <a:extLst>
              <a:ext uri="{FF2B5EF4-FFF2-40B4-BE49-F238E27FC236}">
                <a16:creationId xmlns:a16="http://schemas.microsoft.com/office/drawing/2014/main" id="{BCAB74F9-4F44-8E52-CBE4-96D104C3C3C0}"/>
              </a:ext>
            </a:extLst>
          </p:cNvPr>
          <p:cNvCxnSpPr>
            <a:cxnSpLocks/>
          </p:cNvCxnSpPr>
          <p:nvPr/>
        </p:nvCxnSpPr>
        <p:spPr>
          <a:xfrm flipV="1">
            <a:off x="2540668" y="2846469"/>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9" name="TextBox 8">
            <a:extLst>
              <a:ext uri="{FF2B5EF4-FFF2-40B4-BE49-F238E27FC236}">
                <a16:creationId xmlns:a16="http://schemas.microsoft.com/office/drawing/2014/main" id="{4AD757CC-776F-1877-C94C-EA4698C77394}"/>
              </a:ext>
            </a:extLst>
          </p:cNvPr>
          <p:cNvSpPr txBox="1"/>
          <p:nvPr/>
        </p:nvSpPr>
        <p:spPr>
          <a:xfrm>
            <a:off x="3273090" y="2726656"/>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Line of central tendency</a:t>
            </a:r>
          </a:p>
        </p:txBody>
      </p:sp>
      <p:sp>
        <p:nvSpPr>
          <p:cNvPr id="11" name="TextBox 10">
            <a:extLst>
              <a:ext uri="{FF2B5EF4-FFF2-40B4-BE49-F238E27FC236}">
                <a16:creationId xmlns:a16="http://schemas.microsoft.com/office/drawing/2014/main" id="{04706A14-5891-363C-AE5E-9C2D8C133D8E}"/>
              </a:ext>
            </a:extLst>
          </p:cNvPr>
          <p:cNvSpPr txBox="1"/>
          <p:nvPr/>
        </p:nvSpPr>
        <p:spPr>
          <a:xfrm>
            <a:off x="6533647" y="2698583"/>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Line of central tendency</a:t>
            </a:r>
          </a:p>
        </p:txBody>
      </p:sp>
      <p:cxnSp>
        <p:nvCxnSpPr>
          <p:cNvPr id="12" name="Straight Arrow Connector 11">
            <a:extLst>
              <a:ext uri="{FF2B5EF4-FFF2-40B4-BE49-F238E27FC236}">
                <a16:creationId xmlns:a16="http://schemas.microsoft.com/office/drawing/2014/main" id="{06A31650-4BB4-CA0B-B2A1-BF29AEE51A35}"/>
              </a:ext>
            </a:extLst>
          </p:cNvPr>
          <p:cNvCxnSpPr>
            <a:cxnSpLocks/>
          </p:cNvCxnSpPr>
          <p:nvPr/>
        </p:nvCxnSpPr>
        <p:spPr>
          <a:xfrm flipV="1">
            <a:off x="5388141" y="2846469"/>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13" name="TextBox 12">
            <a:extLst>
              <a:ext uri="{FF2B5EF4-FFF2-40B4-BE49-F238E27FC236}">
                <a16:creationId xmlns:a16="http://schemas.microsoft.com/office/drawing/2014/main" id="{227F51C6-0F8D-F06A-F967-5D0F43A744C3}"/>
              </a:ext>
            </a:extLst>
          </p:cNvPr>
          <p:cNvSpPr txBox="1"/>
          <p:nvPr/>
        </p:nvSpPr>
        <p:spPr>
          <a:xfrm>
            <a:off x="2057400" y="458203"/>
            <a:ext cx="59616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Qns</a:t>
            </a:r>
            <a:r>
              <a:rPr lang="en-US" dirty="0">
                <a:cs typeface="Calibri"/>
              </a:rPr>
              <a:t> : Does stroke patient has a higher </a:t>
            </a:r>
            <a:r>
              <a:rPr lang="en-US" dirty="0" err="1">
                <a:cs typeface="Calibri"/>
              </a:rPr>
              <a:t>bmi</a:t>
            </a:r>
            <a:r>
              <a:rPr lang="en-US" dirty="0">
                <a:cs typeface="Calibri"/>
              </a:rPr>
              <a:t> reading ?</a:t>
            </a:r>
          </a:p>
        </p:txBody>
      </p:sp>
    </p:spTree>
    <p:extLst>
      <p:ext uri="{BB962C8B-B14F-4D97-AF65-F5344CB8AC3E}">
        <p14:creationId xmlns:p14="http://schemas.microsoft.com/office/powerpoint/2010/main" val="2912471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sz="1800" spc="-5">
                <a:solidFill>
                  <a:srgbClr val="252525"/>
                </a:solidFill>
                <a:latin typeface="Arial"/>
                <a:cs typeface="Arial"/>
              </a:rPr>
              <a:t>Dat</a:t>
            </a:r>
            <a:r>
              <a:rPr sz="1800">
                <a:solidFill>
                  <a:srgbClr val="252525"/>
                </a:solidFill>
                <a:latin typeface="Arial"/>
                <a:cs typeface="Arial"/>
              </a:rPr>
              <a:t>a</a:t>
            </a:r>
            <a:r>
              <a:rPr sz="1800" spc="-5">
                <a:solidFill>
                  <a:srgbClr val="252525"/>
                </a:solidFill>
                <a:latin typeface="Arial"/>
                <a:cs typeface="Arial"/>
              </a:rPr>
              <a:t> understandin</a:t>
            </a:r>
            <a:r>
              <a:rPr sz="1800">
                <a:solidFill>
                  <a:srgbClr val="252525"/>
                </a:solidFill>
                <a:latin typeface="Arial"/>
                <a:cs typeface="Arial"/>
              </a:rPr>
              <a:t>g</a:t>
            </a:r>
            <a:r>
              <a:rPr lang="en-US">
                <a:solidFill>
                  <a:srgbClr val="252525"/>
                </a:solidFill>
                <a:latin typeface="Arial"/>
                <a:cs typeface="Arial"/>
              </a:rPr>
              <a:t> the raw data (Leong)</a:t>
            </a:r>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 name="TextBox 1">
            <a:extLst>
              <a:ext uri="{FF2B5EF4-FFF2-40B4-BE49-F238E27FC236}">
                <a16:creationId xmlns:a16="http://schemas.microsoft.com/office/drawing/2014/main" id="{FE2B0855-55D0-F953-DDF6-722C8C9B4B9B}"/>
              </a:ext>
            </a:extLst>
          </p:cNvPr>
          <p:cNvSpPr txBox="1"/>
          <p:nvPr/>
        </p:nvSpPr>
        <p:spPr>
          <a:xfrm>
            <a:off x="2976433" y="57150"/>
            <a:ext cx="325291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Need to use the training dataset</a:t>
            </a:r>
          </a:p>
        </p:txBody>
      </p:sp>
      <p:pic>
        <p:nvPicPr>
          <p:cNvPr id="6" name="Picture 6" descr="Chart, scatter chart&#10;&#10;Description automatically generated">
            <a:extLst>
              <a:ext uri="{FF2B5EF4-FFF2-40B4-BE49-F238E27FC236}">
                <a16:creationId xmlns:a16="http://schemas.microsoft.com/office/drawing/2014/main" id="{96D4B4CF-4B1A-F903-7B11-D7D5257AF113}"/>
              </a:ext>
            </a:extLst>
          </p:cNvPr>
          <p:cNvPicPr>
            <a:picLocks noChangeAspect="1"/>
          </p:cNvPicPr>
          <p:nvPr/>
        </p:nvPicPr>
        <p:blipFill>
          <a:blip r:embed="rId3"/>
          <a:stretch>
            <a:fillRect/>
          </a:stretch>
        </p:blipFill>
        <p:spPr>
          <a:xfrm>
            <a:off x="1140252" y="1185979"/>
            <a:ext cx="2566637" cy="2495881"/>
          </a:xfrm>
          <a:prstGeom prst="rect">
            <a:avLst/>
          </a:prstGeom>
        </p:spPr>
      </p:pic>
      <p:pic>
        <p:nvPicPr>
          <p:cNvPr id="7" name="Picture 7" descr="Chart, scatter chart&#10;&#10;Description automatically generated">
            <a:extLst>
              <a:ext uri="{FF2B5EF4-FFF2-40B4-BE49-F238E27FC236}">
                <a16:creationId xmlns:a16="http://schemas.microsoft.com/office/drawing/2014/main" id="{D08D3D8C-9758-9FE1-18F4-6BB80399CFA3}"/>
              </a:ext>
            </a:extLst>
          </p:cNvPr>
          <p:cNvPicPr>
            <a:picLocks noChangeAspect="1"/>
          </p:cNvPicPr>
          <p:nvPr/>
        </p:nvPicPr>
        <p:blipFill>
          <a:blip r:embed="rId4"/>
          <a:stretch>
            <a:fillRect/>
          </a:stretch>
        </p:blipFill>
        <p:spPr>
          <a:xfrm>
            <a:off x="4687934" y="1139116"/>
            <a:ext cx="3498011" cy="2170633"/>
          </a:xfrm>
          <a:prstGeom prst="rect">
            <a:avLst/>
          </a:prstGeom>
        </p:spPr>
      </p:pic>
      <p:sp>
        <p:nvSpPr>
          <p:cNvPr id="15" name="TextBox 14">
            <a:extLst>
              <a:ext uri="{FF2B5EF4-FFF2-40B4-BE49-F238E27FC236}">
                <a16:creationId xmlns:a16="http://schemas.microsoft.com/office/drawing/2014/main" id="{1FC57A01-6642-50A7-F544-E5486736BA57}"/>
              </a:ext>
            </a:extLst>
          </p:cNvPr>
          <p:cNvSpPr txBox="1"/>
          <p:nvPr/>
        </p:nvSpPr>
        <p:spPr>
          <a:xfrm>
            <a:off x="5212128" y="3670679"/>
            <a:ext cx="27431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BMI vs Glucose level has a higher correlation</a:t>
            </a:r>
            <a:endParaRPr lang="en-US">
              <a:cs typeface="Calibri"/>
            </a:endParaRPr>
          </a:p>
        </p:txBody>
      </p:sp>
      <p:sp>
        <p:nvSpPr>
          <p:cNvPr id="16" name="TextBox 15">
            <a:extLst>
              <a:ext uri="{FF2B5EF4-FFF2-40B4-BE49-F238E27FC236}">
                <a16:creationId xmlns:a16="http://schemas.microsoft.com/office/drawing/2014/main" id="{5D7CF330-61B8-C630-C9C3-719B8D2CB223}"/>
              </a:ext>
            </a:extLst>
          </p:cNvPr>
          <p:cNvSpPr txBox="1"/>
          <p:nvPr/>
        </p:nvSpPr>
        <p:spPr>
          <a:xfrm>
            <a:off x="1056751" y="3974603"/>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Age vs BMI has small correlation as the </a:t>
            </a:r>
          </a:p>
          <a:p>
            <a:r>
              <a:rPr lang="en-US" sz="1000">
                <a:cs typeface="Calibri"/>
              </a:rPr>
              <a:t>gradient of the line is not change little.</a:t>
            </a:r>
          </a:p>
        </p:txBody>
      </p:sp>
    </p:spTree>
    <p:extLst>
      <p:ext uri="{BB962C8B-B14F-4D97-AF65-F5344CB8AC3E}">
        <p14:creationId xmlns:p14="http://schemas.microsoft.com/office/powerpoint/2010/main" val="121480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353377" y="238712"/>
            <a:ext cx="207200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P</a:t>
            </a:r>
            <a:r>
              <a:rPr sz="1200" b="1" spc="-10">
                <a:solidFill>
                  <a:srgbClr val="252525"/>
                </a:solidFill>
                <a:latin typeface="Arial"/>
                <a:cs typeface="Arial"/>
              </a:rPr>
              <a:t>re</a:t>
            </a:r>
            <a:r>
              <a:rPr sz="1200" b="1" spc="5">
                <a:solidFill>
                  <a:srgbClr val="252525"/>
                </a:solidFill>
                <a:latin typeface="Arial"/>
                <a:cs typeface="Arial"/>
              </a:rPr>
              <a:t>p</a:t>
            </a:r>
            <a:r>
              <a:rPr sz="1200" b="1" spc="-10">
                <a:solidFill>
                  <a:srgbClr val="252525"/>
                </a:solidFill>
                <a:latin typeface="Arial"/>
                <a:cs typeface="Arial"/>
              </a:rPr>
              <a:t>ara</a:t>
            </a:r>
            <a:r>
              <a:rPr sz="1200" b="1">
                <a:solidFill>
                  <a:srgbClr val="252525"/>
                </a:solidFill>
                <a:latin typeface="Arial"/>
                <a:cs typeface="Arial"/>
              </a:rPr>
              <a:t>t</a:t>
            </a:r>
            <a:r>
              <a:rPr sz="1200" b="1" spc="5">
                <a:solidFill>
                  <a:srgbClr val="252525"/>
                </a:solidFill>
                <a:latin typeface="Arial"/>
                <a:cs typeface="Arial"/>
              </a:rPr>
              <a:t>ion</a:t>
            </a:r>
            <a:r>
              <a:rPr sz="1200" b="1">
                <a:solidFill>
                  <a:srgbClr val="252525"/>
                </a:solidFill>
                <a:latin typeface="Arial"/>
                <a:cs typeface="Arial"/>
              </a:rPr>
              <a:t>(</a:t>
            </a:r>
            <a:r>
              <a:rPr sz="1200" b="1" spc="-10">
                <a:solidFill>
                  <a:srgbClr val="252525"/>
                </a:solidFill>
                <a:latin typeface="Arial"/>
                <a:cs typeface="Arial"/>
              </a:rPr>
              <a:t>C</a:t>
            </a:r>
            <a:r>
              <a:rPr sz="1200" b="1">
                <a:solidFill>
                  <a:srgbClr val="252525"/>
                </a:solidFill>
                <a:latin typeface="Arial"/>
                <a:cs typeface="Arial"/>
              </a:rPr>
              <a:t>l</a:t>
            </a:r>
            <a:r>
              <a:rPr sz="1200" b="1" spc="-10">
                <a:solidFill>
                  <a:srgbClr val="252525"/>
                </a:solidFill>
                <a:latin typeface="Arial"/>
                <a:cs typeface="Arial"/>
              </a:rPr>
              <a:t>ea</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ng</a:t>
            </a:r>
            <a:r>
              <a:rPr sz="1200" b="1">
                <a:solidFill>
                  <a:srgbClr val="252525"/>
                </a:solidFill>
                <a:latin typeface="Arial"/>
                <a:cs typeface="Arial"/>
              </a:rPr>
              <a:t>)</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54</a:t>
            </a:fld>
            <a:endParaRPr spc="-5"/>
          </a:p>
        </p:txBody>
      </p:sp>
      <p:sp>
        <p:nvSpPr>
          <p:cNvPr id="10" name="TextBox 9">
            <a:extLst>
              <a:ext uri="{FF2B5EF4-FFF2-40B4-BE49-F238E27FC236}">
                <a16:creationId xmlns:a16="http://schemas.microsoft.com/office/drawing/2014/main" id="{84B9A2D6-3D71-8620-AF13-982B9379FAD2}"/>
              </a:ext>
            </a:extLst>
          </p:cNvPr>
          <p:cNvSpPr txBox="1"/>
          <p:nvPr/>
        </p:nvSpPr>
        <p:spPr>
          <a:xfrm>
            <a:off x="485776" y="771525"/>
            <a:ext cx="54292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Removal of ID column</a:t>
            </a:r>
          </a:p>
        </p:txBody>
      </p:sp>
      <p:sp>
        <p:nvSpPr>
          <p:cNvPr id="12" name="TextBox 11">
            <a:extLst>
              <a:ext uri="{FF2B5EF4-FFF2-40B4-BE49-F238E27FC236}">
                <a16:creationId xmlns:a16="http://schemas.microsoft.com/office/drawing/2014/main" id="{E8BEBD3C-F880-0079-5B56-E0A135DB7993}"/>
              </a:ext>
            </a:extLst>
          </p:cNvPr>
          <p:cNvSpPr txBox="1"/>
          <p:nvPr/>
        </p:nvSpPr>
        <p:spPr>
          <a:xfrm>
            <a:off x="485776" y="1371600"/>
            <a:ext cx="5893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3. age – filter to show only values more than 30 years old </a:t>
            </a:r>
            <a:endParaRPr lang="en-US">
              <a:cs typeface="Calibri"/>
            </a:endParaRPr>
          </a:p>
        </p:txBody>
      </p:sp>
      <p:sp>
        <p:nvSpPr>
          <p:cNvPr id="13" name="TextBox 12">
            <a:extLst>
              <a:ext uri="{FF2B5EF4-FFF2-40B4-BE49-F238E27FC236}">
                <a16:creationId xmlns:a16="http://schemas.microsoft.com/office/drawing/2014/main" id="{A105086F-8293-3DC6-2575-35C586B70C9F}"/>
              </a:ext>
            </a:extLst>
          </p:cNvPr>
          <p:cNvSpPr txBox="1"/>
          <p:nvPr/>
        </p:nvSpPr>
        <p:spPr>
          <a:xfrm>
            <a:off x="2821783" y="2121694"/>
            <a:ext cx="589359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4. </a:t>
            </a:r>
            <a:r>
              <a:rPr lang="en-US" err="1">
                <a:ea typeface="+mn-lt"/>
                <a:cs typeface="+mn-lt"/>
              </a:rPr>
              <a:t>bmi</a:t>
            </a:r>
            <a:r>
              <a:rPr lang="en-US">
                <a:ea typeface="+mn-lt"/>
                <a:cs typeface="+mn-lt"/>
              </a:rPr>
              <a:t> – </a:t>
            </a:r>
          </a:p>
          <a:p>
            <a:pPr marL="285750" indent="-285750">
              <a:buFont typeface="Arial"/>
              <a:buChar char="•"/>
            </a:pPr>
            <a:r>
              <a:rPr lang="en-US">
                <a:ea typeface="+mn-lt"/>
                <a:cs typeface="+mn-lt"/>
              </a:rPr>
              <a:t>Removal of outlier BMI records above 60 (safe to remove as they belong to no stroke class)</a:t>
            </a:r>
            <a:endParaRPr lang="en-US">
              <a:cs typeface="Calibri"/>
            </a:endParaRPr>
          </a:p>
          <a:p>
            <a:pPr marL="285750" indent="-285750">
              <a:buFont typeface="Arial"/>
              <a:buChar char="•"/>
            </a:pPr>
            <a:endParaRPr lang="en-US">
              <a:cs typeface="Calibri"/>
            </a:endParaRPr>
          </a:p>
          <a:p>
            <a:pPr marL="285750" indent="-285750">
              <a:buFont typeface="Arial"/>
              <a:buChar char="•"/>
            </a:pPr>
            <a:r>
              <a:rPr lang="en-US">
                <a:cs typeface="Calibri"/>
              </a:rPr>
              <a:t>Replace 167 missing occurrences with median </a:t>
            </a:r>
            <a:r>
              <a:rPr lang="en-US" err="1">
                <a:cs typeface="Calibri"/>
              </a:rPr>
              <a:t>bmi</a:t>
            </a:r>
            <a:r>
              <a:rPr lang="en-US">
                <a:cs typeface="Calibri"/>
              </a:rPr>
              <a:t> of 29.7.</a:t>
            </a:r>
            <a:endParaRPr lang="en-US">
              <a:ea typeface="+mn-lt"/>
              <a:cs typeface="+mn-lt"/>
            </a:endParaRPr>
          </a:p>
          <a:p>
            <a:endParaRPr lang="en-US">
              <a:ea typeface="+mn-lt"/>
              <a:cs typeface="+mn-lt"/>
            </a:endParaRPr>
          </a:p>
          <a:p>
            <a:endParaRPr lang="en-US">
              <a:cs typeface="Calibri"/>
            </a:endParaRPr>
          </a:p>
          <a:p>
            <a:endParaRPr lang="en-US">
              <a:cs typeface="Calibri"/>
            </a:endParaRPr>
          </a:p>
        </p:txBody>
      </p:sp>
      <p:sp>
        <p:nvSpPr>
          <p:cNvPr id="17" name="TextBox 16">
            <a:extLst>
              <a:ext uri="{FF2B5EF4-FFF2-40B4-BE49-F238E27FC236}">
                <a16:creationId xmlns:a16="http://schemas.microsoft.com/office/drawing/2014/main" id="{0CEA9973-FDE5-5C29-8B2C-086703D52CBC}"/>
              </a:ext>
            </a:extLst>
          </p:cNvPr>
          <p:cNvSpPr txBox="1"/>
          <p:nvPr/>
        </p:nvSpPr>
        <p:spPr>
          <a:xfrm>
            <a:off x="485776" y="1050131"/>
            <a:ext cx="6236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 Removal of option "other" in the gender column</a:t>
            </a:r>
          </a:p>
        </p:txBody>
      </p:sp>
      <p:pic>
        <p:nvPicPr>
          <p:cNvPr id="20" name="Picture 20" descr="Chart&#10;&#10;Description automatically generated">
            <a:extLst>
              <a:ext uri="{FF2B5EF4-FFF2-40B4-BE49-F238E27FC236}">
                <a16:creationId xmlns:a16="http://schemas.microsoft.com/office/drawing/2014/main" id="{AEEE2A86-3C5B-D2A0-87F8-8D002A4681EA}"/>
              </a:ext>
            </a:extLst>
          </p:cNvPr>
          <p:cNvPicPr>
            <a:picLocks noChangeAspect="1"/>
          </p:cNvPicPr>
          <p:nvPr/>
        </p:nvPicPr>
        <p:blipFill>
          <a:blip r:embed="rId3"/>
          <a:stretch>
            <a:fillRect/>
          </a:stretch>
        </p:blipFill>
        <p:spPr>
          <a:xfrm>
            <a:off x="558792" y="1678780"/>
            <a:ext cx="1975657" cy="3257551"/>
          </a:xfrm>
          <a:prstGeom prst="rect">
            <a:avLst/>
          </a:prstGeom>
        </p:spPr>
      </p:pic>
    </p:spTree>
    <p:extLst>
      <p:ext uri="{BB962C8B-B14F-4D97-AF65-F5344CB8AC3E}">
        <p14:creationId xmlns:p14="http://schemas.microsoft.com/office/powerpoint/2010/main" val="1375069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353377" y="238712"/>
            <a:ext cx="297116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sz="1200" b="1" spc="-10">
                <a:solidFill>
                  <a:srgbClr val="252525"/>
                </a:solidFill>
                <a:latin typeface="Arial"/>
                <a:cs typeface="Arial"/>
              </a:rPr>
              <a:t>Re</a:t>
            </a:r>
            <a:r>
              <a:rPr sz="1200" b="1" spc="5">
                <a:solidFill>
                  <a:srgbClr val="252525"/>
                </a:solidFill>
                <a:latin typeface="Arial"/>
                <a:cs typeface="Arial"/>
              </a:rPr>
              <a:t>p</a:t>
            </a:r>
            <a:r>
              <a:rPr sz="1200" b="1" spc="-10">
                <a:solidFill>
                  <a:srgbClr val="252525"/>
                </a:solidFill>
                <a:latin typeface="Arial"/>
                <a:cs typeface="Arial"/>
              </a:rPr>
              <a:t>rese</a:t>
            </a:r>
            <a:r>
              <a:rPr sz="1200" b="1" spc="5">
                <a:solidFill>
                  <a:srgbClr val="252525"/>
                </a:solidFill>
                <a:latin typeface="Arial"/>
                <a:cs typeface="Arial"/>
              </a:rPr>
              <a:t>n</a:t>
            </a:r>
            <a:r>
              <a:rPr sz="1200" b="1">
                <a:solidFill>
                  <a:srgbClr val="252525"/>
                </a:solidFill>
                <a:latin typeface="Arial"/>
                <a:cs typeface="Arial"/>
              </a:rPr>
              <a:t>t</a:t>
            </a:r>
            <a:r>
              <a:rPr sz="1200" b="1" spc="-10">
                <a:solidFill>
                  <a:srgbClr val="252525"/>
                </a:solidFill>
                <a:latin typeface="Arial"/>
                <a:cs typeface="Arial"/>
              </a:rPr>
              <a:t>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r>
              <a:rPr sz="1200" b="1" spc="15">
                <a:solidFill>
                  <a:srgbClr val="252525"/>
                </a:solidFill>
                <a:latin typeface="Arial"/>
                <a:cs typeface="Arial"/>
              </a:rPr>
              <a:t> </a:t>
            </a:r>
            <a:r>
              <a:rPr sz="1200" b="1" spc="-10">
                <a:solidFill>
                  <a:srgbClr val="252525"/>
                </a:solidFill>
                <a:latin typeface="Arial"/>
                <a:cs typeface="Arial"/>
              </a:rPr>
              <a:t>a</a:t>
            </a:r>
            <a:r>
              <a:rPr sz="1200" b="1" spc="5">
                <a:solidFill>
                  <a:srgbClr val="252525"/>
                </a:solidFill>
                <a:latin typeface="Arial"/>
                <a:cs typeface="Arial"/>
              </a:rPr>
              <a:t>n</a:t>
            </a:r>
            <a:r>
              <a:rPr sz="1200" b="1">
                <a:solidFill>
                  <a:srgbClr val="252525"/>
                </a:solidFill>
                <a:latin typeface="Arial"/>
                <a:cs typeface="Arial"/>
              </a:rPr>
              <a:t>d</a:t>
            </a:r>
            <a:r>
              <a:rPr sz="1200" b="1" spc="10">
                <a:solidFill>
                  <a:srgbClr val="252525"/>
                </a:solidFill>
                <a:latin typeface="Arial"/>
                <a:cs typeface="Arial"/>
              </a:rPr>
              <a:t> </a:t>
            </a:r>
            <a:r>
              <a:rPr sz="1200" b="1" spc="-55">
                <a:solidFill>
                  <a:srgbClr val="252525"/>
                </a:solidFill>
                <a:latin typeface="Arial"/>
                <a:cs typeface="Arial"/>
              </a:rPr>
              <a:t>T</a:t>
            </a:r>
            <a:r>
              <a:rPr sz="1200" b="1" spc="-10">
                <a:solidFill>
                  <a:srgbClr val="252525"/>
                </a:solidFill>
                <a:latin typeface="Arial"/>
                <a:cs typeface="Arial"/>
              </a:rPr>
              <a:t>ra</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f</a:t>
            </a:r>
            <a:r>
              <a:rPr sz="1200" b="1" spc="5">
                <a:solidFill>
                  <a:srgbClr val="252525"/>
                </a:solidFill>
                <a:latin typeface="Arial"/>
                <a:cs typeface="Arial"/>
              </a:rPr>
              <a:t>o</a:t>
            </a:r>
            <a:r>
              <a:rPr sz="1200" b="1" spc="-10">
                <a:solidFill>
                  <a:srgbClr val="252525"/>
                </a:solidFill>
                <a:latin typeface="Arial"/>
                <a:cs typeface="Arial"/>
              </a:rPr>
              <a:t>rma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55</a:t>
            </a:fld>
            <a:endParaRPr spc="-5"/>
          </a:p>
        </p:txBody>
      </p:sp>
      <p:sp>
        <p:nvSpPr>
          <p:cNvPr id="5" name="TextBox 4">
            <a:extLst>
              <a:ext uri="{FF2B5EF4-FFF2-40B4-BE49-F238E27FC236}">
                <a16:creationId xmlns:a16="http://schemas.microsoft.com/office/drawing/2014/main" id="{D43D9322-260F-F433-68D5-BB60ADADCFB7}"/>
              </a:ext>
            </a:extLst>
          </p:cNvPr>
          <p:cNvSpPr txBox="1"/>
          <p:nvPr/>
        </p:nvSpPr>
        <p:spPr>
          <a:xfrm>
            <a:off x="278606" y="735806"/>
            <a:ext cx="47148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Python – slide 31</a:t>
            </a:r>
          </a:p>
          <a:p>
            <a:pPr algn="l"/>
            <a:r>
              <a:rPr lang="en-US"/>
              <a:t>Normalization</a:t>
            </a:r>
            <a:endParaRPr lang="en-US" err="1">
              <a:cs typeface="Calibri"/>
            </a:endParaRPr>
          </a:p>
          <a:p>
            <a:r>
              <a:rPr lang="en-US">
                <a:cs typeface="Calibri"/>
              </a:rPr>
              <a:t>One hot encoding</a:t>
            </a:r>
          </a:p>
          <a:p>
            <a:r>
              <a:rPr lang="en-US">
                <a:cs typeface="Calibri"/>
              </a:rPr>
              <a:t>Categorical data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353377" y="238712"/>
            <a:ext cx="1969770"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spc="-25">
                <a:solidFill>
                  <a:srgbClr val="252525"/>
                </a:solidFill>
                <a:latin typeface="Arial"/>
                <a:cs typeface="Arial"/>
              </a:rPr>
              <a:t>V</a:t>
            </a:r>
            <a:r>
              <a:rPr sz="1200" b="1">
                <a:solidFill>
                  <a:srgbClr val="252525"/>
                </a:solidFill>
                <a:latin typeface="Arial"/>
                <a:cs typeface="Arial"/>
              </a:rPr>
              <a:t>i</a:t>
            </a:r>
            <a:r>
              <a:rPr sz="1200" b="1" spc="-10">
                <a:solidFill>
                  <a:srgbClr val="252525"/>
                </a:solidFill>
                <a:latin typeface="Arial"/>
                <a:cs typeface="Arial"/>
              </a:rPr>
              <a:t>s</a:t>
            </a:r>
            <a:r>
              <a:rPr sz="1200" b="1" spc="5">
                <a:solidFill>
                  <a:srgbClr val="252525"/>
                </a:solidFill>
                <a:latin typeface="Arial"/>
                <a:cs typeface="Arial"/>
              </a:rPr>
              <a:t>u</a:t>
            </a:r>
            <a:r>
              <a:rPr sz="1200" b="1" spc="-10">
                <a:solidFill>
                  <a:srgbClr val="252525"/>
                </a:solidFill>
                <a:latin typeface="Arial"/>
                <a:cs typeface="Arial"/>
              </a:rPr>
              <a:t>a</a:t>
            </a:r>
            <a:r>
              <a:rPr sz="1200" b="1">
                <a:solidFill>
                  <a:srgbClr val="252525"/>
                </a:solidFill>
                <a:latin typeface="Arial"/>
                <a:cs typeface="Arial"/>
              </a:rPr>
              <a:t>liz</a:t>
            </a:r>
            <a:r>
              <a:rPr sz="1200" b="1" spc="-10">
                <a:solidFill>
                  <a:srgbClr val="252525"/>
                </a:solidFill>
                <a:latin typeface="Arial"/>
                <a:cs typeface="Arial"/>
              </a:rPr>
              <a:t>a</a:t>
            </a:r>
            <a:r>
              <a:rPr sz="1200" b="1">
                <a:solidFill>
                  <a:srgbClr val="252525"/>
                </a:solidFill>
                <a:latin typeface="Arial"/>
                <a:cs typeface="Arial"/>
              </a:rPr>
              <a:t>t</a:t>
            </a:r>
            <a:r>
              <a:rPr sz="1200" b="1" spc="5">
                <a:solidFill>
                  <a:srgbClr val="252525"/>
                </a:solidFill>
                <a:latin typeface="Arial"/>
                <a:cs typeface="Arial"/>
              </a:rPr>
              <a:t>ion</a:t>
            </a:r>
            <a:r>
              <a:rPr sz="1200" b="1">
                <a:solidFill>
                  <a:srgbClr val="252525"/>
                </a:solidFill>
                <a:latin typeface="Arial"/>
                <a:cs typeface="Arial"/>
              </a:rPr>
              <a:t>(S</a:t>
            </a:r>
            <a:r>
              <a:rPr sz="1200" b="1" spc="-10">
                <a:solidFill>
                  <a:srgbClr val="252525"/>
                </a:solidFill>
                <a:latin typeface="Arial"/>
                <a:cs typeface="Arial"/>
              </a:rPr>
              <a:t>am</a:t>
            </a:r>
            <a:r>
              <a:rPr sz="1200" b="1" spc="5">
                <a:solidFill>
                  <a:srgbClr val="252525"/>
                </a:solidFill>
                <a:latin typeface="Arial"/>
                <a:cs typeface="Arial"/>
              </a:rPr>
              <a:t>p</a:t>
            </a:r>
            <a:r>
              <a:rPr sz="1200" b="1">
                <a:solidFill>
                  <a:srgbClr val="252525"/>
                </a:solidFill>
                <a:latin typeface="Arial"/>
                <a:cs typeface="Arial"/>
              </a:rPr>
              <a:t>l</a:t>
            </a:r>
            <a:r>
              <a:rPr sz="1200" b="1" spc="-10">
                <a:solidFill>
                  <a:srgbClr val="252525"/>
                </a:solidFill>
                <a:latin typeface="Arial"/>
                <a:cs typeface="Arial"/>
              </a:rPr>
              <a:t>e</a:t>
            </a:r>
            <a:r>
              <a:rPr sz="1200" b="1">
                <a:solidFill>
                  <a:srgbClr val="252525"/>
                </a:solidFill>
                <a:latin typeface="Arial"/>
                <a:cs typeface="Arial"/>
              </a:rPr>
              <a:t>)</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p:nvPr/>
        </p:nvSpPr>
        <p:spPr>
          <a:xfrm>
            <a:off x="177800" y="812800"/>
            <a:ext cx="4051300" cy="243332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59740" y="3472815"/>
            <a:ext cx="4112260" cy="845185"/>
          </a:xfrm>
          <a:prstGeom prst="rect">
            <a:avLst/>
          </a:prstGeom>
        </p:spPr>
        <p:txBody>
          <a:bodyPr vert="horz" wrap="square" lIns="0" tIns="0" rIns="0" bIns="0" rtlCol="0">
            <a:spAutoFit/>
          </a:bodyPr>
          <a:lstStyle/>
          <a:p>
            <a:pPr marL="12700">
              <a:lnSpc>
                <a:spcPct val="100000"/>
              </a:lnSpc>
            </a:pPr>
            <a:r>
              <a:rPr sz="1200" b="1" spc="-40">
                <a:latin typeface="Calibri"/>
                <a:cs typeface="Calibri"/>
              </a:rPr>
              <a:t>A</a:t>
            </a:r>
            <a:r>
              <a:rPr sz="1200" b="1" spc="-30">
                <a:latin typeface="Calibri"/>
                <a:cs typeface="Calibri"/>
              </a:rPr>
              <a:t>v</a:t>
            </a:r>
            <a:r>
              <a:rPr sz="1200" b="1" spc="-5">
                <a:latin typeface="Calibri"/>
                <a:cs typeface="Calibri"/>
              </a:rPr>
              <a:t>e</a:t>
            </a:r>
            <a:r>
              <a:rPr sz="1200" b="1" spc="-30">
                <a:latin typeface="Calibri"/>
                <a:cs typeface="Calibri"/>
              </a:rPr>
              <a:t>r</a:t>
            </a:r>
            <a:r>
              <a:rPr sz="1200" b="1" spc="-5">
                <a:latin typeface="Calibri"/>
                <a:cs typeface="Calibri"/>
              </a:rPr>
              <a:t>a</a:t>
            </a:r>
            <a:r>
              <a:rPr sz="1200" b="1" spc="-30">
                <a:latin typeface="Calibri"/>
                <a:cs typeface="Calibri"/>
              </a:rPr>
              <a:t>g</a:t>
            </a:r>
            <a:r>
              <a:rPr sz="1200" b="1">
                <a:latin typeface="Calibri"/>
                <a:cs typeface="Calibri"/>
              </a:rPr>
              <a:t>e</a:t>
            </a:r>
            <a:r>
              <a:rPr sz="1200" b="1" spc="25">
                <a:latin typeface="Calibri"/>
                <a:cs typeface="Calibri"/>
              </a:rPr>
              <a:t> </a:t>
            </a:r>
            <a:r>
              <a:rPr sz="1200" b="1" spc="-20">
                <a:latin typeface="Calibri"/>
                <a:cs typeface="Calibri"/>
              </a:rPr>
              <a:t>P</a:t>
            </a:r>
            <a:r>
              <a:rPr sz="1200" b="1" spc="-5">
                <a:latin typeface="Calibri"/>
                <a:cs typeface="Calibri"/>
              </a:rPr>
              <a:t>a</a:t>
            </a:r>
            <a:r>
              <a:rPr sz="1200" b="1" spc="-30">
                <a:latin typeface="Calibri"/>
                <a:cs typeface="Calibri"/>
              </a:rPr>
              <a:t>g</a:t>
            </a:r>
            <a:r>
              <a:rPr sz="1200" b="1">
                <a:latin typeface="Calibri"/>
                <a:cs typeface="Calibri"/>
              </a:rPr>
              <a:t>e</a:t>
            </a:r>
            <a:r>
              <a:rPr sz="1200" b="1" spc="-15">
                <a:latin typeface="Calibri"/>
                <a:cs typeface="Calibri"/>
              </a:rPr>
              <a:t> </a:t>
            </a:r>
            <a:r>
              <a:rPr sz="1200" b="1" spc="-70">
                <a:latin typeface="Calibri"/>
                <a:cs typeface="Calibri"/>
              </a:rPr>
              <a:t>V</a:t>
            </a:r>
            <a:r>
              <a:rPr sz="1200" b="1">
                <a:latin typeface="Calibri"/>
                <a:cs typeface="Calibri"/>
              </a:rPr>
              <a:t>alue</a:t>
            </a:r>
            <a:r>
              <a:rPr sz="1200" b="1" spc="5">
                <a:latin typeface="Calibri"/>
                <a:cs typeface="Calibri"/>
              </a:rPr>
              <a:t> </a:t>
            </a:r>
            <a:r>
              <a:rPr sz="1200" b="1" spc="-10">
                <a:latin typeface="Calibri"/>
                <a:cs typeface="Calibri"/>
              </a:rPr>
              <a:t>by</a:t>
            </a:r>
            <a:r>
              <a:rPr sz="1200" b="1">
                <a:latin typeface="Calibri"/>
                <a:cs typeface="Calibri"/>
              </a:rPr>
              <a:t> </a:t>
            </a:r>
            <a:r>
              <a:rPr sz="1200" b="1" spc="-10">
                <a:latin typeface="Calibri"/>
                <a:cs typeface="Calibri"/>
              </a:rPr>
              <a:t>Mo</a:t>
            </a:r>
            <a:r>
              <a:rPr sz="1200" b="1" spc="-35">
                <a:latin typeface="Calibri"/>
                <a:cs typeface="Calibri"/>
              </a:rPr>
              <a:t>n</a:t>
            </a:r>
            <a:r>
              <a:rPr sz="1200" b="1">
                <a:latin typeface="Calibri"/>
                <a:cs typeface="Calibri"/>
              </a:rPr>
              <a:t>t</a:t>
            </a:r>
            <a:r>
              <a:rPr sz="1200" b="1" spc="-10">
                <a:latin typeface="Calibri"/>
                <a:cs typeface="Calibri"/>
              </a:rPr>
              <a:t>h</a:t>
            </a:r>
            <a:endParaRPr sz="1200">
              <a:latin typeface="Calibri"/>
              <a:cs typeface="Calibri"/>
            </a:endParaRPr>
          </a:p>
          <a:p>
            <a:pPr marL="12700" marR="5080">
              <a:lnSpc>
                <a:spcPct val="100000"/>
              </a:lnSpc>
              <a:spcBef>
                <a:spcPts val="40"/>
              </a:spcBef>
            </a:pPr>
            <a:r>
              <a:rPr sz="1100" spc="5">
                <a:latin typeface="Arial"/>
                <a:cs typeface="Arial"/>
              </a:rPr>
              <a:t>PageVa</a:t>
            </a:r>
            <a:r>
              <a:rPr sz="1100" spc="-25">
                <a:latin typeface="Arial"/>
                <a:cs typeface="Arial"/>
              </a:rPr>
              <a:t>l</a:t>
            </a:r>
            <a:r>
              <a:rPr sz="1100" spc="5">
                <a:latin typeface="Arial"/>
                <a:cs typeface="Arial"/>
              </a:rPr>
              <a:t>u</a:t>
            </a:r>
            <a:r>
              <a:rPr sz="1100">
                <a:latin typeface="Arial"/>
                <a:cs typeface="Arial"/>
              </a:rPr>
              <a:t>e</a:t>
            </a:r>
            <a:r>
              <a:rPr sz="1100" spc="-30">
                <a:latin typeface="Arial"/>
                <a:cs typeface="Arial"/>
              </a:rPr>
              <a:t> </a:t>
            </a:r>
            <a:r>
              <a:rPr sz="1100" spc="5">
                <a:latin typeface="Arial"/>
                <a:cs typeface="Arial"/>
              </a:rPr>
              <a:t>see</a:t>
            </a:r>
            <a:r>
              <a:rPr sz="1100" spc="20">
                <a:latin typeface="Arial"/>
                <a:cs typeface="Arial"/>
              </a:rPr>
              <a:t>m</a:t>
            </a:r>
            <a:r>
              <a:rPr sz="1100">
                <a:latin typeface="Arial"/>
                <a:cs typeface="Arial"/>
              </a:rPr>
              <a:t>s</a:t>
            </a:r>
            <a:r>
              <a:rPr sz="1100" spc="-60">
                <a:latin typeface="Arial"/>
                <a:cs typeface="Arial"/>
              </a:rPr>
              <a:t> </a:t>
            </a:r>
            <a:r>
              <a:rPr sz="1100" spc="-10">
                <a:latin typeface="Arial"/>
                <a:cs typeface="Arial"/>
              </a:rPr>
              <a:t>t</a:t>
            </a:r>
            <a:r>
              <a:rPr sz="1100">
                <a:latin typeface="Arial"/>
                <a:cs typeface="Arial"/>
              </a:rPr>
              <a:t>o</a:t>
            </a:r>
            <a:r>
              <a:rPr sz="1100" spc="-5">
                <a:latin typeface="Arial"/>
                <a:cs typeface="Arial"/>
              </a:rPr>
              <a:t> </a:t>
            </a:r>
            <a:r>
              <a:rPr sz="1100" spc="5">
                <a:latin typeface="Arial"/>
                <a:cs typeface="Arial"/>
              </a:rPr>
              <a:t>ha</a:t>
            </a:r>
            <a:r>
              <a:rPr sz="1100" spc="25">
                <a:latin typeface="Arial"/>
                <a:cs typeface="Arial"/>
              </a:rPr>
              <a:t>v</a:t>
            </a:r>
            <a:r>
              <a:rPr sz="1100">
                <a:latin typeface="Arial"/>
                <a:cs typeface="Arial"/>
              </a:rPr>
              <a:t>e</a:t>
            </a:r>
            <a:r>
              <a:rPr sz="1100" spc="-60">
                <a:latin typeface="Arial"/>
                <a:cs typeface="Arial"/>
              </a:rPr>
              <a:t> </a:t>
            </a:r>
            <a:r>
              <a:rPr sz="1100" spc="-25">
                <a:latin typeface="Arial"/>
                <a:cs typeface="Arial"/>
              </a:rPr>
              <a:t>i</a:t>
            </a:r>
            <a:r>
              <a:rPr sz="1100" spc="5">
                <a:latin typeface="Arial"/>
                <a:cs typeface="Arial"/>
              </a:rPr>
              <a:t>nc</a:t>
            </a:r>
            <a:r>
              <a:rPr sz="1100" spc="-10">
                <a:latin typeface="Arial"/>
                <a:cs typeface="Arial"/>
              </a:rPr>
              <a:t>r</a:t>
            </a:r>
            <a:r>
              <a:rPr sz="1100" spc="5">
                <a:latin typeface="Arial"/>
                <a:cs typeface="Arial"/>
              </a:rPr>
              <a:t>ease</a:t>
            </a:r>
            <a:r>
              <a:rPr sz="1100">
                <a:latin typeface="Arial"/>
                <a:cs typeface="Arial"/>
              </a:rPr>
              <a:t>d</a:t>
            </a:r>
            <a:r>
              <a:rPr sz="1100" spc="-25">
                <a:latin typeface="Arial"/>
                <a:cs typeface="Arial"/>
              </a:rPr>
              <a:t> </a:t>
            </a:r>
            <a:r>
              <a:rPr sz="1100" spc="5">
                <a:latin typeface="Arial"/>
                <a:cs typeface="Arial"/>
              </a:rPr>
              <a:t>o</a:t>
            </a:r>
            <a:r>
              <a:rPr sz="1100" spc="25">
                <a:latin typeface="Arial"/>
                <a:cs typeface="Arial"/>
              </a:rPr>
              <a:t>v</a:t>
            </a:r>
            <a:r>
              <a:rPr sz="1100" spc="5">
                <a:latin typeface="Arial"/>
                <a:cs typeface="Arial"/>
              </a:rPr>
              <a:t>e</a:t>
            </a:r>
            <a:r>
              <a:rPr sz="1100">
                <a:latin typeface="Arial"/>
                <a:cs typeface="Arial"/>
              </a:rPr>
              <a:t>r</a:t>
            </a:r>
            <a:r>
              <a:rPr sz="1100" spc="-55">
                <a:latin typeface="Arial"/>
                <a:cs typeface="Arial"/>
              </a:rPr>
              <a:t> </a:t>
            </a:r>
            <a:r>
              <a:rPr sz="1100" spc="-10">
                <a:latin typeface="Arial"/>
                <a:cs typeface="Arial"/>
              </a:rPr>
              <a:t>t</a:t>
            </a:r>
            <a:r>
              <a:rPr sz="1100" spc="5">
                <a:latin typeface="Arial"/>
                <a:cs typeface="Arial"/>
              </a:rPr>
              <a:t>h</a:t>
            </a:r>
            <a:r>
              <a:rPr sz="1100">
                <a:latin typeface="Arial"/>
                <a:cs typeface="Arial"/>
              </a:rPr>
              <a:t>e</a:t>
            </a:r>
            <a:r>
              <a:rPr sz="1100" spc="-25">
                <a:latin typeface="Arial"/>
                <a:cs typeface="Arial"/>
              </a:rPr>
              <a:t> </a:t>
            </a:r>
            <a:r>
              <a:rPr sz="1100" spc="20">
                <a:latin typeface="Arial"/>
                <a:cs typeface="Arial"/>
              </a:rPr>
              <a:t>m</a:t>
            </a:r>
            <a:r>
              <a:rPr sz="1100" spc="5">
                <a:latin typeface="Arial"/>
                <a:cs typeface="Arial"/>
              </a:rPr>
              <a:t>on</a:t>
            </a:r>
            <a:r>
              <a:rPr sz="1100" spc="-10">
                <a:latin typeface="Arial"/>
                <a:cs typeface="Arial"/>
              </a:rPr>
              <a:t>t</a:t>
            </a:r>
            <a:r>
              <a:rPr sz="1100" spc="5">
                <a:latin typeface="Arial"/>
                <a:cs typeface="Arial"/>
              </a:rPr>
              <a:t>hs</a:t>
            </a:r>
            <a:r>
              <a:rPr sz="1100">
                <a:latin typeface="Arial"/>
                <a:cs typeface="Arial"/>
              </a:rPr>
              <a:t>,</a:t>
            </a:r>
            <a:r>
              <a:rPr sz="1100" spc="-75">
                <a:latin typeface="Arial"/>
                <a:cs typeface="Arial"/>
              </a:rPr>
              <a:t> </a:t>
            </a:r>
            <a:r>
              <a:rPr sz="1100" spc="5">
                <a:latin typeface="Arial"/>
                <a:cs typeface="Arial"/>
              </a:rPr>
              <a:t>e</a:t>
            </a:r>
            <a:r>
              <a:rPr sz="1100" spc="-15">
                <a:latin typeface="Arial"/>
                <a:cs typeface="Arial"/>
              </a:rPr>
              <a:t>x</a:t>
            </a:r>
            <a:r>
              <a:rPr sz="1100" spc="5">
                <a:latin typeface="Arial"/>
                <a:cs typeface="Arial"/>
              </a:rPr>
              <a:t>cep</a:t>
            </a:r>
            <a:r>
              <a:rPr sz="1100">
                <a:latin typeface="Arial"/>
                <a:cs typeface="Arial"/>
              </a:rPr>
              <a:t>t</a:t>
            </a:r>
            <a:r>
              <a:rPr sz="1100" spc="-35">
                <a:latin typeface="Arial"/>
                <a:cs typeface="Arial"/>
              </a:rPr>
              <a:t> </a:t>
            </a:r>
            <a:r>
              <a:rPr sz="1100" spc="-10">
                <a:latin typeface="Arial"/>
                <a:cs typeface="Arial"/>
              </a:rPr>
              <a:t>f</a:t>
            </a:r>
            <a:r>
              <a:rPr sz="1100" spc="5">
                <a:latin typeface="Arial"/>
                <a:cs typeface="Arial"/>
              </a:rPr>
              <a:t>o</a:t>
            </a:r>
            <a:r>
              <a:rPr sz="1100">
                <a:latin typeface="Arial"/>
                <a:cs typeface="Arial"/>
              </a:rPr>
              <a:t>r a</a:t>
            </a:r>
            <a:r>
              <a:rPr sz="1100" spc="5">
                <a:latin typeface="Arial"/>
                <a:cs typeface="Arial"/>
              </a:rPr>
              <a:t> </a:t>
            </a:r>
            <a:r>
              <a:rPr sz="1100" spc="-5">
                <a:latin typeface="Arial"/>
                <a:cs typeface="Arial"/>
              </a:rPr>
              <a:t>f</a:t>
            </a:r>
            <a:r>
              <a:rPr sz="1100" spc="5">
                <a:latin typeface="Arial"/>
                <a:cs typeface="Arial"/>
              </a:rPr>
              <a:t>a</a:t>
            </a:r>
            <a:r>
              <a:rPr sz="1100" spc="-25">
                <a:latin typeface="Arial"/>
                <a:cs typeface="Arial"/>
              </a:rPr>
              <a:t>l</a:t>
            </a:r>
            <a:r>
              <a:rPr sz="1100">
                <a:latin typeface="Arial"/>
                <a:cs typeface="Arial"/>
              </a:rPr>
              <a:t>l</a:t>
            </a:r>
            <a:r>
              <a:rPr sz="1100" spc="10">
                <a:latin typeface="Arial"/>
                <a:cs typeface="Arial"/>
              </a:rPr>
              <a:t> </a:t>
            </a:r>
            <a:r>
              <a:rPr sz="1100" spc="-25">
                <a:latin typeface="Arial"/>
                <a:cs typeface="Arial"/>
              </a:rPr>
              <a:t>i</a:t>
            </a:r>
            <a:r>
              <a:rPr sz="1100">
                <a:latin typeface="Arial"/>
                <a:cs typeface="Arial"/>
              </a:rPr>
              <a:t>n</a:t>
            </a:r>
            <a:r>
              <a:rPr sz="1100" spc="25">
                <a:latin typeface="Arial"/>
                <a:cs typeface="Arial"/>
              </a:rPr>
              <a:t> </a:t>
            </a:r>
            <a:r>
              <a:rPr sz="1100" spc="10">
                <a:latin typeface="Arial"/>
                <a:cs typeface="Arial"/>
              </a:rPr>
              <a:t>J</a:t>
            </a:r>
            <a:r>
              <a:rPr sz="1100" spc="5">
                <a:latin typeface="Arial"/>
                <a:cs typeface="Arial"/>
              </a:rPr>
              <a:t>un</a:t>
            </a:r>
            <a:r>
              <a:rPr sz="1100">
                <a:latin typeface="Arial"/>
                <a:cs typeface="Arial"/>
              </a:rPr>
              <a:t>e</a:t>
            </a:r>
            <a:r>
              <a:rPr sz="1100" spc="-15">
                <a:latin typeface="Arial"/>
                <a:cs typeface="Arial"/>
              </a:rPr>
              <a:t> </a:t>
            </a:r>
            <a:r>
              <a:rPr sz="1100" spc="5">
                <a:latin typeface="Arial"/>
                <a:cs typeface="Arial"/>
              </a:rPr>
              <a:t>an</a:t>
            </a:r>
            <a:r>
              <a:rPr sz="1100">
                <a:latin typeface="Arial"/>
                <a:cs typeface="Arial"/>
              </a:rPr>
              <a:t>d</a:t>
            </a:r>
            <a:r>
              <a:rPr sz="1100" spc="-15">
                <a:latin typeface="Arial"/>
                <a:cs typeface="Arial"/>
              </a:rPr>
              <a:t> </a:t>
            </a:r>
            <a:r>
              <a:rPr sz="1100" spc="10">
                <a:latin typeface="Arial"/>
                <a:cs typeface="Arial"/>
              </a:rPr>
              <a:t>J</a:t>
            </a:r>
            <a:r>
              <a:rPr sz="1100" spc="5">
                <a:latin typeface="Arial"/>
                <a:cs typeface="Arial"/>
              </a:rPr>
              <a:t>u</a:t>
            </a:r>
            <a:r>
              <a:rPr sz="1100" spc="-25">
                <a:latin typeface="Arial"/>
                <a:cs typeface="Arial"/>
              </a:rPr>
              <a:t>l</a:t>
            </a:r>
            <a:r>
              <a:rPr sz="1100" spc="-10">
                <a:latin typeface="Arial"/>
                <a:cs typeface="Arial"/>
              </a:rPr>
              <a:t>y</a:t>
            </a:r>
            <a:r>
              <a:rPr sz="1100">
                <a:latin typeface="Arial"/>
                <a:cs typeface="Arial"/>
              </a:rPr>
              <a:t>.</a:t>
            </a:r>
            <a:r>
              <a:rPr sz="1100" spc="10">
                <a:latin typeface="Arial"/>
                <a:cs typeface="Arial"/>
              </a:rPr>
              <a:t> </a:t>
            </a:r>
            <a:r>
              <a:rPr sz="1100" spc="5">
                <a:latin typeface="Arial"/>
                <a:cs typeface="Arial"/>
              </a:rPr>
              <a:t>H</a:t>
            </a:r>
            <a:r>
              <a:rPr sz="1100" spc="-25">
                <a:latin typeface="Arial"/>
                <a:cs typeface="Arial"/>
              </a:rPr>
              <a:t>i</a:t>
            </a:r>
            <a:r>
              <a:rPr sz="1100" spc="5">
                <a:latin typeface="Arial"/>
                <a:cs typeface="Arial"/>
              </a:rPr>
              <a:t>ghe</a:t>
            </a:r>
            <a:r>
              <a:rPr sz="1100">
                <a:latin typeface="Arial"/>
                <a:cs typeface="Arial"/>
              </a:rPr>
              <a:t>r</a:t>
            </a:r>
            <a:r>
              <a:rPr sz="1100" spc="-10">
                <a:latin typeface="Arial"/>
                <a:cs typeface="Arial"/>
              </a:rPr>
              <a:t> </a:t>
            </a:r>
            <a:r>
              <a:rPr sz="1100" spc="5">
                <a:latin typeface="Arial"/>
                <a:cs typeface="Arial"/>
              </a:rPr>
              <a:t>pag</a:t>
            </a:r>
            <a:r>
              <a:rPr sz="1100">
                <a:latin typeface="Arial"/>
                <a:cs typeface="Arial"/>
              </a:rPr>
              <a:t>e</a:t>
            </a:r>
            <a:r>
              <a:rPr sz="1100" spc="-15">
                <a:latin typeface="Arial"/>
                <a:cs typeface="Arial"/>
              </a:rPr>
              <a:t> </a:t>
            </a:r>
            <a:r>
              <a:rPr sz="1100" spc="30">
                <a:latin typeface="Arial"/>
                <a:cs typeface="Arial"/>
              </a:rPr>
              <a:t>v</a:t>
            </a:r>
            <a:r>
              <a:rPr sz="1100" spc="5">
                <a:latin typeface="Arial"/>
                <a:cs typeface="Arial"/>
              </a:rPr>
              <a:t>a</a:t>
            </a:r>
            <a:r>
              <a:rPr sz="1100" spc="-25">
                <a:latin typeface="Arial"/>
                <a:cs typeface="Arial"/>
              </a:rPr>
              <a:t>l</a:t>
            </a:r>
            <a:r>
              <a:rPr sz="1100" spc="5">
                <a:latin typeface="Arial"/>
                <a:cs typeface="Arial"/>
              </a:rPr>
              <a:t>ue</a:t>
            </a:r>
            <a:r>
              <a:rPr sz="1100">
                <a:latin typeface="Arial"/>
                <a:cs typeface="Arial"/>
              </a:rPr>
              <a:t>s</a:t>
            </a:r>
            <a:r>
              <a:rPr sz="1100" spc="-40">
                <a:latin typeface="Arial"/>
                <a:cs typeface="Arial"/>
              </a:rPr>
              <a:t> </a:t>
            </a:r>
            <a:r>
              <a:rPr sz="1100" spc="10">
                <a:latin typeface="Arial"/>
                <a:cs typeface="Arial"/>
              </a:rPr>
              <a:t>c</a:t>
            </a:r>
            <a:r>
              <a:rPr sz="1100" spc="5">
                <a:latin typeface="Arial"/>
                <a:cs typeface="Arial"/>
              </a:rPr>
              <a:t>o</a:t>
            </a:r>
            <a:r>
              <a:rPr sz="1100" spc="-5">
                <a:latin typeface="Arial"/>
                <a:cs typeface="Arial"/>
              </a:rPr>
              <a:t>rr</a:t>
            </a:r>
            <a:r>
              <a:rPr sz="1100" spc="5">
                <a:latin typeface="Arial"/>
                <a:cs typeface="Arial"/>
              </a:rPr>
              <a:t>e</a:t>
            </a:r>
            <a:r>
              <a:rPr sz="1100" spc="10">
                <a:latin typeface="Arial"/>
                <a:cs typeface="Arial"/>
              </a:rPr>
              <a:t>s</a:t>
            </a:r>
            <a:r>
              <a:rPr sz="1100" spc="5">
                <a:latin typeface="Arial"/>
                <a:cs typeface="Arial"/>
              </a:rPr>
              <a:t>pon</a:t>
            </a:r>
            <a:r>
              <a:rPr sz="1100">
                <a:latin typeface="Arial"/>
                <a:cs typeface="Arial"/>
              </a:rPr>
              <a:t>d</a:t>
            </a:r>
            <a:r>
              <a:rPr sz="1100" spc="-60">
                <a:latin typeface="Arial"/>
                <a:cs typeface="Arial"/>
              </a:rPr>
              <a:t> </a:t>
            </a:r>
            <a:r>
              <a:rPr sz="1100" spc="-15">
                <a:latin typeface="Arial"/>
                <a:cs typeface="Arial"/>
              </a:rPr>
              <a:t>w</a:t>
            </a:r>
            <a:r>
              <a:rPr sz="1100" spc="-25">
                <a:latin typeface="Arial"/>
                <a:cs typeface="Arial"/>
              </a:rPr>
              <a:t>i</a:t>
            </a:r>
            <a:r>
              <a:rPr sz="1100" spc="-5">
                <a:latin typeface="Arial"/>
                <a:cs typeface="Arial"/>
              </a:rPr>
              <a:t>t</a:t>
            </a:r>
            <a:r>
              <a:rPr sz="1100">
                <a:latin typeface="Arial"/>
                <a:cs typeface="Arial"/>
              </a:rPr>
              <a:t>h</a:t>
            </a:r>
            <a:r>
              <a:rPr sz="1100" spc="45">
                <a:latin typeface="Arial"/>
                <a:cs typeface="Arial"/>
              </a:rPr>
              <a:t> </a:t>
            </a:r>
            <a:r>
              <a:rPr sz="1100" spc="5">
                <a:latin typeface="Arial"/>
                <a:cs typeface="Arial"/>
              </a:rPr>
              <a:t>h</a:t>
            </a:r>
            <a:r>
              <a:rPr sz="1100" spc="-25">
                <a:latin typeface="Arial"/>
                <a:cs typeface="Arial"/>
              </a:rPr>
              <a:t>i</a:t>
            </a:r>
            <a:r>
              <a:rPr sz="1100" spc="5">
                <a:latin typeface="Arial"/>
                <a:cs typeface="Arial"/>
              </a:rPr>
              <a:t>ghe</a:t>
            </a:r>
            <a:r>
              <a:rPr sz="1100">
                <a:latin typeface="Arial"/>
                <a:cs typeface="Arial"/>
              </a:rPr>
              <a:t>r </a:t>
            </a:r>
            <a:r>
              <a:rPr sz="1100" spc="-5">
                <a:latin typeface="Arial"/>
                <a:cs typeface="Arial"/>
              </a:rPr>
              <a:t>r</a:t>
            </a:r>
            <a:r>
              <a:rPr sz="1100" spc="5">
                <a:latin typeface="Arial"/>
                <a:cs typeface="Arial"/>
              </a:rPr>
              <a:t>e</a:t>
            </a:r>
            <a:r>
              <a:rPr sz="1100" spc="30">
                <a:latin typeface="Arial"/>
                <a:cs typeface="Arial"/>
              </a:rPr>
              <a:t>v</a:t>
            </a:r>
            <a:r>
              <a:rPr sz="1100" spc="5">
                <a:latin typeface="Arial"/>
                <a:cs typeface="Arial"/>
              </a:rPr>
              <a:t>enue</a:t>
            </a:r>
            <a:r>
              <a:rPr sz="1100">
                <a:latin typeface="Arial"/>
                <a:cs typeface="Arial"/>
              </a:rPr>
              <a:t>.</a:t>
            </a:r>
            <a:r>
              <a:rPr sz="1100" spc="-85">
                <a:latin typeface="Arial"/>
                <a:cs typeface="Arial"/>
              </a:rPr>
              <a:t> </a:t>
            </a:r>
            <a:r>
              <a:rPr sz="1100" b="1">
                <a:latin typeface="Arial"/>
                <a:cs typeface="Arial"/>
              </a:rPr>
              <a:t>A</a:t>
            </a:r>
            <a:r>
              <a:rPr sz="1100" b="1" spc="-5">
                <a:latin typeface="Arial"/>
                <a:cs typeface="Arial"/>
              </a:rPr>
              <a:t> </a:t>
            </a:r>
            <a:r>
              <a:rPr sz="1100" b="1" spc="5">
                <a:latin typeface="Arial"/>
                <a:cs typeface="Arial"/>
              </a:rPr>
              <a:t>pag</a:t>
            </a:r>
            <a:r>
              <a:rPr sz="1100" b="1">
                <a:latin typeface="Arial"/>
                <a:cs typeface="Arial"/>
              </a:rPr>
              <a:t>e</a:t>
            </a:r>
            <a:r>
              <a:rPr sz="1100" b="1" spc="-20">
                <a:latin typeface="Arial"/>
                <a:cs typeface="Arial"/>
              </a:rPr>
              <a:t> </a:t>
            </a:r>
            <a:r>
              <a:rPr sz="1100" b="1">
                <a:latin typeface="Arial"/>
                <a:cs typeface="Arial"/>
              </a:rPr>
              <a:t>w</a:t>
            </a:r>
            <a:r>
              <a:rPr sz="1100" b="1" spc="-10">
                <a:latin typeface="Arial"/>
                <a:cs typeface="Arial"/>
              </a:rPr>
              <a:t>it</a:t>
            </a:r>
            <a:r>
              <a:rPr sz="1100" b="1">
                <a:latin typeface="Arial"/>
                <a:cs typeface="Arial"/>
              </a:rPr>
              <a:t>h</a:t>
            </a:r>
            <a:r>
              <a:rPr sz="1100" b="1" spc="-20">
                <a:latin typeface="Arial"/>
                <a:cs typeface="Arial"/>
              </a:rPr>
              <a:t> </a:t>
            </a:r>
            <a:r>
              <a:rPr sz="1100" b="1" spc="5">
                <a:latin typeface="Arial"/>
                <a:cs typeface="Arial"/>
              </a:rPr>
              <a:t>h</a:t>
            </a:r>
            <a:r>
              <a:rPr sz="1100" b="1" spc="-10">
                <a:latin typeface="Arial"/>
                <a:cs typeface="Arial"/>
              </a:rPr>
              <a:t>i</a:t>
            </a:r>
            <a:r>
              <a:rPr sz="1100" b="1" spc="5">
                <a:latin typeface="Arial"/>
                <a:cs typeface="Arial"/>
              </a:rPr>
              <a:t>g</a:t>
            </a:r>
            <a:r>
              <a:rPr sz="1100" b="1">
                <a:latin typeface="Arial"/>
                <a:cs typeface="Arial"/>
              </a:rPr>
              <a:t>h</a:t>
            </a:r>
            <a:r>
              <a:rPr sz="1100" b="1" spc="-20">
                <a:latin typeface="Arial"/>
                <a:cs typeface="Arial"/>
              </a:rPr>
              <a:t> </a:t>
            </a:r>
            <a:r>
              <a:rPr sz="1100" b="1" spc="-35">
                <a:latin typeface="Arial"/>
                <a:cs typeface="Arial"/>
              </a:rPr>
              <a:t>v</a:t>
            </a:r>
            <a:r>
              <a:rPr sz="1100" b="1" spc="5">
                <a:latin typeface="Arial"/>
                <a:cs typeface="Arial"/>
              </a:rPr>
              <a:t>a</a:t>
            </a:r>
            <a:r>
              <a:rPr sz="1100" b="1" spc="-10">
                <a:latin typeface="Arial"/>
                <a:cs typeface="Arial"/>
              </a:rPr>
              <a:t>l</a:t>
            </a:r>
            <a:r>
              <a:rPr sz="1100" b="1" spc="5">
                <a:latin typeface="Arial"/>
                <a:cs typeface="Arial"/>
              </a:rPr>
              <a:t>u</a:t>
            </a:r>
            <a:r>
              <a:rPr sz="1100" b="1">
                <a:latin typeface="Arial"/>
                <a:cs typeface="Arial"/>
              </a:rPr>
              <a:t>e</a:t>
            </a:r>
            <a:r>
              <a:rPr sz="1100" b="1" spc="20">
                <a:latin typeface="Arial"/>
                <a:cs typeface="Arial"/>
              </a:rPr>
              <a:t> </a:t>
            </a:r>
            <a:r>
              <a:rPr sz="1100" b="1" spc="5">
                <a:latin typeface="Arial"/>
                <a:cs typeface="Arial"/>
              </a:rPr>
              <a:t>ca</a:t>
            </a:r>
            <a:r>
              <a:rPr sz="1100" b="1">
                <a:latin typeface="Arial"/>
                <a:cs typeface="Arial"/>
              </a:rPr>
              <a:t>n</a:t>
            </a:r>
            <a:r>
              <a:rPr sz="1100" b="1" spc="-20">
                <a:latin typeface="Arial"/>
                <a:cs typeface="Arial"/>
              </a:rPr>
              <a:t> </a:t>
            </a:r>
            <a:r>
              <a:rPr sz="1100" b="1" spc="5">
                <a:latin typeface="Arial"/>
                <a:cs typeface="Arial"/>
              </a:rPr>
              <a:t>b</a:t>
            </a:r>
            <a:r>
              <a:rPr sz="1100" b="1">
                <a:latin typeface="Arial"/>
                <a:cs typeface="Arial"/>
              </a:rPr>
              <a:t>e</a:t>
            </a:r>
            <a:r>
              <a:rPr sz="1100" b="1" spc="-20">
                <a:latin typeface="Arial"/>
                <a:cs typeface="Arial"/>
              </a:rPr>
              <a:t> </a:t>
            </a:r>
            <a:r>
              <a:rPr sz="1100" b="1" spc="-35">
                <a:latin typeface="Arial"/>
                <a:cs typeface="Arial"/>
              </a:rPr>
              <a:t>v</a:t>
            </a:r>
            <a:r>
              <a:rPr sz="1100" b="1" spc="-10">
                <a:latin typeface="Arial"/>
                <a:cs typeface="Arial"/>
              </a:rPr>
              <a:t>i</a:t>
            </a:r>
            <a:r>
              <a:rPr sz="1100" b="1" spc="5">
                <a:latin typeface="Arial"/>
                <a:cs typeface="Arial"/>
              </a:rPr>
              <a:t>e</a:t>
            </a:r>
            <a:r>
              <a:rPr sz="1100" b="1">
                <a:latin typeface="Arial"/>
                <a:cs typeface="Arial"/>
              </a:rPr>
              <a:t>w</a:t>
            </a:r>
            <a:r>
              <a:rPr sz="1100" b="1" spc="5">
                <a:latin typeface="Arial"/>
                <a:cs typeface="Arial"/>
              </a:rPr>
              <a:t>e</a:t>
            </a:r>
            <a:r>
              <a:rPr sz="1100" b="1">
                <a:latin typeface="Arial"/>
                <a:cs typeface="Arial"/>
              </a:rPr>
              <a:t>d </a:t>
            </a:r>
            <a:r>
              <a:rPr sz="1100" b="1" spc="5">
                <a:latin typeface="Arial"/>
                <a:cs typeface="Arial"/>
              </a:rPr>
              <a:t>a</a:t>
            </a:r>
            <a:r>
              <a:rPr sz="1100" b="1">
                <a:latin typeface="Arial"/>
                <a:cs typeface="Arial"/>
              </a:rPr>
              <a:t>s </a:t>
            </a:r>
            <a:r>
              <a:rPr sz="1100" b="1" spc="5">
                <a:latin typeface="Arial"/>
                <a:cs typeface="Arial"/>
              </a:rPr>
              <a:t>a</a:t>
            </a:r>
            <a:r>
              <a:rPr sz="1100" b="1">
                <a:latin typeface="Arial"/>
                <a:cs typeface="Arial"/>
              </a:rPr>
              <a:t>n </a:t>
            </a:r>
            <a:r>
              <a:rPr sz="1100" b="1" spc="-5">
                <a:latin typeface="Arial"/>
                <a:cs typeface="Arial"/>
              </a:rPr>
              <a:t>i</a:t>
            </a:r>
            <a:r>
              <a:rPr sz="1100" b="1" spc="-20">
                <a:latin typeface="Arial"/>
                <a:cs typeface="Arial"/>
              </a:rPr>
              <a:t>m</a:t>
            </a:r>
            <a:r>
              <a:rPr sz="1100" b="1" spc="5">
                <a:latin typeface="Arial"/>
                <a:cs typeface="Arial"/>
              </a:rPr>
              <a:t>po</a:t>
            </a:r>
            <a:r>
              <a:rPr sz="1100" b="1" spc="-10">
                <a:latin typeface="Arial"/>
                <a:cs typeface="Arial"/>
              </a:rPr>
              <a:t>r</a:t>
            </a:r>
            <a:r>
              <a:rPr sz="1100" b="1" spc="-5">
                <a:latin typeface="Arial"/>
                <a:cs typeface="Arial"/>
              </a:rPr>
              <a:t>t</a:t>
            </a:r>
            <a:r>
              <a:rPr sz="1100" b="1" spc="10">
                <a:latin typeface="Arial"/>
                <a:cs typeface="Arial"/>
              </a:rPr>
              <a:t>a</a:t>
            </a:r>
            <a:r>
              <a:rPr sz="1100" b="1" spc="5">
                <a:latin typeface="Arial"/>
                <a:cs typeface="Arial"/>
              </a:rPr>
              <a:t>n</a:t>
            </a:r>
            <a:r>
              <a:rPr sz="1100" b="1">
                <a:latin typeface="Arial"/>
                <a:cs typeface="Arial"/>
              </a:rPr>
              <a:t>t</a:t>
            </a:r>
            <a:r>
              <a:rPr sz="1100" b="1" spc="-10">
                <a:latin typeface="Arial"/>
                <a:cs typeface="Arial"/>
              </a:rPr>
              <a:t> </a:t>
            </a:r>
            <a:r>
              <a:rPr sz="1100" b="1" spc="5">
                <a:latin typeface="Arial"/>
                <a:cs typeface="Arial"/>
              </a:rPr>
              <a:t>p</a:t>
            </a:r>
            <a:r>
              <a:rPr sz="1100" b="1" spc="10">
                <a:latin typeface="Arial"/>
                <a:cs typeface="Arial"/>
              </a:rPr>
              <a:t>a</a:t>
            </a:r>
            <a:r>
              <a:rPr sz="1100" b="1" spc="5">
                <a:latin typeface="Arial"/>
                <a:cs typeface="Arial"/>
              </a:rPr>
              <a:t>g</a:t>
            </a:r>
            <a:r>
              <a:rPr sz="1100" b="1">
                <a:latin typeface="Arial"/>
                <a:cs typeface="Arial"/>
              </a:rPr>
              <a:t>e</a:t>
            </a:r>
            <a:r>
              <a:rPr sz="1100" b="1" spc="-40">
                <a:latin typeface="Arial"/>
                <a:cs typeface="Arial"/>
              </a:rPr>
              <a:t> </a:t>
            </a:r>
            <a:r>
              <a:rPr sz="1100" spc="5">
                <a:latin typeface="Arial"/>
                <a:cs typeface="Arial"/>
              </a:rPr>
              <a:t>an</a:t>
            </a:r>
            <a:r>
              <a:rPr sz="1100">
                <a:latin typeface="Arial"/>
                <a:cs typeface="Arial"/>
              </a:rPr>
              <a:t>y</a:t>
            </a:r>
            <a:r>
              <a:rPr sz="1100" spc="-20">
                <a:latin typeface="Arial"/>
                <a:cs typeface="Arial"/>
              </a:rPr>
              <a:t> </a:t>
            </a:r>
            <a:r>
              <a:rPr sz="1100" spc="25">
                <a:latin typeface="Arial"/>
                <a:cs typeface="Arial"/>
              </a:rPr>
              <a:t>v</a:t>
            </a:r>
            <a:r>
              <a:rPr sz="1100" spc="-25">
                <a:latin typeface="Arial"/>
                <a:cs typeface="Arial"/>
              </a:rPr>
              <a:t>i</a:t>
            </a:r>
            <a:r>
              <a:rPr sz="1100" spc="5">
                <a:latin typeface="Arial"/>
                <a:cs typeface="Arial"/>
              </a:rPr>
              <a:t>s</a:t>
            </a:r>
            <a:r>
              <a:rPr sz="1100" spc="-25">
                <a:latin typeface="Arial"/>
                <a:cs typeface="Arial"/>
              </a:rPr>
              <a:t>i</a:t>
            </a:r>
            <a:r>
              <a:rPr sz="1100" spc="-10">
                <a:latin typeface="Arial"/>
                <a:cs typeface="Arial"/>
              </a:rPr>
              <a:t>t</a:t>
            </a:r>
            <a:r>
              <a:rPr sz="1100" spc="5">
                <a:latin typeface="Arial"/>
                <a:cs typeface="Arial"/>
              </a:rPr>
              <a:t>o</a:t>
            </a:r>
            <a:r>
              <a:rPr sz="1100">
                <a:latin typeface="Arial"/>
                <a:cs typeface="Arial"/>
              </a:rPr>
              <a:t>r</a:t>
            </a:r>
            <a:r>
              <a:rPr sz="1100" spc="-15">
                <a:latin typeface="Arial"/>
                <a:cs typeface="Arial"/>
              </a:rPr>
              <a:t> </a:t>
            </a:r>
            <a:r>
              <a:rPr sz="1100" spc="5">
                <a:latin typeface="Arial"/>
                <a:cs typeface="Arial"/>
              </a:rPr>
              <a:t>shou</a:t>
            </a:r>
            <a:r>
              <a:rPr sz="1100" spc="-25">
                <a:latin typeface="Arial"/>
                <a:cs typeface="Arial"/>
              </a:rPr>
              <a:t>l</a:t>
            </a:r>
            <a:r>
              <a:rPr sz="1100">
                <a:latin typeface="Arial"/>
                <a:cs typeface="Arial"/>
              </a:rPr>
              <a:t>d </a:t>
            </a:r>
            <a:r>
              <a:rPr sz="1100" spc="5">
                <a:latin typeface="Arial"/>
                <a:cs typeface="Arial"/>
              </a:rPr>
              <a:t>se</a:t>
            </a:r>
            <a:r>
              <a:rPr sz="1100">
                <a:latin typeface="Arial"/>
                <a:cs typeface="Arial"/>
              </a:rPr>
              <a:t>e</a:t>
            </a:r>
            <a:r>
              <a:rPr sz="1100" spc="-20">
                <a:latin typeface="Arial"/>
                <a:cs typeface="Arial"/>
              </a:rPr>
              <a:t> </a:t>
            </a:r>
            <a:r>
              <a:rPr sz="1100" spc="5">
                <a:latin typeface="Arial"/>
                <a:cs typeface="Arial"/>
              </a:rPr>
              <a:t>a</a:t>
            </a:r>
            <a:r>
              <a:rPr sz="1100">
                <a:latin typeface="Arial"/>
                <a:cs typeface="Arial"/>
              </a:rPr>
              <a:t>s</a:t>
            </a:r>
            <a:r>
              <a:rPr sz="1100" spc="-20">
                <a:latin typeface="Arial"/>
                <a:cs typeface="Arial"/>
              </a:rPr>
              <a:t> </a:t>
            </a:r>
            <a:r>
              <a:rPr sz="1100" spc="-25">
                <a:latin typeface="Arial"/>
                <a:cs typeface="Arial"/>
              </a:rPr>
              <a:t>i</a:t>
            </a:r>
            <a:r>
              <a:rPr sz="1100">
                <a:latin typeface="Arial"/>
                <a:cs typeface="Arial"/>
              </a:rPr>
              <a:t>t</a:t>
            </a:r>
            <a:r>
              <a:rPr sz="1100" spc="5">
                <a:latin typeface="Arial"/>
                <a:cs typeface="Arial"/>
              </a:rPr>
              <a:t> he</a:t>
            </a:r>
            <a:r>
              <a:rPr sz="1100" spc="-25">
                <a:latin typeface="Arial"/>
                <a:cs typeface="Arial"/>
              </a:rPr>
              <a:t>l</a:t>
            </a:r>
            <a:r>
              <a:rPr sz="1100" spc="5">
                <a:latin typeface="Arial"/>
                <a:cs typeface="Arial"/>
              </a:rPr>
              <a:t>p</a:t>
            </a:r>
            <a:r>
              <a:rPr sz="1100">
                <a:latin typeface="Arial"/>
                <a:cs typeface="Arial"/>
              </a:rPr>
              <a:t>s </a:t>
            </a:r>
            <a:r>
              <a:rPr sz="1100" spc="-10">
                <a:latin typeface="Arial"/>
                <a:cs typeface="Arial"/>
              </a:rPr>
              <a:t>t</a:t>
            </a:r>
            <a:r>
              <a:rPr sz="1100">
                <a:latin typeface="Arial"/>
                <a:cs typeface="Arial"/>
              </a:rPr>
              <a:t>o </a:t>
            </a:r>
            <a:r>
              <a:rPr sz="1100" spc="5">
                <a:latin typeface="Arial"/>
                <a:cs typeface="Arial"/>
              </a:rPr>
              <a:t>con</a:t>
            </a:r>
            <a:r>
              <a:rPr sz="1100" spc="25">
                <a:latin typeface="Arial"/>
                <a:cs typeface="Arial"/>
              </a:rPr>
              <a:t>v</a:t>
            </a:r>
            <a:r>
              <a:rPr sz="1100" spc="5">
                <a:latin typeface="Arial"/>
                <a:cs typeface="Arial"/>
              </a:rPr>
              <a:t>e</a:t>
            </a:r>
            <a:r>
              <a:rPr sz="1100" spc="-10">
                <a:latin typeface="Arial"/>
                <a:cs typeface="Arial"/>
              </a:rPr>
              <a:t>rt</a:t>
            </a:r>
            <a:r>
              <a:rPr sz="1100">
                <a:latin typeface="Arial"/>
                <a:cs typeface="Arial"/>
              </a:rPr>
              <a:t>.</a:t>
            </a:r>
          </a:p>
        </p:txBody>
      </p:sp>
      <p:sp>
        <p:nvSpPr>
          <p:cNvPr id="6" name="object 6"/>
          <p:cNvSpPr/>
          <p:nvPr/>
        </p:nvSpPr>
        <p:spPr>
          <a:xfrm>
            <a:off x="4518659" y="861060"/>
            <a:ext cx="4625340" cy="227838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868926" y="3409950"/>
            <a:ext cx="3862070" cy="1012825"/>
          </a:xfrm>
          <a:prstGeom prst="rect">
            <a:avLst/>
          </a:prstGeom>
        </p:spPr>
        <p:txBody>
          <a:bodyPr vert="horz" wrap="square" lIns="0" tIns="0" rIns="0" bIns="0" rtlCol="0">
            <a:spAutoFit/>
          </a:bodyPr>
          <a:lstStyle/>
          <a:p>
            <a:pPr marL="12700">
              <a:lnSpc>
                <a:spcPct val="100000"/>
              </a:lnSpc>
            </a:pPr>
            <a:r>
              <a:rPr sz="1200" b="1" spc="-10">
                <a:latin typeface="Calibri"/>
                <a:cs typeface="Calibri"/>
              </a:rPr>
              <a:t>V</a:t>
            </a:r>
            <a:r>
              <a:rPr sz="1200" b="1" spc="-5">
                <a:latin typeface="Calibri"/>
                <a:cs typeface="Calibri"/>
              </a:rPr>
              <a:t>is</a:t>
            </a:r>
            <a:r>
              <a:rPr sz="1200" b="1">
                <a:latin typeface="Calibri"/>
                <a:cs typeface="Calibri"/>
              </a:rPr>
              <a:t>i</a:t>
            </a:r>
            <a:r>
              <a:rPr sz="1200" b="1" spc="-25">
                <a:latin typeface="Calibri"/>
                <a:cs typeface="Calibri"/>
              </a:rPr>
              <a:t>t</a:t>
            </a:r>
            <a:r>
              <a:rPr sz="1200" b="1" spc="-20">
                <a:latin typeface="Calibri"/>
                <a:cs typeface="Calibri"/>
              </a:rPr>
              <a:t>o</a:t>
            </a:r>
            <a:r>
              <a:rPr sz="1200" b="1" spc="-10">
                <a:latin typeface="Calibri"/>
                <a:cs typeface="Calibri"/>
              </a:rPr>
              <a:t>r</a:t>
            </a:r>
            <a:r>
              <a:rPr sz="1200" b="1" spc="-35">
                <a:latin typeface="Calibri"/>
                <a:cs typeface="Calibri"/>
              </a:rPr>
              <a:t>T</a:t>
            </a:r>
            <a:r>
              <a:rPr sz="1200" b="1" spc="-20">
                <a:latin typeface="Calibri"/>
                <a:cs typeface="Calibri"/>
              </a:rPr>
              <a:t>y</a:t>
            </a:r>
            <a:r>
              <a:rPr sz="1200" b="1" spc="-15">
                <a:latin typeface="Calibri"/>
                <a:cs typeface="Calibri"/>
              </a:rPr>
              <a:t>p</a:t>
            </a:r>
            <a:r>
              <a:rPr sz="1200" b="1">
                <a:latin typeface="Calibri"/>
                <a:cs typeface="Calibri"/>
              </a:rPr>
              <a:t>e</a:t>
            </a:r>
            <a:r>
              <a:rPr sz="1200" b="1" spc="45">
                <a:latin typeface="Calibri"/>
                <a:cs typeface="Calibri"/>
              </a:rPr>
              <a:t> </a:t>
            </a:r>
            <a:r>
              <a:rPr sz="1200" b="1" spc="-10">
                <a:latin typeface="Calibri"/>
                <a:cs typeface="Calibri"/>
              </a:rPr>
              <a:t>&amp;</a:t>
            </a:r>
            <a:r>
              <a:rPr sz="1200" b="1">
                <a:latin typeface="Calibri"/>
                <a:cs typeface="Calibri"/>
              </a:rPr>
              <a:t> </a:t>
            </a:r>
            <a:r>
              <a:rPr sz="1200" b="1" spc="-20">
                <a:latin typeface="Calibri"/>
                <a:cs typeface="Calibri"/>
              </a:rPr>
              <a:t>E</a:t>
            </a:r>
            <a:r>
              <a:rPr sz="1200" b="1" spc="5">
                <a:latin typeface="Calibri"/>
                <a:cs typeface="Calibri"/>
              </a:rPr>
              <a:t>x</a:t>
            </a:r>
            <a:r>
              <a:rPr sz="1200" b="1" spc="-5">
                <a:latin typeface="Calibri"/>
                <a:cs typeface="Calibri"/>
              </a:rPr>
              <a:t>it</a:t>
            </a:r>
            <a:r>
              <a:rPr sz="1200" b="1" spc="-10">
                <a:latin typeface="Calibri"/>
                <a:cs typeface="Calibri"/>
              </a:rPr>
              <a:t> R</a:t>
            </a:r>
            <a:r>
              <a:rPr sz="1200" b="1" spc="-25">
                <a:latin typeface="Calibri"/>
                <a:cs typeface="Calibri"/>
              </a:rPr>
              <a:t>at</a:t>
            </a:r>
            <a:r>
              <a:rPr sz="1200" b="1" spc="-5">
                <a:latin typeface="Calibri"/>
                <a:cs typeface="Calibri"/>
              </a:rPr>
              <a:t>es</a:t>
            </a:r>
            <a:r>
              <a:rPr sz="1200" b="1" spc="-10">
                <a:latin typeface="Calibri"/>
                <a:cs typeface="Calibri"/>
              </a:rPr>
              <a:t> v</a:t>
            </a:r>
            <a:r>
              <a:rPr sz="1200" b="1" spc="-5">
                <a:latin typeface="Calibri"/>
                <a:cs typeface="Calibri"/>
              </a:rPr>
              <a:t>s</a:t>
            </a:r>
            <a:r>
              <a:rPr sz="1200" b="1" spc="5">
                <a:latin typeface="Calibri"/>
                <a:cs typeface="Calibri"/>
              </a:rPr>
              <a:t> </a:t>
            </a:r>
            <a:r>
              <a:rPr sz="1200" b="1" spc="-30">
                <a:latin typeface="Calibri"/>
                <a:cs typeface="Calibri"/>
              </a:rPr>
              <a:t>R</a:t>
            </a:r>
            <a:r>
              <a:rPr sz="1200" b="1" spc="-5">
                <a:latin typeface="Calibri"/>
                <a:cs typeface="Calibri"/>
              </a:rPr>
              <a:t>e</a:t>
            </a:r>
            <a:r>
              <a:rPr sz="1200" b="1" spc="-30">
                <a:latin typeface="Calibri"/>
                <a:cs typeface="Calibri"/>
              </a:rPr>
              <a:t>v</a:t>
            </a:r>
            <a:r>
              <a:rPr sz="1200" b="1" spc="-5">
                <a:latin typeface="Calibri"/>
                <a:cs typeface="Calibri"/>
              </a:rPr>
              <a:t>e</a:t>
            </a:r>
            <a:r>
              <a:rPr sz="1200" b="1" spc="-15">
                <a:latin typeface="Calibri"/>
                <a:cs typeface="Calibri"/>
              </a:rPr>
              <a:t>nu</a:t>
            </a:r>
            <a:r>
              <a:rPr sz="1200" b="1">
                <a:latin typeface="Calibri"/>
                <a:cs typeface="Calibri"/>
              </a:rPr>
              <a:t>e</a:t>
            </a:r>
            <a:endParaRPr sz="1200">
              <a:latin typeface="Calibri"/>
              <a:cs typeface="Calibri"/>
            </a:endParaRPr>
          </a:p>
          <a:p>
            <a:pPr marL="12700" marR="5080">
              <a:lnSpc>
                <a:spcPct val="100000"/>
              </a:lnSpc>
              <a:spcBef>
                <a:spcPts val="40"/>
              </a:spcBef>
            </a:pPr>
            <a:r>
              <a:rPr sz="1100" spc="-15">
                <a:latin typeface="Arial"/>
                <a:cs typeface="Arial"/>
              </a:rPr>
              <a:t>T</a:t>
            </a:r>
            <a:r>
              <a:rPr sz="1100" spc="5">
                <a:latin typeface="Arial"/>
                <a:cs typeface="Arial"/>
              </a:rPr>
              <a:t>he</a:t>
            </a:r>
            <a:r>
              <a:rPr sz="1100" spc="-10">
                <a:latin typeface="Arial"/>
                <a:cs typeface="Arial"/>
              </a:rPr>
              <a:t>r</a:t>
            </a:r>
            <a:r>
              <a:rPr sz="1100">
                <a:latin typeface="Arial"/>
                <a:cs typeface="Arial"/>
              </a:rPr>
              <a:t>e </a:t>
            </a:r>
            <a:r>
              <a:rPr sz="1100" spc="5">
                <a:latin typeface="Arial"/>
                <a:cs typeface="Arial"/>
              </a:rPr>
              <a:t>a</a:t>
            </a:r>
            <a:r>
              <a:rPr sz="1100" spc="-10">
                <a:latin typeface="Arial"/>
                <a:cs typeface="Arial"/>
              </a:rPr>
              <a:t>r</a:t>
            </a:r>
            <a:r>
              <a:rPr sz="1100">
                <a:latin typeface="Arial"/>
                <a:cs typeface="Arial"/>
              </a:rPr>
              <a:t>e</a:t>
            </a:r>
            <a:r>
              <a:rPr sz="1100" spc="-20">
                <a:latin typeface="Arial"/>
                <a:cs typeface="Arial"/>
              </a:rPr>
              <a:t> </a:t>
            </a:r>
            <a:r>
              <a:rPr sz="1100" spc="-10">
                <a:latin typeface="Arial"/>
                <a:cs typeface="Arial"/>
              </a:rPr>
              <a:t>f</a:t>
            </a:r>
            <a:r>
              <a:rPr sz="1100" spc="5">
                <a:latin typeface="Arial"/>
                <a:cs typeface="Arial"/>
              </a:rPr>
              <a:t>e</a:t>
            </a:r>
            <a:r>
              <a:rPr sz="1100" spc="-15">
                <a:latin typeface="Arial"/>
                <a:cs typeface="Arial"/>
              </a:rPr>
              <a:t>w</a:t>
            </a:r>
            <a:r>
              <a:rPr sz="1100" spc="5">
                <a:latin typeface="Arial"/>
                <a:cs typeface="Arial"/>
              </a:rPr>
              <a:t>e</a:t>
            </a:r>
            <a:r>
              <a:rPr sz="1100">
                <a:latin typeface="Arial"/>
                <a:cs typeface="Arial"/>
              </a:rPr>
              <a:t>r</a:t>
            </a:r>
            <a:r>
              <a:rPr sz="1100" spc="5">
                <a:latin typeface="Arial"/>
                <a:cs typeface="Arial"/>
              </a:rPr>
              <a:t> pu</a:t>
            </a:r>
            <a:r>
              <a:rPr sz="1100" spc="-10">
                <a:latin typeface="Arial"/>
                <a:cs typeface="Arial"/>
              </a:rPr>
              <a:t>r</a:t>
            </a:r>
            <a:r>
              <a:rPr sz="1100" spc="5">
                <a:latin typeface="Arial"/>
                <a:cs typeface="Arial"/>
              </a:rPr>
              <a:t>chase</a:t>
            </a:r>
            <a:r>
              <a:rPr sz="1100">
                <a:latin typeface="Arial"/>
                <a:cs typeface="Arial"/>
              </a:rPr>
              <a:t>s</a:t>
            </a:r>
            <a:r>
              <a:rPr sz="1100" spc="-80">
                <a:latin typeface="Arial"/>
                <a:cs typeface="Arial"/>
              </a:rPr>
              <a:t> </a:t>
            </a:r>
            <a:r>
              <a:rPr sz="1100" spc="5">
                <a:latin typeface="Arial"/>
                <a:cs typeface="Arial"/>
              </a:rPr>
              <a:t>a</a:t>
            </a:r>
            <a:r>
              <a:rPr sz="1100" spc="-10">
                <a:latin typeface="Arial"/>
                <a:cs typeface="Arial"/>
              </a:rPr>
              <a:t>r</a:t>
            </a:r>
            <a:r>
              <a:rPr sz="1100">
                <a:latin typeface="Arial"/>
                <a:cs typeface="Arial"/>
              </a:rPr>
              <a:t>e </a:t>
            </a:r>
            <a:r>
              <a:rPr sz="1100" spc="25">
                <a:latin typeface="Arial"/>
                <a:cs typeface="Arial"/>
              </a:rPr>
              <a:t>m</a:t>
            </a:r>
            <a:r>
              <a:rPr sz="1100" spc="5">
                <a:latin typeface="Arial"/>
                <a:cs typeface="Arial"/>
              </a:rPr>
              <a:t>ad</a:t>
            </a:r>
            <a:r>
              <a:rPr sz="1100">
                <a:latin typeface="Arial"/>
                <a:cs typeface="Arial"/>
              </a:rPr>
              <a:t>e</a:t>
            </a:r>
            <a:r>
              <a:rPr sz="1100" spc="-60">
                <a:latin typeface="Arial"/>
                <a:cs typeface="Arial"/>
              </a:rPr>
              <a:t> </a:t>
            </a:r>
            <a:r>
              <a:rPr sz="1100" spc="5">
                <a:latin typeface="Arial"/>
                <a:cs typeface="Arial"/>
              </a:rPr>
              <a:t>o</a:t>
            </a:r>
            <a:r>
              <a:rPr sz="1100">
                <a:latin typeface="Arial"/>
                <a:cs typeface="Arial"/>
              </a:rPr>
              <a:t>n</a:t>
            </a:r>
            <a:r>
              <a:rPr sz="1100" spc="-20">
                <a:latin typeface="Arial"/>
                <a:cs typeface="Arial"/>
              </a:rPr>
              <a:t> </a:t>
            </a:r>
            <a:r>
              <a:rPr sz="1100" spc="-15">
                <a:latin typeface="Arial"/>
                <a:cs typeface="Arial"/>
              </a:rPr>
              <a:t>w</a:t>
            </a:r>
            <a:r>
              <a:rPr sz="1100" spc="5">
                <a:latin typeface="Arial"/>
                <a:cs typeface="Arial"/>
              </a:rPr>
              <a:t>eekends</a:t>
            </a:r>
            <a:r>
              <a:rPr sz="1100">
                <a:latin typeface="Arial"/>
                <a:cs typeface="Arial"/>
              </a:rPr>
              <a:t>.</a:t>
            </a:r>
            <a:r>
              <a:rPr sz="1100" spc="-35">
                <a:latin typeface="Arial"/>
                <a:cs typeface="Arial"/>
              </a:rPr>
              <a:t> </a:t>
            </a:r>
            <a:r>
              <a:rPr sz="1100">
                <a:latin typeface="Arial"/>
                <a:cs typeface="Arial"/>
              </a:rPr>
              <a:t>R</a:t>
            </a:r>
            <a:r>
              <a:rPr sz="1100" spc="5">
                <a:latin typeface="Arial"/>
                <a:cs typeface="Arial"/>
              </a:rPr>
              <a:t>e</a:t>
            </a:r>
            <a:r>
              <a:rPr sz="1100" spc="-10">
                <a:latin typeface="Arial"/>
                <a:cs typeface="Arial"/>
              </a:rPr>
              <a:t>t</a:t>
            </a:r>
            <a:r>
              <a:rPr sz="1100" spc="5">
                <a:latin typeface="Arial"/>
                <a:cs typeface="Arial"/>
              </a:rPr>
              <a:t>u</a:t>
            </a:r>
            <a:r>
              <a:rPr sz="1100" spc="-10">
                <a:latin typeface="Arial"/>
                <a:cs typeface="Arial"/>
              </a:rPr>
              <a:t>r</a:t>
            </a:r>
            <a:r>
              <a:rPr sz="1100" spc="5">
                <a:latin typeface="Arial"/>
                <a:cs typeface="Arial"/>
              </a:rPr>
              <a:t>n</a:t>
            </a:r>
            <a:r>
              <a:rPr sz="1100" spc="-25">
                <a:latin typeface="Arial"/>
                <a:cs typeface="Arial"/>
              </a:rPr>
              <a:t>i</a:t>
            </a:r>
            <a:r>
              <a:rPr sz="1100" spc="5">
                <a:latin typeface="Arial"/>
                <a:cs typeface="Arial"/>
              </a:rPr>
              <a:t>n</a:t>
            </a:r>
            <a:r>
              <a:rPr sz="1100">
                <a:latin typeface="Arial"/>
                <a:cs typeface="Arial"/>
              </a:rPr>
              <a:t>g </a:t>
            </a:r>
            <a:r>
              <a:rPr sz="1100" spc="25">
                <a:latin typeface="Arial"/>
                <a:cs typeface="Arial"/>
              </a:rPr>
              <a:t>v</a:t>
            </a:r>
            <a:r>
              <a:rPr sz="1100" spc="-25">
                <a:latin typeface="Arial"/>
                <a:cs typeface="Arial"/>
              </a:rPr>
              <a:t>i</a:t>
            </a:r>
            <a:r>
              <a:rPr sz="1100" spc="5">
                <a:latin typeface="Arial"/>
                <a:cs typeface="Arial"/>
              </a:rPr>
              <a:t>s</a:t>
            </a:r>
            <a:r>
              <a:rPr sz="1100" spc="-25">
                <a:latin typeface="Arial"/>
                <a:cs typeface="Arial"/>
              </a:rPr>
              <a:t>i</a:t>
            </a:r>
            <a:r>
              <a:rPr sz="1100" spc="-10">
                <a:latin typeface="Arial"/>
                <a:cs typeface="Arial"/>
              </a:rPr>
              <a:t>t</a:t>
            </a:r>
            <a:r>
              <a:rPr sz="1100" spc="5">
                <a:latin typeface="Arial"/>
                <a:cs typeface="Arial"/>
              </a:rPr>
              <a:t>o</a:t>
            </a:r>
            <a:r>
              <a:rPr sz="1100" spc="-10">
                <a:latin typeface="Arial"/>
                <a:cs typeface="Arial"/>
              </a:rPr>
              <a:t>r</a:t>
            </a:r>
            <a:r>
              <a:rPr sz="1100">
                <a:latin typeface="Arial"/>
                <a:cs typeface="Arial"/>
              </a:rPr>
              <a:t>s </a:t>
            </a:r>
            <a:r>
              <a:rPr sz="1100" spc="5">
                <a:latin typeface="Arial"/>
                <a:cs typeface="Arial"/>
              </a:rPr>
              <a:t>ha</a:t>
            </a:r>
            <a:r>
              <a:rPr sz="1100" spc="25">
                <a:latin typeface="Arial"/>
                <a:cs typeface="Arial"/>
              </a:rPr>
              <a:t>v</a:t>
            </a:r>
            <a:r>
              <a:rPr sz="1100">
                <a:latin typeface="Arial"/>
                <a:cs typeface="Arial"/>
              </a:rPr>
              <a:t>e</a:t>
            </a:r>
            <a:r>
              <a:rPr sz="1100" spc="-40">
                <a:latin typeface="Arial"/>
                <a:cs typeface="Arial"/>
              </a:rPr>
              <a:t> </a:t>
            </a:r>
            <a:r>
              <a:rPr sz="1100" spc="5">
                <a:latin typeface="Arial"/>
                <a:cs typeface="Arial"/>
              </a:rPr>
              <a:t>h</a:t>
            </a:r>
            <a:r>
              <a:rPr sz="1100" spc="-25">
                <a:latin typeface="Arial"/>
                <a:cs typeface="Arial"/>
              </a:rPr>
              <a:t>i</a:t>
            </a:r>
            <a:r>
              <a:rPr sz="1100" spc="5">
                <a:latin typeface="Arial"/>
                <a:cs typeface="Arial"/>
              </a:rPr>
              <a:t>ghe</a:t>
            </a:r>
            <a:r>
              <a:rPr sz="1100">
                <a:latin typeface="Arial"/>
                <a:cs typeface="Arial"/>
              </a:rPr>
              <a:t>r</a:t>
            </a:r>
            <a:r>
              <a:rPr sz="1100" spc="-15">
                <a:latin typeface="Arial"/>
                <a:cs typeface="Arial"/>
              </a:rPr>
              <a:t> </a:t>
            </a:r>
            <a:r>
              <a:rPr sz="1100" spc="5">
                <a:latin typeface="Arial"/>
                <a:cs typeface="Arial"/>
              </a:rPr>
              <a:t>e</a:t>
            </a:r>
            <a:r>
              <a:rPr sz="1100" spc="-15">
                <a:latin typeface="Arial"/>
                <a:cs typeface="Arial"/>
              </a:rPr>
              <a:t>x</a:t>
            </a:r>
            <a:r>
              <a:rPr sz="1100" spc="-25">
                <a:latin typeface="Arial"/>
                <a:cs typeface="Arial"/>
              </a:rPr>
              <a:t>i</a:t>
            </a:r>
            <a:r>
              <a:rPr sz="1100">
                <a:latin typeface="Arial"/>
                <a:cs typeface="Arial"/>
              </a:rPr>
              <a:t>t</a:t>
            </a:r>
            <a:r>
              <a:rPr sz="1100" spc="5">
                <a:latin typeface="Arial"/>
                <a:cs typeface="Arial"/>
              </a:rPr>
              <a:t> </a:t>
            </a:r>
            <a:r>
              <a:rPr sz="1100" spc="-10">
                <a:latin typeface="Arial"/>
                <a:cs typeface="Arial"/>
              </a:rPr>
              <a:t>r</a:t>
            </a:r>
            <a:r>
              <a:rPr sz="1100" spc="5">
                <a:latin typeface="Arial"/>
                <a:cs typeface="Arial"/>
              </a:rPr>
              <a:t>a</a:t>
            </a:r>
            <a:r>
              <a:rPr sz="1100" spc="-10">
                <a:latin typeface="Arial"/>
                <a:cs typeface="Arial"/>
              </a:rPr>
              <a:t>t</a:t>
            </a:r>
            <a:r>
              <a:rPr sz="1100" spc="5">
                <a:latin typeface="Arial"/>
                <a:cs typeface="Arial"/>
              </a:rPr>
              <a:t>e</a:t>
            </a:r>
            <a:r>
              <a:rPr sz="1100">
                <a:latin typeface="Arial"/>
                <a:cs typeface="Arial"/>
              </a:rPr>
              <a:t>s</a:t>
            </a:r>
            <a:r>
              <a:rPr sz="1100" spc="-20">
                <a:latin typeface="Arial"/>
                <a:cs typeface="Arial"/>
              </a:rPr>
              <a:t> w</a:t>
            </a:r>
            <a:r>
              <a:rPr sz="1100" spc="-25">
                <a:latin typeface="Arial"/>
                <a:cs typeface="Arial"/>
              </a:rPr>
              <a:t>i</a:t>
            </a:r>
            <a:r>
              <a:rPr sz="1100" spc="-10">
                <a:latin typeface="Arial"/>
                <a:cs typeface="Arial"/>
              </a:rPr>
              <a:t>t</a:t>
            </a:r>
            <a:r>
              <a:rPr sz="1100" spc="5">
                <a:latin typeface="Arial"/>
                <a:cs typeface="Arial"/>
              </a:rPr>
              <a:t>hou</a:t>
            </a:r>
            <a:r>
              <a:rPr sz="1100">
                <a:latin typeface="Arial"/>
                <a:cs typeface="Arial"/>
              </a:rPr>
              <a:t>t</a:t>
            </a:r>
            <a:r>
              <a:rPr sz="1100" spc="25">
                <a:latin typeface="Arial"/>
                <a:cs typeface="Arial"/>
              </a:rPr>
              <a:t> </a:t>
            </a:r>
            <a:r>
              <a:rPr sz="1100" spc="20">
                <a:latin typeface="Arial"/>
                <a:cs typeface="Arial"/>
              </a:rPr>
              <a:t>m</a:t>
            </a:r>
            <a:r>
              <a:rPr sz="1100" spc="5">
                <a:latin typeface="Arial"/>
                <a:cs typeface="Arial"/>
              </a:rPr>
              <a:t>ak</a:t>
            </a:r>
            <a:r>
              <a:rPr sz="1100" spc="-25">
                <a:latin typeface="Arial"/>
                <a:cs typeface="Arial"/>
              </a:rPr>
              <a:t>i</a:t>
            </a:r>
            <a:r>
              <a:rPr sz="1100" spc="5">
                <a:latin typeface="Arial"/>
                <a:cs typeface="Arial"/>
              </a:rPr>
              <a:t>n</a:t>
            </a:r>
            <a:r>
              <a:rPr sz="1100">
                <a:latin typeface="Arial"/>
                <a:cs typeface="Arial"/>
              </a:rPr>
              <a:t>g</a:t>
            </a:r>
            <a:r>
              <a:rPr sz="1100" spc="-40">
                <a:latin typeface="Arial"/>
                <a:cs typeface="Arial"/>
              </a:rPr>
              <a:t> </a:t>
            </a:r>
            <a:r>
              <a:rPr sz="1100" spc="5">
                <a:latin typeface="Arial"/>
                <a:cs typeface="Arial"/>
              </a:rPr>
              <a:t>pu</a:t>
            </a:r>
            <a:r>
              <a:rPr sz="1100" spc="-10">
                <a:latin typeface="Arial"/>
                <a:cs typeface="Arial"/>
              </a:rPr>
              <a:t>r</a:t>
            </a:r>
            <a:r>
              <a:rPr sz="1100" spc="5">
                <a:latin typeface="Arial"/>
                <a:cs typeface="Arial"/>
              </a:rPr>
              <a:t>chase</a:t>
            </a:r>
            <a:r>
              <a:rPr sz="1100">
                <a:latin typeface="Arial"/>
                <a:cs typeface="Arial"/>
              </a:rPr>
              <a:t>.</a:t>
            </a:r>
            <a:r>
              <a:rPr sz="1100" spc="-75">
                <a:latin typeface="Arial"/>
                <a:cs typeface="Arial"/>
              </a:rPr>
              <a:t> </a:t>
            </a:r>
            <a:r>
              <a:rPr sz="1100">
                <a:latin typeface="Arial"/>
                <a:cs typeface="Arial"/>
              </a:rPr>
              <a:t>N</a:t>
            </a:r>
            <a:r>
              <a:rPr sz="1100" spc="5">
                <a:latin typeface="Arial"/>
                <a:cs typeface="Arial"/>
              </a:rPr>
              <a:t>e</a:t>
            </a:r>
            <a:r>
              <a:rPr sz="1100">
                <a:latin typeface="Arial"/>
                <a:cs typeface="Arial"/>
              </a:rPr>
              <a:t>w </a:t>
            </a:r>
            <a:r>
              <a:rPr sz="1100" spc="25">
                <a:latin typeface="Arial"/>
                <a:cs typeface="Arial"/>
              </a:rPr>
              <a:t>v</a:t>
            </a:r>
            <a:r>
              <a:rPr sz="1100" spc="-25">
                <a:latin typeface="Arial"/>
                <a:cs typeface="Arial"/>
              </a:rPr>
              <a:t>i</a:t>
            </a:r>
            <a:r>
              <a:rPr sz="1100" spc="5">
                <a:latin typeface="Arial"/>
                <a:cs typeface="Arial"/>
              </a:rPr>
              <a:t>s</a:t>
            </a:r>
            <a:r>
              <a:rPr sz="1100" spc="-25">
                <a:latin typeface="Arial"/>
                <a:cs typeface="Arial"/>
              </a:rPr>
              <a:t>i</a:t>
            </a:r>
            <a:r>
              <a:rPr sz="1100" spc="-10">
                <a:latin typeface="Arial"/>
                <a:cs typeface="Arial"/>
              </a:rPr>
              <a:t>t</a:t>
            </a:r>
            <a:r>
              <a:rPr sz="1100" spc="5">
                <a:latin typeface="Arial"/>
                <a:cs typeface="Arial"/>
              </a:rPr>
              <a:t>o</a:t>
            </a:r>
            <a:r>
              <a:rPr sz="1100" spc="-10">
                <a:latin typeface="Arial"/>
                <a:cs typeface="Arial"/>
              </a:rPr>
              <a:t>r</a:t>
            </a:r>
            <a:r>
              <a:rPr sz="1100">
                <a:latin typeface="Arial"/>
                <a:cs typeface="Arial"/>
              </a:rPr>
              <a:t>s </a:t>
            </a:r>
            <a:r>
              <a:rPr sz="1100" spc="5">
                <a:latin typeface="Arial"/>
                <a:cs typeface="Arial"/>
              </a:rPr>
              <a:t>ha</a:t>
            </a:r>
            <a:r>
              <a:rPr sz="1100" spc="25">
                <a:latin typeface="Arial"/>
                <a:cs typeface="Arial"/>
              </a:rPr>
              <a:t>v</a:t>
            </a:r>
            <a:r>
              <a:rPr sz="1100">
                <a:latin typeface="Arial"/>
                <a:cs typeface="Arial"/>
              </a:rPr>
              <a:t>e</a:t>
            </a:r>
            <a:r>
              <a:rPr sz="1100" spc="-40">
                <a:latin typeface="Arial"/>
                <a:cs typeface="Arial"/>
              </a:rPr>
              <a:t> </a:t>
            </a:r>
            <a:r>
              <a:rPr sz="1100" spc="-25">
                <a:latin typeface="Arial"/>
                <a:cs typeface="Arial"/>
              </a:rPr>
              <a:t>l</a:t>
            </a:r>
            <a:r>
              <a:rPr sz="1100" spc="5">
                <a:latin typeface="Arial"/>
                <a:cs typeface="Arial"/>
              </a:rPr>
              <a:t>o</a:t>
            </a:r>
            <a:r>
              <a:rPr sz="1100" spc="-15">
                <a:latin typeface="Arial"/>
                <a:cs typeface="Arial"/>
              </a:rPr>
              <a:t>w</a:t>
            </a:r>
            <a:r>
              <a:rPr sz="1100" spc="5">
                <a:latin typeface="Arial"/>
                <a:cs typeface="Arial"/>
              </a:rPr>
              <a:t>e</a:t>
            </a:r>
            <a:r>
              <a:rPr sz="1100">
                <a:latin typeface="Arial"/>
                <a:cs typeface="Arial"/>
              </a:rPr>
              <a:t>r</a:t>
            </a:r>
            <a:r>
              <a:rPr sz="1100" spc="25">
                <a:latin typeface="Arial"/>
                <a:cs typeface="Arial"/>
              </a:rPr>
              <a:t> </a:t>
            </a:r>
            <a:r>
              <a:rPr sz="1100" spc="5">
                <a:latin typeface="Arial"/>
                <a:cs typeface="Arial"/>
              </a:rPr>
              <a:t>e</a:t>
            </a:r>
            <a:r>
              <a:rPr sz="1100" spc="-10">
                <a:latin typeface="Arial"/>
                <a:cs typeface="Arial"/>
              </a:rPr>
              <a:t>x</a:t>
            </a:r>
            <a:r>
              <a:rPr sz="1100" spc="-25">
                <a:latin typeface="Arial"/>
                <a:cs typeface="Arial"/>
              </a:rPr>
              <a:t>i</a:t>
            </a:r>
            <a:r>
              <a:rPr sz="1100">
                <a:latin typeface="Arial"/>
                <a:cs typeface="Arial"/>
              </a:rPr>
              <a:t>t</a:t>
            </a:r>
            <a:r>
              <a:rPr sz="1100" spc="5">
                <a:latin typeface="Arial"/>
                <a:cs typeface="Arial"/>
              </a:rPr>
              <a:t> </a:t>
            </a:r>
            <a:r>
              <a:rPr sz="1100" spc="-10">
                <a:latin typeface="Arial"/>
                <a:cs typeface="Arial"/>
              </a:rPr>
              <a:t>r</a:t>
            </a:r>
            <a:r>
              <a:rPr sz="1100" spc="5">
                <a:latin typeface="Arial"/>
                <a:cs typeface="Arial"/>
              </a:rPr>
              <a:t>a</a:t>
            </a:r>
            <a:r>
              <a:rPr sz="1100" spc="-10">
                <a:latin typeface="Arial"/>
                <a:cs typeface="Arial"/>
              </a:rPr>
              <a:t>t</a:t>
            </a:r>
            <a:r>
              <a:rPr sz="1100" spc="5">
                <a:latin typeface="Arial"/>
                <a:cs typeface="Arial"/>
              </a:rPr>
              <a:t>e</a:t>
            </a:r>
            <a:r>
              <a:rPr sz="1100">
                <a:latin typeface="Arial"/>
                <a:cs typeface="Arial"/>
              </a:rPr>
              <a:t>s</a:t>
            </a:r>
            <a:r>
              <a:rPr sz="1100" spc="-20">
                <a:latin typeface="Arial"/>
                <a:cs typeface="Arial"/>
              </a:rPr>
              <a:t> </a:t>
            </a:r>
            <a:r>
              <a:rPr sz="1100" spc="5">
                <a:latin typeface="Arial"/>
                <a:cs typeface="Arial"/>
              </a:rPr>
              <a:t>co</a:t>
            </a:r>
            <a:r>
              <a:rPr sz="1100" spc="25">
                <a:latin typeface="Arial"/>
                <a:cs typeface="Arial"/>
              </a:rPr>
              <a:t>m</a:t>
            </a:r>
            <a:r>
              <a:rPr sz="1100" spc="5">
                <a:latin typeface="Arial"/>
                <a:cs typeface="Arial"/>
              </a:rPr>
              <a:t>pa</a:t>
            </a:r>
            <a:r>
              <a:rPr sz="1100" spc="-10">
                <a:latin typeface="Arial"/>
                <a:cs typeface="Arial"/>
              </a:rPr>
              <a:t>r</a:t>
            </a:r>
            <a:r>
              <a:rPr sz="1100" spc="5">
                <a:latin typeface="Arial"/>
                <a:cs typeface="Arial"/>
              </a:rPr>
              <a:t>e</a:t>
            </a:r>
            <a:r>
              <a:rPr sz="1100">
                <a:latin typeface="Arial"/>
                <a:cs typeface="Arial"/>
              </a:rPr>
              <a:t>d</a:t>
            </a:r>
            <a:r>
              <a:rPr sz="1100" spc="-80">
                <a:latin typeface="Arial"/>
                <a:cs typeface="Arial"/>
              </a:rPr>
              <a:t> </a:t>
            </a:r>
            <a:r>
              <a:rPr sz="1100" spc="-15">
                <a:latin typeface="Arial"/>
                <a:cs typeface="Arial"/>
              </a:rPr>
              <a:t>w</a:t>
            </a:r>
            <a:r>
              <a:rPr sz="1100" spc="-25">
                <a:latin typeface="Arial"/>
                <a:cs typeface="Arial"/>
              </a:rPr>
              <a:t>i</a:t>
            </a:r>
            <a:r>
              <a:rPr sz="1100" spc="-10">
                <a:latin typeface="Arial"/>
                <a:cs typeface="Arial"/>
              </a:rPr>
              <a:t>t</a:t>
            </a:r>
            <a:r>
              <a:rPr sz="1100">
                <a:latin typeface="Arial"/>
                <a:cs typeface="Arial"/>
              </a:rPr>
              <a:t>h</a:t>
            </a:r>
            <a:r>
              <a:rPr sz="1100" spc="60">
                <a:latin typeface="Arial"/>
                <a:cs typeface="Arial"/>
              </a:rPr>
              <a:t> </a:t>
            </a:r>
            <a:r>
              <a:rPr sz="1100" spc="-10">
                <a:latin typeface="Arial"/>
                <a:cs typeface="Arial"/>
              </a:rPr>
              <a:t>r</a:t>
            </a:r>
            <a:r>
              <a:rPr sz="1100" spc="5">
                <a:latin typeface="Arial"/>
                <a:cs typeface="Arial"/>
              </a:rPr>
              <a:t>e</a:t>
            </a:r>
            <a:r>
              <a:rPr sz="1100" spc="-10">
                <a:latin typeface="Arial"/>
                <a:cs typeface="Arial"/>
              </a:rPr>
              <a:t>t</a:t>
            </a:r>
            <a:r>
              <a:rPr sz="1100" spc="5">
                <a:latin typeface="Arial"/>
                <a:cs typeface="Arial"/>
              </a:rPr>
              <a:t>u</a:t>
            </a:r>
            <a:r>
              <a:rPr sz="1100" spc="-10">
                <a:latin typeface="Arial"/>
                <a:cs typeface="Arial"/>
              </a:rPr>
              <a:t>r</a:t>
            </a:r>
            <a:r>
              <a:rPr sz="1100" spc="5">
                <a:latin typeface="Arial"/>
                <a:cs typeface="Arial"/>
              </a:rPr>
              <a:t>n</a:t>
            </a:r>
            <a:r>
              <a:rPr sz="1100" spc="-25">
                <a:latin typeface="Arial"/>
                <a:cs typeface="Arial"/>
              </a:rPr>
              <a:t>i</a:t>
            </a:r>
            <a:r>
              <a:rPr sz="1100" spc="5">
                <a:latin typeface="Arial"/>
                <a:cs typeface="Arial"/>
              </a:rPr>
              <a:t>n</a:t>
            </a:r>
            <a:r>
              <a:rPr sz="1100">
                <a:latin typeface="Arial"/>
                <a:cs typeface="Arial"/>
              </a:rPr>
              <a:t>g</a:t>
            </a:r>
            <a:r>
              <a:rPr sz="1100" spc="-20">
                <a:latin typeface="Arial"/>
                <a:cs typeface="Arial"/>
              </a:rPr>
              <a:t> </a:t>
            </a:r>
            <a:r>
              <a:rPr sz="1100" spc="25">
                <a:latin typeface="Arial"/>
                <a:cs typeface="Arial"/>
              </a:rPr>
              <a:t>v</a:t>
            </a:r>
            <a:r>
              <a:rPr sz="1100" spc="-25">
                <a:latin typeface="Arial"/>
                <a:cs typeface="Arial"/>
              </a:rPr>
              <a:t>i</a:t>
            </a:r>
            <a:r>
              <a:rPr sz="1100" spc="5">
                <a:latin typeface="Arial"/>
                <a:cs typeface="Arial"/>
              </a:rPr>
              <a:t>s</a:t>
            </a:r>
            <a:r>
              <a:rPr sz="1100" spc="-25">
                <a:latin typeface="Arial"/>
                <a:cs typeface="Arial"/>
              </a:rPr>
              <a:t>i</a:t>
            </a:r>
            <a:r>
              <a:rPr sz="1100" spc="-10">
                <a:latin typeface="Arial"/>
                <a:cs typeface="Arial"/>
              </a:rPr>
              <a:t>t</a:t>
            </a:r>
            <a:r>
              <a:rPr sz="1100" spc="5">
                <a:latin typeface="Arial"/>
                <a:cs typeface="Arial"/>
              </a:rPr>
              <a:t>o</a:t>
            </a:r>
            <a:r>
              <a:rPr sz="1100" spc="-10">
                <a:latin typeface="Arial"/>
                <a:cs typeface="Arial"/>
              </a:rPr>
              <a:t>r</a:t>
            </a:r>
            <a:r>
              <a:rPr sz="1100" spc="5">
                <a:latin typeface="Arial"/>
                <a:cs typeface="Arial"/>
              </a:rPr>
              <a:t>s</a:t>
            </a:r>
            <a:r>
              <a:rPr sz="1100">
                <a:latin typeface="Arial"/>
                <a:cs typeface="Arial"/>
              </a:rPr>
              <a:t>. </a:t>
            </a:r>
            <a:r>
              <a:rPr sz="1100" spc="5">
                <a:latin typeface="Arial"/>
                <a:cs typeface="Arial"/>
              </a:rPr>
              <a:t>V</a:t>
            </a:r>
            <a:r>
              <a:rPr sz="1100" spc="-25">
                <a:latin typeface="Arial"/>
                <a:cs typeface="Arial"/>
              </a:rPr>
              <a:t>i</a:t>
            </a:r>
            <a:r>
              <a:rPr sz="1100" spc="5">
                <a:latin typeface="Arial"/>
                <a:cs typeface="Arial"/>
              </a:rPr>
              <a:t>s</a:t>
            </a:r>
            <a:r>
              <a:rPr sz="1100" spc="-25">
                <a:latin typeface="Arial"/>
                <a:cs typeface="Arial"/>
              </a:rPr>
              <a:t>i</a:t>
            </a:r>
            <a:r>
              <a:rPr sz="1100" spc="-10">
                <a:latin typeface="Arial"/>
                <a:cs typeface="Arial"/>
              </a:rPr>
              <a:t>t</a:t>
            </a:r>
            <a:r>
              <a:rPr sz="1100" spc="5">
                <a:latin typeface="Arial"/>
                <a:cs typeface="Arial"/>
              </a:rPr>
              <a:t>o</a:t>
            </a:r>
            <a:r>
              <a:rPr sz="1100">
                <a:latin typeface="Arial"/>
                <a:cs typeface="Arial"/>
              </a:rPr>
              <a:t>r</a:t>
            </a:r>
            <a:r>
              <a:rPr sz="1100" spc="25">
                <a:latin typeface="Arial"/>
                <a:cs typeface="Arial"/>
              </a:rPr>
              <a:t> </a:t>
            </a:r>
            <a:r>
              <a:rPr sz="1100" spc="-10">
                <a:latin typeface="Arial"/>
                <a:cs typeface="Arial"/>
              </a:rPr>
              <a:t>ty</a:t>
            </a:r>
            <a:r>
              <a:rPr sz="1100" spc="5">
                <a:latin typeface="Arial"/>
                <a:cs typeface="Arial"/>
              </a:rPr>
              <a:t>p</a:t>
            </a:r>
            <a:r>
              <a:rPr sz="1100">
                <a:latin typeface="Arial"/>
                <a:cs typeface="Arial"/>
              </a:rPr>
              <a:t>e </a:t>
            </a:r>
            <a:r>
              <a:rPr sz="1100" spc="5">
                <a:latin typeface="Arial"/>
                <a:cs typeface="Arial"/>
              </a:rPr>
              <a:t>'O</a:t>
            </a:r>
            <a:r>
              <a:rPr sz="1100" spc="-10">
                <a:latin typeface="Arial"/>
                <a:cs typeface="Arial"/>
              </a:rPr>
              <a:t>t</a:t>
            </a:r>
            <a:r>
              <a:rPr sz="1100" spc="5">
                <a:latin typeface="Arial"/>
                <a:cs typeface="Arial"/>
              </a:rPr>
              <a:t>he</a:t>
            </a:r>
            <a:r>
              <a:rPr sz="1100" spc="-10">
                <a:latin typeface="Arial"/>
                <a:cs typeface="Arial"/>
              </a:rPr>
              <a:t>r</a:t>
            </a:r>
            <a:r>
              <a:rPr sz="1100">
                <a:latin typeface="Arial"/>
                <a:cs typeface="Arial"/>
              </a:rPr>
              <a:t>'</a:t>
            </a:r>
            <a:r>
              <a:rPr sz="1100" spc="-40">
                <a:latin typeface="Arial"/>
                <a:cs typeface="Arial"/>
              </a:rPr>
              <a:t> </a:t>
            </a:r>
            <a:r>
              <a:rPr sz="1100" spc="5">
                <a:latin typeface="Arial"/>
                <a:cs typeface="Arial"/>
              </a:rPr>
              <a:t>ca</a:t>
            </a:r>
            <a:r>
              <a:rPr sz="1100" spc="-10">
                <a:latin typeface="Arial"/>
                <a:cs typeface="Arial"/>
              </a:rPr>
              <a:t>t</a:t>
            </a:r>
            <a:r>
              <a:rPr sz="1100" spc="5">
                <a:latin typeface="Arial"/>
                <a:cs typeface="Arial"/>
              </a:rPr>
              <a:t>ego</a:t>
            </a:r>
            <a:r>
              <a:rPr sz="1100" spc="-10">
                <a:latin typeface="Arial"/>
                <a:cs typeface="Arial"/>
              </a:rPr>
              <a:t>r</a:t>
            </a:r>
            <a:r>
              <a:rPr sz="1100">
                <a:latin typeface="Arial"/>
                <a:cs typeface="Arial"/>
              </a:rPr>
              <a:t>y</a:t>
            </a:r>
            <a:r>
              <a:rPr sz="1100" spc="-40">
                <a:latin typeface="Arial"/>
                <a:cs typeface="Arial"/>
              </a:rPr>
              <a:t> </a:t>
            </a:r>
            <a:r>
              <a:rPr sz="1100" spc="5">
                <a:latin typeface="Arial"/>
                <a:cs typeface="Arial"/>
              </a:rPr>
              <a:t>a</a:t>
            </a:r>
            <a:r>
              <a:rPr sz="1100" spc="-25">
                <a:latin typeface="Arial"/>
                <a:cs typeface="Arial"/>
              </a:rPr>
              <a:t>l</a:t>
            </a:r>
            <a:r>
              <a:rPr sz="1100" spc="5">
                <a:latin typeface="Arial"/>
                <a:cs typeface="Arial"/>
              </a:rPr>
              <a:t>s</a:t>
            </a:r>
            <a:r>
              <a:rPr sz="1100">
                <a:latin typeface="Arial"/>
                <a:cs typeface="Arial"/>
              </a:rPr>
              <a:t>o </a:t>
            </a:r>
            <a:r>
              <a:rPr sz="1100" spc="5">
                <a:latin typeface="Arial"/>
                <a:cs typeface="Arial"/>
              </a:rPr>
              <a:t>ha</a:t>
            </a:r>
            <a:r>
              <a:rPr sz="1100">
                <a:latin typeface="Arial"/>
                <a:cs typeface="Arial"/>
              </a:rPr>
              <a:t>s</a:t>
            </a:r>
            <a:r>
              <a:rPr sz="1100" spc="-20">
                <a:latin typeface="Arial"/>
                <a:cs typeface="Arial"/>
              </a:rPr>
              <a:t> </a:t>
            </a:r>
            <a:r>
              <a:rPr sz="1100">
                <a:latin typeface="Arial"/>
                <a:cs typeface="Arial"/>
              </a:rPr>
              <a:t>a</a:t>
            </a:r>
            <a:r>
              <a:rPr sz="1100" spc="-20">
                <a:latin typeface="Arial"/>
                <a:cs typeface="Arial"/>
              </a:rPr>
              <a:t> </a:t>
            </a:r>
            <a:r>
              <a:rPr sz="1100" spc="5">
                <a:latin typeface="Arial"/>
                <a:cs typeface="Arial"/>
              </a:rPr>
              <a:t>h</a:t>
            </a:r>
            <a:r>
              <a:rPr sz="1100" spc="-25">
                <a:latin typeface="Arial"/>
                <a:cs typeface="Arial"/>
              </a:rPr>
              <a:t>i</a:t>
            </a:r>
            <a:r>
              <a:rPr sz="1100" spc="5">
                <a:latin typeface="Arial"/>
                <a:cs typeface="Arial"/>
              </a:rPr>
              <a:t>g</a:t>
            </a:r>
            <a:r>
              <a:rPr sz="1100">
                <a:latin typeface="Arial"/>
                <a:cs typeface="Arial"/>
              </a:rPr>
              <a:t>h</a:t>
            </a:r>
            <a:r>
              <a:rPr sz="1100" spc="20">
                <a:latin typeface="Arial"/>
                <a:cs typeface="Arial"/>
              </a:rPr>
              <a:t> </a:t>
            </a:r>
            <a:r>
              <a:rPr sz="1100" spc="5">
                <a:latin typeface="Arial"/>
                <a:cs typeface="Arial"/>
              </a:rPr>
              <a:t>e</a:t>
            </a:r>
            <a:r>
              <a:rPr sz="1100" spc="-10">
                <a:latin typeface="Arial"/>
                <a:cs typeface="Arial"/>
              </a:rPr>
              <a:t>x</a:t>
            </a:r>
            <a:r>
              <a:rPr sz="1100" spc="-25">
                <a:latin typeface="Arial"/>
                <a:cs typeface="Arial"/>
              </a:rPr>
              <a:t>i</a:t>
            </a:r>
            <a:r>
              <a:rPr sz="1100">
                <a:latin typeface="Arial"/>
                <a:cs typeface="Arial"/>
              </a:rPr>
              <a:t>t</a:t>
            </a:r>
            <a:r>
              <a:rPr sz="1100" spc="5">
                <a:latin typeface="Arial"/>
                <a:cs typeface="Arial"/>
              </a:rPr>
              <a:t> </a:t>
            </a:r>
            <a:r>
              <a:rPr sz="1100" spc="-10">
                <a:latin typeface="Arial"/>
                <a:cs typeface="Arial"/>
              </a:rPr>
              <a:t>r</a:t>
            </a:r>
            <a:r>
              <a:rPr sz="1100" spc="5">
                <a:latin typeface="Arial"/>
                <a:cs typeface="Arial"/>
              </a:rPr>
              <a:t>a</a:t>
            </a:r>
            <a:r>
              <a:rPr sz="1100" spc="-10">
                <a:latin typeface="Arial"/>
                <a:cs typeface="Arial"/>
              </a:rPr>
              <a:t>t</a:t>
            </a:r>
            <a:r>
              <a:rPr sz="1100">
                <a:latin typeface="Arial"/>
                <a:cs typeface="Arial"/>
              </a:rPr>
              <a:t>e </a:t>
            </a:r>
            <a:r>
              <a:rPr sz="1100" spc="-25">
                <a:latin typeface="Arial"/>
                <a:cs typeface="Arial"/>
              </a:rPr>
              <a:t>i</a:t>
            </a:r>
            <a:r>
              <a:rPr sz="1100">
                <a:latin typeface="Arial"/>
                <a:cs typeface="Arial"/>
              </a:rPr>
              <a:t>n</a:t>
            </a:r>
            <a:r>
              <a:rPr sz="1100" spc="20">
                <a:latin typeface="Arial"/>
                <a:cs typeface="Arial"/>
              </a:rPr>
              <a:t> </a:t>
            </a:r>
            <a:r>
              <a:rPr sz="1100" spc="-10">
                <a:latin typeface="Arial"/>
                <a:cs typeface="Arial"/>
              </a:rPr>
              <a:t>t</a:t>
            </a:r>
            <a:r>
              <a:rPr sz="1100" spc="5">
                <a:latin typeface="Arial"/>
                <a:cs typeface="Arial"/>
              </a:rPr>
              <a:t>h</a:t>
            </a:r>
            <a:r>
              <a:rPr sz="1100">
                <a:latin typeface="Arial"/>
                <a:cs typeface="Arial"/>
              </a:rPr>
              <a:t>e </a:t>
            </a:r>
            <a:r>
              <a:rPr sz="1100" spc="-15">
                <a:latin typeface="Arial"/>
                <a:cs typeface="Arial"/>
              </a:rPr>
              <a:t>w</a:t>
            </a:r>
            <a:r>
              <a:rPr sz="1100" spc="5">
                <a:latin typeface="Arial"/>
                <a:cs typeface="Arial"/>
              </a:rPr>
              <a:t>eekend</a:t>
            </a:r>
            <a:r>
              <a:rPr sz="1100">
                <a:latin typeface="Arial"/>
                <a:cs typeface="Arial"/>
              </a:rPr>
              <a:t>.</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56</a:t>
            </a:fld>
            <a:endParaRPr spc="-5"/>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32651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spc="-25">
                <a:solidFill>
                  <a:srgbClr val="252525"/>
                </a:solidFill>
                <a:latin typeface="Arial"/>
                <a:cs typeface="Arial"/>
              </a:rPr>
              <a:t>V</a:t>
            </a:r>
            <a:r>
              <a:rPr sz="1200" b="1">
                <a:solidFill>
                  <a:srgbClr val="252525"/>
                </a:solidFill>
                <a:latin typeface="Arial"/>
                <a:cs typeface="Arial"/>
              </a:rPr>
              <a:t>i</a:t>
            </a:r>
            <a:r>
              <a:rPr sz="1200" b="1" spc="-10">
                <a:solidFill>
                  <a:srgbClr val="252525"/>
                </a:solidFill>
                <a:latin typeface="Arial"/>
                <a:cs typeface="Arial"/>
              </a:rPr>
              <a:t>s</a:t>
            </a:r>
            <a:r>
              <a:rPr sz="1200" b="1" spc="5">
                <a:solidFill>
                  <a:srgbClr val="252525"/>
                </a:solidFill>
                <a:latin typeface="Arial"/>
                <a:cs typeface="Arial"/>
              </a:rPr>
              <a:t>u</a:t>
            </a:r>
            <a:r>
              <a:rPr sz="1200" b="1" spc="-10">
                <a:solidFill>
                  <a:srgbClr val="252525"/>
                </a:solidFill>
                <a:latin typeface="Arial"/>
                <a:cs typeface="Arial"/>
              </a:rPr>
              <a:t>a</a:t>
            </a:r>
            <a:r>
              <a:rPr sz="1200" b="1">
                <a:solidFill>
                  <a:srgbClr val="252525"/>
                </a:solidFill>
                <a:latin typeface="Arial"/>
                <a:cs typeface="Arial"/>
              </a:rPr>
              <a:t>liz</a:t>
            </a:r>
            <a:r>
              <a:rPr sz="1200" b="1" spc="-10">
                <a:solidFill>
                  <a:srgbClr val="252525"/>
                </a:solidFill>
                <a:latin typeface="Arial"/>
                <a:cs typeface="Arial"/>
              </a:rPr>
              <a:t>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57</a:t>
            </a:fld>
            <a:endParaRPr spc="-5"/>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135971-34B0-6807-4FCB-1CF30BB8D3D2}"/>
              </a:ext>
            </a:extLst>
          </p:cNvPr>
          <p:cNvSpPr txBox="1"/>
          <p:nvPr/>
        </p:nvSpPr>
        <p:spPr>
          <a:xfrm>
            <a:off x="545861" y="261357"/>
            <a:ext cx="7966237" cy="23083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latin typeface="Arial"/>
                <a:cs typeface="Arial"/>
              </a:rPr>
              <a:t>Visualizations to prove hypothesis before training. </a:t>
            </a:r>
          </a:p>
          <a:p>
            <a:endParaRPr lang="en-US" sz="1600">
              <a:cs typeface="Calibri"/>
            </a:endParaRPr>
          </a:p>
          <a:p>
            <a:r>
              <a:rPr lang="en-US" sz="1600">
                <a:latin typeface="Arial"/>
                <a:cs typeface="Arial"/>
              </a:rPr>
              <a:t>Monitoring vital signs like blood pressure and blood </a:t>
            </a:r>
            <a:r>
              <a:rPr lang="en-US" sz="1600" u="sng">
                <a:latin typeface="Arial"/>
                <a:cs typeface="Arial"/>
              </a:rPr>
              <a:t>glucose</a:t>
            </a:r>
            <a:r>
              <a:rPr lang="en-US" sz="1600">
                <a:latin typeface="Arial"/>
                <a:cs typeface="Arial"/>
              </a:rPr>
              <a:t> can be an effective way to help prevent a </a:t>
            </a:r>
            <a:r>
              <a:rPr lang="en-US" sz="1600" u="sng">
                <a:latin typeface="Arial"/>
                <a:cs typeface="Arial"/>
              </a:rPr>
              <a:t>stroke</a:t>
            </a:r>
            <a:r>
              <a:rPr lang="en-US" sz="1600">
                <a:latin typeface="Arial"/>
                <a:cs typeface="Arial"/>
              </a:rPr>
              <a:t>.</a:t>
            </a:r>
            <a:endParaRPr lang="en-US" sz="1600">
              <a:ea typeface="+mn-lt"/>
              <a:cs typeface="+mn-lt"/>
            </a:endParaRPr>
          </a:p>
          <a:p>
            <a:endParaRPr lang="en-US" sz="1600">
              <a:ea typeface="+mn-lt"/>
              <a:cs typeface="+mn-lt"/>
            </a:endParaRPr>
          </a:p>
          <a:p>
            <a:r>
              <a:rPr lang="en-US" sz="1600">
                <a:latin typeface="Arial"/>
                <a:cs typeface="Arial"/>
              </a:rPr>
              <a:t>It provides patients with the assurance they need to feel confident in pursuing lifestyle changes.</a:t>
            </a:r>
            <a:endParaRPr lang="en-US" sz="1600">
              <a:ea typeface="+mn-lt"/>
              <a:cs typeface="+mn-lt"/>
            </a:endParaRPr>
          </a:p>
          <a:p>
            <a:endParaRPr lang="en-US" sz="1600">
              <a:ea typeface="+mn-lt"/>
              <a:cs typeface="+mn-lt"/>
            </a:endParaRPr>
          </a:p>
          <a:p>
            <a:r>
              <a:rPr lang="en-US" sz="1600">
                <a:latin typeface="Arial"/>
                <a:cs typeface="Arial"/>
              </a:rPr>
              <a:t>Hypertension and diabetes are major risk factors for stroke.</a:t>
            </a:r>
            <a:endParaRPr lang="en-US" sz="1600"/>
          </a:p>
        </p:txBody>
      </p:sp>
      <p:sp>
        <p:nvSpPr>
          <p:cNvPr id="4" name="TextBox 3">
            <a:extLst>
              <a:ext uri="{FF2B5EF4-FFF2-40B4-BE49-F238E27FC236}">
                <a16:creationId xmlns:a16="http://schemas.microsoft.com/office/drawing/2014/main" id="{FDA10B6F-A2E7-4772-AC19-5240C9EC940F}"/>
              </a:ext>
            </a:extLst>
          </p:cNvPr>
          <p:cNvSpPr txBox="1"/>
          <p:nvPr/>
        </p:nvSpPr>
        <p:spPr>
          <a:xfrm>
            <a:off x="483515" y="2573819"/>
            <a:ext cx="7334334" cy="160043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400" b="0" i="0">
                <a:solidFill>
                  <a:srgbClr val="000000"/>
                </a:solidFill>
                <a:effectLst/>
                <a:latin typeface="Arial"/>
                <a:cs typeface="Arial"/>
              </a:rPr>
              <a:t>Does </a:t>
            </a:r>
            <a:r>
              <a:rPr lang="en-US" sz="1400" b="0" i="0" u="sng">
                <a:solidFill>
                  <a:srgbClr val="000000"/>
                </a:solidFill>
                <a:effectLst/>
                <a:highlight>
                  <a:srgbClr val="C0C0C0"/>
                </a:highlight>
                <a:latin typeface="Arial"/>
                <a:cs typeface="Arial"/>
              </a:rPr>
              <a:t>smoking</a:t>
            </a:r>
            <a:r>
              <a:rPr lang="en-US" sz="1400" b="0" i="0">
                <a:solidFill>
                  <a:srgbClr val="000000"/>
                </a:solidFill>
                <a:effectLst/>
                <a:latin typeface="Arial"/>
                <a:cs typeface="Arial"/>
              </a:rPr>
              <a:t> increases the risk of young people (</a:t>
            </a:r>
            <a:r>
              <a:rPr lang="en-US" sz="1400" b="0" i="0" u="sng">
                <a:solidFill>
                  <a:srgbClr val="000000"/>
                </a:solidFill>
                <a:effectLst/>
                <a:latin typeface="Arial"/>
                <a:cs typeface="Arial"/>
              </a:rPr>
              <a:t>AGE</a:t>
            </a:r>
            <a:r>
              <a:rPr lang="en-US" sz="1400">
                <a:solidFill>
                  <a:srgbClr val="000000"/>
                </a:solidFill>
                <a:latin typeface="Arial"/>
                <a:cs typeface="Arial"/>
              </a:rPr>
              <a:t> 30</a:t>
            </a:r>
            <a:r>
              <a:rPr lang="en-US" sz="1400" b="0" i="0">
                <a:solidFill>
                  <a:srgbClr val="000000"/>
                </a:solidFill>
                <a:effectLst/>
                <a:latin typeface="Arial"/>
                <a:cs typeface="Arial"/>
              </a:rPr>
              <a:t> to 40) having </a:t>
            </a:r>
            <a:r>
              <a:rPr lang="en-US" sz="1400" b="0" i="0" u="sng">
                <a:solidFill>
                  <a:srgbClr val="000000"/>
                </a:solidFill>
                <a:effectLst/>
                <a:latin typeface="Arial"/>
                <a:cs typeface="Arial"/>
              </a:rPr>
              <a:t>stroke</a:t>
            </a:r>
            <a:r>
              <a:rPr lang="en-US" sz="1400" b="0" i="0">
                <a:solidFill>
                  <a:srgbClr val="000000"/>
                </a:solidFill>
                <a:effectLst/>
                <a:latin typeface="Arial"/>
                <a:cs typeface="Arial"/>
              </a:rPr>
              <a:t>.</a:t>
            </a:r>
          </a:p>
          <a:p>
            <a:pPr marL="285750" indent="-285750">
              <a:buFont typeface="Arial" panose="020B0604020202020204" pitchFamily="34" charset="0"/>
              <a:buChar char="•"/>
            </a:pPr>
            <a:r>
              <a:rPr lang="en-US" sz="1400" b="0" i="0" u="sng">
                <a:solidFill>
                  <a:srgbClr val="000000"/>
                </a:solidFill>
                <a:effectLst/>
                <a:highlight>
                  <a:srgbClr val="C0C0C0"/>
                </a:highlight>
                <a:latin typeface="Arial"/>
                <a:cs typeface="Arial"/>
              </a:rPr>
              <a:t>Heart disease</a:t>
            </a:r>
            <a:r>
              <a:rPr lang="en-US" sz="1400" b="0" i="0">
                <a:solidFill>
                  <a:srgbClr val="000000"/>
                </a:solidFill>
                <a:effectLst/>
                <a:highlight>
                  <a:srgbClr val="C0C0C0"/>
                </a:highlight>
                <a:latin typeface="Arial"/>
                <a:cs typeface="Arial"/>
              </a:rPr>
              <a:t> </a:t>
            </a:r>
            <a:r>
              <a:rPr lang="en-US" sz="1400" b="0" i="0">
                <a:solidFill>
                  <a:srgbClr val="000000"/>
                </a:solidFill>
                <a:effectLst/>
                <a:latin typeface="Arial"/>
                <a:cs typeface="Arial"/>
              </a:rPr>
              <a:t>may have a </a:t>
            </a:r>
            <a:r>
              <a:rPr lang="en-US" sz="1400">
                <a:solidFill>
                  <a:srgbClr val="000000"/>
                </a:solidFill>
                <a:latin typeface="Arial"/>
                <a:cs typeface="Arial"/>
              </a:rPr>
              <a:t>correlation</a:t>
            </a:r>
            <a:r>
              <a:rPr lang="en-US" sz="1400" b="0" i="0">
                <a:solidFill>
                  <a:srgbClr val="000000"/>
                </a:solidFill>
                <a:effectLst/>
                <a:latin typeface="Arial"/>
                <a:cs typeface="Arial"/>
              </a:rPr>
              <a:t> with </a:t>
            </a:r>
            <a:r>
              <a:rPr lang="en-US" sz="1400" b="0" i="0" u="sng">
                <a:solidFill>
                  <a:srgbClr val="000000"/>
                </a:solidFill>
                <a:effectLst/>
                <a:latin typeface="Arial"/>
                <a:cs typeface="Arial"/>
              </a:rPr>
              <a:t>stroke</a:t>
            </a:r>
          </a:p>
          <a:p>
            <a:pPr marL="285750" indent="-285750">
              <a:buFont typeface="Arial" panose="020B0604020202020204" pitchFamily="34" charset="0"/>
              <a:buChar char="•"/>
            </a:pPr>
            <a:r>
              <a:rPr lang="en-US" sz="1400" b="0" i="0" u="sng">
                <a:solidFill>
                  <a:srgbClr val="000000"/>
                </a:solidFill>
                <a:effectLst/>
                <a:highlight>
                  <a:srgbClr val="FFFF00"/>
                </a:highlight>
                <a:latin typeface="Arial"/>
                <a:cs typeface="Arial"/>
              </a:rPr>
              <a:t>Glucose</a:t>
            </a:r>
            <a:r>
              <a:rPr lang="en-US" sz="1400" b="0" i="0">
                <a:solidFill>
                  <a:srgbClr val="000000"/>
                </a:solidFill>
                <a:effectLst/>
                <a:latin typeface="Arial"/>
                <a:cs typeface="Arial"/>
              </a:rPr>
              <a:t> may have a </a:t>
            </a:r>
            <a:r>
              <a:rPr lang="en-US" sz="1400">
                <a:solidFill>
                  <a:srgbClr val="000000"/>
                </a:solidFill>
                <a:latin typeface="Arial"/>
                <a:cs typeface="Arial"/>
              </a:rPr>
              <a:t>correlation</a:t>
            </a:r>
            <a:r>
              <a:rPr lang="en-US" sz="1400" b="0" i="0">
                <a:solidFill>
                  <a:srgbClr val="000000"/>
                </a:solidFill>
                <a:effectLst/>
                <a:latin typeface="Arial"/>
                <a:cs typeface="Arial"/>
              </a:rPr>
              <a:t> with </a:t>
            </a:r>
            <a:r>
              <a:rPr lang="en-US" sz="1400" b="0" i="0" u="sng">
                <a:solidFill>
                  <a:srgbClr val="000000"/>
                </a:solidFill>
                <a:effectLst/>
                <a:latin typeface="Arial"/>
                <a:cs typeface="Arial"/>
              </a:rPr>
              <a:t>stroke</a:t>
            </a:r>
          </a:p>
          <a:p>
            <a:pPr marL="285750" indent="-285750">
              <a:buFont typeface="Arial" panose="020B0604020202020204" pitchFamily="34" charset="0"/>
              <a:buChar char="•"/>
            </a:pPr>
            <a:r>
              <a:rPr lang="en-US" sz="1400" b="0" i="0" u="sng">
                <a:solidFill>
                  <a:srgbClr val="000000"/>
                </a:solidFill>
                <a:effectLst/>
                <a:latin typeface="Arial"/>
                <a:cs typeface="Arial"/>
              </a:rPr>
              <a:t>Age</a:t>
            </a:r>
            <a:r>
              <a:rPr lang="en-US" sz="1400" b="0" i="0">
                <a:solidFill>
                  <a:srgbClr val="000000"/>
                </a:solidFill>
                <a:effectLst/>
                <a:latin typeface="Arial"/>
                <a:cs typeface="Arial"/>
              </a:rPr>
              <a:t> vs </a:t>
            </a:r>
            <a:r>
              <a:rPr lang="en-US" sz="1400" b="0" i="0" u="sng">
                <a:solidFill>
                  <a:srgbClr val="000000"/>
                </a:solidFill>
                <a:effectLst/>
                <a:latin typeface="Arial"/>
                <a:cs typeface="Arial"/>
              </a:rPr>
              <a:t>Glucose</a:t>
            </a:r>
            <a:r>
              <a:rPr lang="en-US" sz="1400" b="0" i="0">
                <a:solidFill>
                  <a:srgbClr val="000000"/>
                </a:solidFill>
                <a:effectLst/>
                <a:latin typeface="Arial"/>
                <a:cs typeface="Arial"/>
              </a:rPr>
              <a:t> level may have relationship</a:t>
            </a:r>
          </a:p>
          <a:p>
            <a:pPr marL="285750" indent="-285750">
              <a:buFont typeface="Arial" panose="020B0604020202020204" pitchFamily="34" charset="0"/>
              <a:buChar char="•"/>
            </a:pPr>
            <a:r>
              <a:rPr lang="en-US" sz="1400" u="sng">
                <a:solidFill>
                  <a:srgbClr val="000000"/>
                </a:solidFill>
                <a:latin typeface="Arial"/>
                <a:cs typeface="Arial"/>
              </a:rPr>
              <a:t>Stroke</a:t>
            </a:r>
            <a:r>
              <a:rPr lang="en-US" sz="1400">
                <a:solidFill>
                  <a:srgbClr val="000000"/>
                </a:solidFill>
                <a:latin typeface="Arial"/>
                <a:cs typeface="Arial"/>
              </a:rPr>
              <a:t> risk increases with </a:t>
            </a:r>
            <a:r>
              <a:rPr lang="en-US" sz="1400" u="sng">
                <a:solidFill>
                  <a:srgbClr val="000000"/>
                </a:solidFill>
                <a:highlight>
                  <a:srgbClr val="FFFF00"/>
                </a:highlight>
                <a:latin typeface="Arial"/>
                <a:cs typeface="Arial"/>
              </a:rPr>
              <a:t>Age</a:t>
            </a:r>
          </a:p>
          <a:p>
            <a:pPr marL="285750" indent="-285750">
              <a:buFont typeface="Arial" panose="020B0604020202020204" pitchFamily="34" charset="0"/>
              <a:buChar char="•"/>
            </a:pPr>
            <a:r>
              <a:rPr lang="en-SG" sz="1400" b="0" i="0">
                <a:solidFill>
                  <a:srgbClr val="000000"/>
                </a:solidFill>
                <a:effectLst/>
                <a:latin typeface="Arial"/>
                <a:cs typeface="Arial"/>
              </a:rPr>
              <a:t>Overweight and obesity:=&gt;</a:t>
            </a:r>
            <a:r>
              <a:rPr lang="en-US" sz="1400" b="0" i="0">
                <a:solidFill>
                  <a:srgbClr val="000000"/>
                </a:solidFill>
                <a:effectLst/>
                <a:latin typeface="Arial"/>
                <a:cs typeface="Arial"/>
              </a:rPr>
              <a:t> Woman</a:t>
            </a:r>
            <a:r>
              <a:rPr lang="en-US" sz="1400">
                <a:solidFill>
                  <a:srgbClr val="000000"/>
                </a:solidFill>
                <a:latin typeface="Arial"/>
                <a:cs typeface="Arial"/>
              </a:rPr>
              <a:t> </a:t>
            </a:r>
            <a:r>
              <a:rPr lang="en-US" sz="1400" b="0" i="0">
                <a:solidFill>
                  <a:srgbClr val="000000"/>
                </a:solidFill>
                <a:effectLst/>
                <a:latin typeface="Arial"/>
                <a:cs typeface="Arial"/>
              </a:rPr>
              <a:t> BMI </a:t>
            </a:r>
            <a:r>
              <a:rPr lang="en-US" sz="1400">
                <a:solidFill>
                  <a:srgbClr val="000000"/>
                </a:solidFill>
                <a:latin typeface="Arial"/>
                <a:cs typeface="Arial"/>
              </a:rPr>
              <a:t>vs stroke | Man BMI vs stroke </a:t>
            </a:r>
            <a:endParaRPr lang="en-US" sz="1400" b="0" i="0">
              <a:solidFill>
                <a:srgbClr val="000000"/>
              </a:solidFill>
              <a:effectLst/>
              <a:latin typeface="Arial" panose="020B0604020202020204" pitchFamily="34" charset="0"/>
              <a:cs typeface="Arial" panose="020B0604020202020204" pitchFamily="34" charset="0"/>
            </a:endParaRPr>
          </a:p>
          <a:p>
            <a:endParaRPr lang="en-SG" sz="1400"/>
          </a:p>
        </p:txBody>
      </p:sp>
      <p:sp>
        <p:nvSpPr>
          <p:cNvPr id="3" name="TextBox 2">
            <a:extLst>
              <a:ext uri="{FF2B5EF4-FFF2-40B4-BE49-F238E27FC236}">
                <a16:creationId xmlns:a16="http://schemas.microsoft.com/office/drawing/2014/main" id="{39A1AB9C-EE01-E133-8A7B-E544F67527B5}"/>
              </a:ext>
            </a:extLst>
          </p:cNvPr>
          <p:cNvSpPr txBox="1"/>
          <p:nvPr/>
        </p:nvSpPr>
        <p:spPr>
          <a:xfrm>
            <a:off x="6928757" y="21136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Raymond to add chart</a:t>
            </a:r>
          </a:p>
        </p:txBody>
      </p:sp>
      <p:sp>
        <p:nvSpPr>
          <p:cNvPr id="6" name="object 3">
            <a:extLst>
              <a:ext uri="{FF2B5EF4-FFF2-40B4-BE49-F238E27FC236}">
                <a16:creationId xmlns:a16="http://schemas.microsoft.com/office/drawing/2014/main" id="{C44B996D-BA0A-F42E-C965-BD191C17A5FF}"/>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79695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520929"/>
          </a:xfrm>
          <a:prstGeom prst="rect">
            <a:avLst/>
          </a:prstGeom>
        </p:spPr>
        <p:txBody>
          <a:bodyPr vert="horz" wrap="square" lIns="0" tIns="0" rIns="0" bIns="0" rtlCol="0">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lang="en-US" sz="1200" b="1" err="1">
                <a:solidFill>
                  <a:srgbClr val="252525"/>
                </a:solidFill>
                <a:latin typeface="Arial"/>
                <a:cs typeface="Arial"/>
              </a:rPr>
              <a:t>I</a:t>
            </a:r>
            <a:r>
              <a:rPr lang="en-US" sz="1200" b="1" spc="5" err="1">
                <a:solidFill>
                  <a:srgbClr val="252525"/>
                </a:solidFill>
                <a:latin typeface="Arial"/>
                <a:cs typeface="Arial"/>
              </a:rPr>
              <a:t>n</a:t>
            </a:r>
            <a:r>
              <a:rPr lang="en-US" sz="1200" b="1" spc="-10" err="1">
                <a:solidFill>
                  <a:srgbClr val="252525"/>
                </a:solidFill>
                <a:latin typeface="Arial"/>
                <a:cs typeface="Arial"/>
              </a:rPr>
              <a:t>s</a:t>
            </a:r>
            <a:r>
              <a:rPr lang="en-US" sz="1200" b="1" err="1">
                <a:solidFill>
                  <a:srgbClr val="252525"/>
                </a:solidFill>
                <a:latin typeface="Arial"/>
                <a:cs typeface="Arial"/>
              </a:rPr>
              <a:t>i</a:t>
            </a:r>
            <a:r>
              <a:rPr lang="en-US" sz="1200" b="1" spc="5" err="1">
                <a:solidFill>
                  <a:srgbClr val="252525"/>
                </a:solidFill>
                <a:latin typeface="Arial"/>
                <a:cs typeface="Arial"/>
              </a:rPr>
              <a:t>gh</a:t>
            </a:r>
            <a:r>
              <a:rPr lang="en-US" sz="1200" b="1" err="1">
                <a:solidFill>
                  <a:srgbClr val="252525"/>
                </a:solidFill>
                <a:latin typeface="Arial"/>
                <a:cs typeface="Arial"/>
              </a:rPr>
              <a:t>t</a:t>
            </a:r>
            <a:r>
              <a:rPr lang="en-US" sz="1200" b="1" spc="-5" err="1">
                <a:solidFill>
                  <a:srgbClr val="252525"/>
                </a:solidFill>
                <a:latin typeface="Arial"/>
                <a:cs typeface="Arial"/>
              </a:rPr>
              <a:t>s</a:t>
            </a:r>
            <a:r>
              <a:rPr lang="en-US" sz="1200" b="1" spc="5" err="1">
                <a:solidFill>
                  <a:srgbClr val="252525"/>
                </a:solidFill>
                <a:latin typeface="MS PGothic"/>
                <a:cs typeface="MS PGothic"/>
              </a:rPr>
              <a:t>（</a:t>
            </a:r>
            <a:r>
              <a:rPr lang="en-US" sz="1200" b="1" err="1">
                <a:solidFill>
                  <a:srgbClr val="252525"/>
                </a:solidFill>
                <a:latin typeface="Arial"/>
                <a:cs typeface="Arial"/>
              </a:rPr>
              <a:t>S</a:t>
            </a:r>
            <a:r>
              <a:rPr lang="en-US" sz="1200" b="1" spc="-10" err="1">
                <a:solidFill>
                  <a:srgbClr val="252525"/>
                </a:solidFill>
                <a:latin typeface="Arial"/>
                <a:cs typeface="Arial"/>
              </a:rPr>
              <a:t>am</a:t>
            </a:r>
            <a:r>
              <a:rPr lang="en-US" sz="1200" b="1" spc="5" err="1">
                <a:solidFill>
                  <a:srgbClr val="252525"/>
                </a:solidFill>
                <a:latin typeface="Arial"/>
                <a:cs typeface="Arial"/>
              </a:rPr>
              <a:t>pl</a:t>
            </a:r>
            <a:r>
              <a:rPr lang="en-US" sz="1200" b="1" spc="-10" err="1">
                <a:solidFill>
                  <a:srgbClr val="252525"/>
                </a:solidFill>
                <a:latin typeface="Arial"/>
                <a:cs typeface="Arial"/>
              </a:rPr>
              <a:t>e</a:t>
            </a:r>
            <a:r>
              <a:rPr sz="1200" b="1" spc="-10">
                <a:solidFill>
                  <a:srgbClr val="252525"/>
                </a:solidFill>
                <a:latin typeface="MS PGothic"/>
                <a:cs typeface="MS PGothic"/>
              </a:rPr>
              <a:t>）</a:t>
            </a:r>
            <a:endParaRPr sz="1200">
              <a:latin typeface="MS PGothic"/>
              <a:cs typeface="MS PGothic"/>
            </a:endParaRPr>
          </a:p>
          <a:p>
            <a:pPr>
              <a:lnSpc>
                <a:spcPct val="100000"/>
              </a:lnSpc>
            </a:pPr>
            <a:endParaRPr sz="1200">
              <a:latin typeface="Times New Roman"/>
              <a:cs typeface="Times New Roman"/>
            </a:endParaRPr>
          </a:p>
          <a:p>
            <a:pPr>
              <a:lnSpc>
                <a:spcPct val="100000"/>
              </a:lnSpc>
              <a:spcBef>
                <a:spcPts val="50"/>
              </a:spcBef>
            </a:pPr>
            <a:endParaRPr sz="1350">
              <a:latin typeface="Times New Roman"/>
              <a:cs typeface="Times New Roman"/>
            </a:endParaRPr>
          </a:p>
          <a:p>
            <a:pPr marL="118745">
              <a:lnSpc>
                <a:spcPct val="100000"/>
              </a:lnSpc>
            </a:pPr>
            <a:r>
              <a:rPr sz="1200" b="1" spc="20">
                <a:solidFill>
                  <a:srgbClr val="252525"/>
                </a:solidFill>
                <a:latin typeface="Arial"/>
                <a:cs typeface="Arial"/>
              </a:rPr>
              <a:t>M</a:t>
            </a:r>
            <a:r>
              <a:rPr sz="1200" b="1" spc="5">
                <a:solidFill>
                  <a:srgbClr val="252525"/>
                </a:solidFill>
                <a:latin typeface="Arial"/>
                <a:cs typeface="Arial"/>
              </a:rPr>
              <a:t>on</a:t>
            </a:r>
            <a:r>
              <a:rPr sz="1200" b="1">
                <a:solidFill>
                  <a:srgbClr val="252525"/>
                </a:solidFill>
                <a:latin typeface="Arial"/>
                <a:cs typeface="Arial"/>
              </a:rPr>
              <a:t>th</a:t>
            </a:r>
            <a:endParaRPr sz="1200">
              <a:latin typeface="Arial"/>
              <a:cs typeface="Arial"/>
            </a:endParaRPr>
          </a:p>
          <a:p>
            <a:pPr>
              <a:lnSpc>
                <a:spcPct val="100000"/>
              </a:lnSpc>
              <a:spcBef>
                <a:spcPts val="2"/>
              </a:spcBef>
            </a:pPr>
            <a:endParaRPr sz="1250">
              <a:latin typeface="Times New Roman"/>
              <a:cs typeface="Times New Roman"/>
            </a:endParaRPr>
          </a:p>
          <a:p>
            <a:pPr marL="292100" marR="5080" indent="-173355" algn="just">
              <a:lnSpc>
                <a:spcPct val="100000"/>
              </a:lnSpc>
              <a:buClr>
                <a:srgbClr val="252525"/>
              </a:buClr>
              <a:buFont typeface="Arial"/>
              <a:buChar char="•"/>
              <a:tabLst>
                <a:tab pos="292100" algn="l"/>
              </a:tabLst>
            </a:pPr>
            <a:r>
              <a:rPr sz="1200" spc="25">
                <a:solidFill>
                  <a:srgbClr val="252525"/>
                </a:solidFill>
                <a:latin typeface="Arial"/>
                <a:cs typeface="Arial"/>
              </a:rPr>
              <a:t>T</a:t>
            </a:r>
            <a:r>
              <a:rPr sz="1200" spc="-10">
                <a:solidFill>
                  <a:srgbClr val="252525"/>
                </a:solidFill>
                <a:latin typeface="Arial"/>
                <a:cs typeface="Arial"/>
              </a:rPr>
              <a:t>he</a:t>
            </a:r>
            <a:r>
              <a:rPr sz="1200">
                <a:solidFill>
                  <a:srgbClr val="252525"/>
                </a:solidFill>
                <a:latin typeface="Arial"/>
                <a:cs typeface="Arial"/>
              </a:rPr>
              <a:t>re</a:t>
            </a:r>
            <a:r>
              <a:rPr sz="1200" spc="-25">
                <a:solidFill>
                  <a:srgbClr val="252525"/>
                </a:solidFill>
                <a:latin typeface="Arial"/>
                <a:cs typeface="Arial"/>
              </a:rPr>
              <a:t> </a:t>
            </a:r>
            <a:r>
              <a:rPr sz="1200" spc="-10">
                <a:solidFill>
                  <a:srgbClr val="252525"/>
                </a:solidFill>
                <a:latin typeface="Arial"/>
                <a:cs typeface="Arial"/>
              </a:rPr>
              <a:t>i</a:t>
            </a:r>
            <a:r>
              <a:rPr sz="1200">
                <a:solidFill>
                  <a:srgbClr val="252525"/>
                </a:solidFill>
                <a:latin typeface="Arial"/>
                <a:cs typeface="Arial"/>
              </a:rPr>
              <a:t>s a</a:t>
            </a:r>
            <a:r>
              <a:rPr sz="1200" spc="-5">
                <a:solidFill>
                  <a:srgbClr val="252525"/>
                </a:solidFill>
                <a:latin typeface="Arial"/>
                <a:cs typeface="Arial"/>
              </a:rPr>
              <a:t> </a:t>
            </a:r>
            <a:r>
              <a:rPr sz="1200">
                <a:solidFill>
                  <a:srgbClr val="252525"/>
                </a:solidFill>
                <a:latin typeface="Arial"/>
                <a:cs typeface="Arial"/>
              </a:rPr>
              <a:t>s</a:t>
            </a:r>
            <a:r>
              <a:rPr sz="1200" spc="-10">
                <a:solidFill>
                  <a:srgbClr val="252525"/>
                </a:solidFill>
                <a:latin typeface="Arial"/>
                <a:cs typeface="Arial"/>
              </a:rPr>
              <a:t>igni</a:t>
            </a:r>
            <a:r>
              <a:rPr sz="1200">
                <a:solidFill>
                  <a:srgbClr val="252525"/>
                </a:solidFill>
                <a:latin typeface="Arial"/>
                <a:cs typeface="Arial"/>
              </a:rPr>
              <a:t>f</a:t>
            </a:r>
            <a:r>
              <a:rPr sz="1200" spc="-10">
                <a:solidFill>
                  <a:srgbClr val="252525"/>
                </a:solidFill>
                <a:latin typeface="Arial"/>
                <a:cs typeface="Arial"/>
              </a:rPr>
              <a:t>i</a:t>
            </a:r>
            <a:r>
              <a:rPr sz="1200">
                <a:solidFill>
                  <a:srgbClr val="252525"/>
                </a:solidFill>
                <a:latin typeface="Arial"/>
                <a:cs typeface="Arial"/>
              </a:rPr>
              <a:t>c</a:t>
            </a:r>
            <a:r>
              <a:rPr sz="1200" spc="-10">
                <a:solidFill>
                  <a:srgbClr val="252525"/>
                </a:solidFill>
                <a:latin typeface="Arial"/>
                <a:cs typeface="Arial"/>
              </a:rPr>
              <a:t>an</a:t>
            </a:r>
            <a:r>
              <a:rPr sz="1200">
                <a:solidFill>
                  <a:srgbClr val="252525"/>
                </a:solidFill>
                <a:latin typeface="Arial"/>
                <a:cs typeface="Arial"/>
              </a:rPr>
              <a:t>t</a:t>
            </a:r>
            <a:r>
              <a:rPr sz="1200" spc="30">
                <a:solidFill>
                  <a:srgbClr val="252525"/>
                </a:solidFill>
                <a:latin typeface="Arial"/>
                <a:cs typeface="Arial"/>
              </a:rPr>
              <a:t> </a:t>
            </a:r>
            <a:r>
              <a:rPr sz="1200" spc="-10">
                <a:solidFill>
                  <a:srgbClr val="252525"/>
                </a:solidFill>
                <a:latin typeface="Arial"/>
                <a:cs typeface="Arial"/>
              </a:rPr>
              <a:t>in</a:t>
            </a:r>
            <a:r>
              <a:rPr sz="1200">
                <a:solidFill>
                  <a:srgbClr val="252525"/>
                </a:solidFill>
                <a:latin typeface="Arial"/>
                <a:cs typeface="Arial"/>
              </a:rPr>
              <a:t>cr</a:t>
            </a:r>
            <a:r>
              <a:rPr sz="1200" spc="-10">
                <a:solidFill>
                  <a:srgbClr val="252525"/>
                </a:solidFill>
                <a:latin typeface="Arial"/>
                <a:cs typeface="Arial"/>
              </a:rPr>
              <a:t>ea</a:t>
            </a:r>
            <a:r>
              <a:rPr sz="1200">
                <a:solidFill>
                  <a:srgbClr val="252525"/>
                </a:solidFill>
                <a:latin typeface="Arial"/>
                <a:cs typeface="Arial"/>
              </a:rPr>
              <a:t>se</a:t>
            </a:r>
            <a:r>
              <a:rPr sz="1200" spc="-5">
                <a:solidFill>
                  <a:srgbClr val="252525"/>
                </a:solidFill>
                <a:latin typeface="Arial"/>
                <a:cs typeface="Arial"/>
              </a:rPr>
              <a:t> </a:t>
            </a:r>
            <a:r>
              <a:rPr sz="1200" spc="-10">
                <a:solidFill>
                  <a:srgbClr val="252525"/>
                </a:solidFill>
                <a:latin typeface="Arial"/>
                <a:cs typeface="Arial"/>
              </a:rPr>
              <a:t>i</a:t>
            </a:r>
            <a:r>
              <a:rPr sz="1200">
                <a:solidFill>
                  <a:srgbClr val="252525"/>
                </a:solidFill>
                <a:latin typeface="Arial"/>
                <a:cs typeface="Arial"/>
              </a:rPr>
              <a:t>n</a:t>
            </a:r>
            <a:r>
              <a:rPr sz="1200" spc="-5">
                <a:solidFill>
                  <a:srgbClr val="252525"/>
                </a:solidFill>
                <a:latin typeface="Arial"/>
                <a:cs typeface="Arial"/>
              </a:rPr>
              <a:t> </a:t>
            </a:r>
            <a:r>
              <a:rPr sz="1200" spc="-10">
                <a:solidFill>
                  <a:srgbClr val="252525"/>
                </a:solidFill>
                <a:latin typeface="Arial"/>
                <a:cs typeface="Arial"/>
              </a:rPr>
              <a:t>Re</a:t>
            </a:r>
            <a:r>
              <a:rPr sz="1200" spc="15">
                <a:solidFill>
                  <a:srgbClr val="252525"/>
                </a:solidFill>
                <a:latin typeface="Arial"/>
                <a:cs typeface="Arial"/>
              </a:rPr>
              <a:t>v</a:t>
            </a:r>
            <a:r>
              <a:rPr sz="1200" spc="-10">
                <a:solidFill>
                  <a:srgbClr val="252525"/>
                </a:solidFill>
                <a:latin typeface="Arial"/>
                <a:cs typeface="Arial"/>
              </a:rPr>
              <a:t>enu</a:t>
            </a:r>
            <a:r>
              <a:rPr sz="1200">
                <a:solidFill>
                  <a:srgbClr val="252525"/>
                </a:solidFill>
                <a:latin typeface="Arial"/>
                <a:cs typeface="Arial"/>
              </a:rPr>
              <a:t>e</a:t>
            </a:r>
            <a:r>
              <a:rPr sz="1200" spc="-5">
                <a:solidFill>
                  <a:srgbClr val="252525"/>
                </a:solidFill>
                <a:latin typeface="Arial"/>
                <a:cs typeface="Arial"/>
              </a:rPr>
              <a:t> </a:t>
            </a:r>
            <a:r>
              <a:rPr sz="1200">
                <a:solidFill>
                  <a:srgbClr val="252525"/>
                </a:solidFill>
                <a:latin typeface="Arial"/>
                <a:cs typeface="Arial"/>
              </a:rPr>
              <a:t>f</a:t>
            </a:r>
            <a:r>
              <a:rPr sz="1200" spc="-10">
                <a:solidFill>
                  <a:srgbClr val="252525"/>
                </a:solidFill>
                <a:latin typeface="Arial"/>
                <a:cs typeface="Arial"/>
              </a:rPr>
              <a:t>o</a:t>
            </a:r>
            <a:r>
              <a:rPr sz="1200">
                <a:solidFill>
                  <a:srgbClr val="252525"/>
                </a:solidFill>
                <a:latin typeface="Arial"/>
                <a:cs typeface="Arial"/>
              </a:rPr>
              <a:t>r</a:t>
            </a:r>
            <a:r>
              <a:rPr sz="1200" spc="5">
                <a:solidFill>
                  <a:srgbClr val="252525"/>
                </a:solidFill>
                <a:latin typeface="Arial"/>
                <a:cs typeface="Arial"/>
              </a:rPr>
              <a:t> </a:t>
            </a:r>
            <a:r>
              <a:rPr sz="1200">
                <a:solidFill>
                  <a:srgbClr val="252525"/>
                </a:solidFill>
                <a:latin typeface="Arial"/>
                <a:cs typeface="Arial"/>
              </a:rPr>
              <a:t>t</a:t>
            </a:r>
            <a:r>
              <a:rPr sz="1200" spc="-10">
                <a:solidFill>
                  <a:srgbClr val="252525"/>
                </a:solidFill>
                <a:latin typeface="Arial"/>
                <a:cs typeface="Arial"/>
              </a:rPr>
              <a:t>h</a:t>
            </a:r>
            <a:r>
              <a:rPr sz="1200">
                <a:solidFill>
                  <a:srgbClr val="252525"/>
                </a:solidFill>
                <a:latin typeface="Arial"/>
                <a:cs typeface="Arial"/>
              </a:rPr>
              <a:t>e</a:t>
            </a:r>
            <a:r>
              <a:rPr sz="1200" spc="-5">
                <a:solidFill>
                  <a:srgbClr val="252525"/>
                </a:solidFill>
                <a:latin typeface="Arial"/>
                <a:cs typeface="Arial"/>
              </a:rPr>
              <a:t> </a:t>
            </a:r>
            <a:r>
              <a:rPr sz="1200" spc="-20">
                <a:solidFill>
                  <a:srgbClr val="252525"/>
                </a:solidFill>
                <a:latin typeface="Arial"/>
                <a:cs typeface="Arial"/>
              </a:rPr>
              <a:t>m</a:t>
            </a:r>
            <a:r>
              <a:rPr sz="1200" spc="-10">
                <a:solidFill>
                  <a:srgbClr val="252525"/>
                </a:solidFill>
                <a:latin typeface="Arial"/>
                <a:cs typeface="Arial"/>
              </a:rPr>
              <a:t>on</a:t>
            </a:r>
            <a:r>
              <a:rPr sz="1200">
                <a:solidFill>
                  <a:srgbClr val="252525"/>
                </a:solidFill>
                <a:latin typeface="Arial"/>
                <a:cs typeface="Arial"/>
              </a:rPr>
              <a:t>th</a:t>
            </a:r>
            <a:r>
              <a:rPr sz="1200" spc="15">
                <a:solidFill>
                  <a:srgbClr val="252525"/>
                </a:solidFill>
                <a:latin typeface="Arial"/>
                <a:cs typeface="Arial"/>
              </a:rPr>
              <a:t> </a:t>
            </a:r>
            <a:r>
              <a:rPr sz="1200" spc="-10">
                <a:solidFill>
                  <a:srgbClr val="252525"/>
                </a:solidFill>
                <a:latin typeface="Arial"/>
                <a:cs typeface="Arial"/>
              </a:rPr>
              <a:t>o</a:t>
            </a:r>
            <a:r>
              <a:rPr sz="1200">
                <a:solidFill>
                  <a:srgbClr val="252525"/>
                </a:solidFill>
                <a:latin typeface="Arial"/>
                <a:cs typeface="Arial"/>
              </a:rPr>
              <a:t>f</a:t>
            </a:r>
            <a:r>
              <a:rPr sz="1200" spc="5">
                <a:solidFill>
                  <a:srgbClr val="252525"/>
                </a:solidFill>
                <a:latin typeface="Arial"/>
                <a:cs typeface="Arial"/>
              </a:rPr>
              <a:t> </a:t>
            </a:r>
            <a:r>
              <a:rPr sz="1200" spc="-10">
                <a:solidFill>
                  <a:srgbClr val="252525"/>
                </a:solidFill>
                <a:latin typeface="Arial"/>
                <a:cs typeface="Arial"/>
              </a:rPr>
              <a:t>No</a:t>
            </a:r>
            <a:r>
              <a:rPr sz="1200" spc="15">
                <a:solidFill>
                  <a:srgbClr val="252525"/>
                </a:solidFill>
                <a:latin typeface="Arial"/>
                <a:cs typeface="Arial"/>
              </a:rPr>
              <a:t>v</a:t>
            </a:r>
            <a:r>
              <a:rPr sz="1200" spc="-10">
                <a:solidFill>
                  <a:srgbClr val="252525"/>
                </a:solidFill>
                <a:latin typeface="Arial"/>
                <a:cs typeface="Arial"/>
              </a:rPr>
              <a:t>e</a:t>
            </a:r>
            <a:r>
              <a:rPr sz="1200" spc="-20">
                <a:solidFill>
                  <a:srgbClr val="252525"/>
                </a:solidFill>
                <a:latin typeface="Arial"/>
                <a:cs typeface="Arial"/>
              </a:rPr>
              <a:t>m</a:t>
            </a:r>
            <a:r>
              <a:rPr sz="1200" spc="-10">
                <a:solidFill>
                  <a:srgbClr val="252525"/>
                </a:solidFill>
                <a:latin typeface="Arial"/>
                <a:cs typeface="Arial"/>
              </a:rPr>
              <a:t>be</a:t>
            </a:r>
            <a:r>
              <a:rPr sz="1200">
                <a:solidFill>
                  <a:srgbClr val="252525"/>
                </a:solidFill>
                <a:latin typeface="Arial"/>
                <a:cs typeface="Arial"/>
              </a:rPr>
              <a:t>r</a:t>
            </a:r>
            <a:r>
              <a:rPr sz="1200" spc="5">
                <a:solidFill>
                  <a:srgbClr val="252525"/>
                </a:solidFill>
                <a:latin typeface="Arial"/>
                <a:cs typeface="Arial"/>
              </a:rPr>
              <a:t> </a:t>
            </a:r>
            <a:r>
              <a:rPr sz="1200" spc="-10">
                <a:solidFill>
                  <a:srgbClr val="252525"/>
                </a:solidFill>
                <a:latin typeface="Arial"/>
                <a:cs typeface="Arial"/>
              </a:rPr>
              <a:t>an</a:t>
            </a:r>
            <a:r>
              <a:rPr sz="1200">
                <a:solidFill>
                  <a:srgbClr val="252525"/>
                </a:solidFill>
                <a:latin typeface="Arial"/>
                <a:cs typeface="Arial"/>
              </a:rPr>
              <a:t>d</a:t>
            </a:r>
            <a:r>
              <a:rPr sz="1200" spc="15">
                <a:solidFill>
                  <a:srgbClr val="252525"/>
                </a:solidFill>
                <a:latin typeface="Arial"/>
                <a:cs typeface="Arial"/>
              </a:rPr>
              <a:t> </a:t>
            </a:r>
            <a:r>
              <a:rPr sz="1200">
                <a:solidFill>
                  <a:srgbClr val="252525"/>
                </a:solidFill>
                <a:latin typeface="Arial"/>
                <a:cs typeface="Arial"/>
              </a:rPr>
              <a:t>s</a:t>
            </a:r>
            <a:r>
              <a:rPr sz="1200" spc="-10">
                <a:solidFill>
                  <a:srgbClr val="252525"/>
                </a:solidFill>
                <a:latin typeface="Arial"/>
                <a:cs typeface="Arial"/>
              </a:rPr>
              <a:t>ligh</a:t>
            </a:r>
            <a:r>
              <a:rPr sz="1200">
                <a:solidFill>
                  <a:srgbClr val="252525"/>
                </a:solidFill>
                <a:latin typeface="Arial"/>
                <a:cs typeface="Arial"/>
              </a:rPr>
              <a:t>t</a:t>
            </a:r>
            <a:r>
              <a:rPr sz="1200" spc="5">
                <a:solidFill>
                  <a:srgbClr val="252525"/>
                </a:solidFill>
                <a:latin typeface="Arial"/>
                <a:cs typeface="Arial"/>
              </a:rPr>
              <a:t> </a:t>
            </a:r>
            <a:r>
              <a:rPr sz="1200" spc="-10">
                <a:solidFill>
                  <a:srgbClr val="252525"/>
                </a:solidFill>
                <a:latin typeface="Arial"/>
                <a:cs typeface="Arial"/>
              </a:rPr>
              <a:t>in</a:t>
            </a:r>
            <a:r>
              <a:rPr sz="1200">
                <a:solidFill>
                  <a:srgbClr val="252525"/>
                </a:solidFill>
                <a:latin typeface="Arial"/>
                <a:cs typeface="Arial"/>
              </a:rPr>
              <a:t>cr</a:t>
            </a:r>
            <a:r>
              <a:rPr sz="1200" spc="-10">
                <a:solidFill>
                  <a:srgbClr val="252525"/>
                </a:solidFill>
                <a:latin typeface="Arial"/>
                <a:cs typeface="Arial"/>
              </a:rPr>
              <a:t>ea</a:t>
            </a:r>
            <a:r>
              <a:rPr sz="1200">
                <a:solidFill>
                  <a:srgbClr val="252525"/>
                </a:solidFill>
                <a:latin typeface="Arial"/>
                <a:cs typeface="Arial"/>
              </a:rPr>
              <a:t>se</a:t>
            </a:r>
            <a:r>
              <a:rPr sz="1200" spc="-5">
                <a:solidFill>
                  <a:srgbClr val="252525"/>
                </a:solidFill>
                <a:latin typeface="Arial"/>
                <a:cs typeface="Arial"/>
              </a:rPr>
              <a:t> </a:t>
            </a:r>
            <a:r>
              <a:rPr sz="1200" spc="-10">
                <a:solidFill>
                  <a:srgbClr val="252525"/>
                </a:solidFill>
                <a:latin typeface="Arial"/>
                <a:cs typeface="Arial"/>
              </a:rPr>
              <a:t>i</a:t>
            </a:r>
            <a:r>
              <a:rPr sz="1200">
                <a:solidFill>
                  <a:srgbClr val="252525"/>
                </a:solidFill>
                <a:latin typeface="Arial"/>
                <a:cs typeface="Arial"/>
              </a:rPr>
              <a:t>n</a:t>
            </a:r>
            <a:r>
              <a:rPr sz="1200" spc="-5">
                <a:solidFill>
                  <a:srgbClr val="252525"/>
                </a:solidFill>
                <a:latin typeface="Arial"/>
                <a:cs typeface="Arial"/>
              </a:rPr>
              <a:t> </a:t>
            </a:r>
            <a:r>
              <a:rPr sz="1200" spc="-20">
                <a:solidFill>
                  <a:srgbClr val="252525"/>
                </a:solidFill>
                <a:latin typeface="Arial"/>
                <a:cs typeface="Arial"/>
              </a:rPr>
              <a:t>M</a:t>
            </a:r>
            <a:r>
              <a:rPr sz="1200" spc="-10">
                <a:solidFill>
                  <a:srgbClr val="252525"/>
                </a:solidFill>
                <a:latin typeface="Arial"/>
                <a:cs typeface="Arial"/>
              </a:rPr>
              <a:t>a</a:t>
            </a:r>
            <a:r>
              <a:rPr sz="1200">
                <a:solidFill>
                  <a:srgbClr val="252525"/>
                </a:solidFill>
                <a:latin typeface="Arial"/>
                <a:cs typeface="Arial"/>
              </a:rPr>
              <a:t>rc</a:t>
            </a:r>
            <a:r>
              <a:rPr sz="1200" spc="-10">
                <a:solidFill>
                  <a:srgbClr val="252525"/>
                </a:solidFill>
                <a:latin typeface="Arial"/>
                <a:cs typeface="Arial"/>
              </a:rPr>
              <a:t>h</a:t>
            </a:r>
            <a:r>
              <a:rPr sz="1200">
                <a:solidFill>
                  <a:srgbClr val="252525"/>
                </a:solidFill>
                <a:latin typeface="Arial"/>
                <a:cs typeface="Arial"/>
              </a:rPr>
              <a:t>,</a:t>
            </a:r>
            <a:r>
              <a:rPr sz="1200" spc="30">
                <a:solidFill>
                  <a:srgbClr val="252525"/>
                </a:solidFill>
                <a:latin typeface="Arial"/>
                <a:cs typeface="Arial"/>
              </a:rPr>
              <a:t> </a:t>
            </a:r>
            <a:r>
              <a:rPr sz="1200" spc="-20">
                <a:solidFill>
                  <a:srgbClr val="252525"/>
                </a:solidFill>
                <a:latin typeface="Arial"/>
                <a:cs typeface="Arial"/>
              </a:rPr>
              <a:t>M</a:t>
            </a:r>
            <a:r>
              <a:rPr sz="1200" spc="-10">
                <a:solidFill>
                  <a:srgbClr val="252525"/>
                </a:solidFill>
                <a:latin typeface="Arial"/>
                <a:cs typeface="Arial"/>
              </a:rPr>
              <a:t>a</a:t>
            </a:r>
            <a:r>
              <a:rPr sz="1200">
                <a:solidFill>
                  <a:srgbClr val="252525"/>
                </a:solidFill>
                <a:latin typeface="Arial"/>
                <a:cs typeface="Arial"/>
              </a:rPr>
              <a:t>y</a:t>
            </a:r>
            <a:r>
              <a:rPr sz="1200" spc="25">
                <a:solidFill>
                  <a:srgbClr val="252525"/>
                </a:solidFill>
                <a:latin typeface="Arial"/>
                <a:cs typeface="Arial"/>
              </a:rPr>
              <a:t> </a:t>
            </a:r>
            <a:r>
              <a:rPr sz="1200" spc="-10">
                <a:solidFill>
                  <a:srgbClr val="252525"/>
                </a:solidFill>
                <a:latin typeface="Arial"/>
                <a:cs typeface="Arial"/>
              </a:rPr>
              <a:t>an</a:t>
            </a:r>
            <a:r>
              <a:rPr sz="1200">
                <a:solidFill>
                  <a:srgbClr val="252525"/>
                </a:solidFill>
                <a:latin typeface="Arial"/>
                <a:cs typeface="Arial"/>
              </a:rPr>
              <a:t>d</a:t>
            </a:r>
            <a:r>
              <a:rPr sz="1200" spc="15">
                <a:solidFill>
                  <a:srgbClr val="252525"/>
                </a:solidFill>
                <a:latin typeface="Arial"/>
                <a:cs typeface="Arial"/>
              </a:rPr>
              <a:t> </a:t>
            </a:r>
            <a:r>
              <a:rPr sz="1200" spc="-10">
                <a:solidFill>
                  <a:srgbClr val="252525"/>
                </a:solidFill>
                <a:latin typeface="Arial"/>
                <a:cs typeface="Arial"/>
              </a:rPr>
              <a:t>De</a:t>
            </a:r>
            <a:r>
              <a:rPr sz="1200">
                <a:solidFill>
                  <a:srgbClr val="252525"/>
                </a:solidFill>
                <a:latin typeface="Arial"/>
                <a:cs typeface="Arial"/>
              </a:rPr>
              <a:t>c</a:t>
            </a:r>
            <a:r>
              <a:rPr sz="1200" spc="-10">
                <a:solidFill>
                  <a:srgbClr val="252525"/>
                </a:solidFill>
                <a:latin typeface="Arial"/>
                <a:cs typeface="Arial"/>
              </a:rPr>
              <a:t>e</a:t>
            </a:r>
            <a:r>
              <a:rPr sz="1200" spc="-20">
                <a:solidFill>
                  <a:srgbClr val="252525"/>
                </a:solidFill>
                <a:latin typeface="Arial"/>
                <a:cs typeface="Arial"/>
              </a:rPr>
              <a:t>m</a:t>
            </a:r>
            <a:r>
              <a:rPr sz="1200" spc="-10">
                <a:solidFill>
                  <a:srgbClr val="252525"/>
                </a:solidFill>
                <a:latin typeface="Arial"/>
                <a:cs typeface="Arial"/>
              </a:rPr>
              <a:t>be</a:t>
            </a:r>
            <a:r>
              <a:rPr sz="1200" spc="-60">
                <a:solidFill>
                  <a:srgbClr val="252525"/>
                </a:solidFill>
                <a:latin typeface="Arial"/>
                <a:cs typeface="Arial"/>
              </a:rPr>
              <a:t>r</a:t>
            </a:r>
            <a:r>
              <a:rPr sz="1200">
                <a:solidFill>
                  <a:srgbClr val="252525"/>
                </a:solidFill>
                <a:latin typeface="Arial"/>
                <a:cs typeface="Arial"/>
              </a:rPr>
              <a:t>. </a:t>
            </a:r>
            <a:r>
              <a:rPr sz="1200" spc="20">
                <a:solidFill>
                  <a:srgbClr val="252525"/>
                </a:solidFill>
                <a:latin typeface="Arial"/>
                <a:cs typeface="Arial"/>
              </a:rPr>
              <a:t>T</a:t>
            </a:r>
            <a:r>
              <a:rPr sz="1200" spc="-10">
                <a:solidFill>
                  <a:srgbClr val="252525"/>
                </a:solidFill>
                <a:latin typeface="Arial"/>
                <a:cs typeface="Arial"/>
              </a:rPr>
              <a:t>hi</a:t>
            </a:r>
            <a:r>
              <a:rPr sz="1200">
                <a:solidFill>
                  <a:srgbClr val="252525"/>
                </a:solidFill>
                <a:latin typeface="Arial"/>
                <a:cs typeface="Arial"/>
              </a:rPr>
              <a:t>s</a:t>
            </a:r>
            <a:r>
              <a:rPr sz="1200" spc="-15">
                <a:solidFill>
                  <a:srgbClr val="252525"/>
                </a:solidFill>
                <a:latin typeface="Arial"/>
                <a:cs typeface="Arial"/>
              </a:rPr>
              <a:t> </a:t>
            </a:r>
            <a:r>
              <a:rPr sz="1200">
                <a:solidFill>
                  <a:srgbClr val="252525"/>
                </a:solidFill>
                <a:latin typeface="Arial"/>
                <a:cs typeface="Arial"/>
              </a:rPr>
              <a:t>s</a:t>
            </a:r>
            <a:r>
              <a:rPr sz="1200" spc="-10">
                <a:solidFill>
                  <a:srgbClr val="252525"/>
                </a:solidFill>
                <a:latin typeface="Arial"/>
                <a:cs typeface="Arial"/>
              </a:rPr>
              <a:t>ugge</a:t>
            </a:r>
            <a:r>
              <a:rPr sz="1200">
                <a:solidFill>
                  <a:srgbClr val="252525"/>
                </a:solidFill>
                <a:latin typeface="Arial"/>
                <a:cs typeface="Arial"/>
              </a:rPr>
              <a:t>sts t</a:t>
            </a:r>
            <a:r>
              <a:rPr sz="1200" spc="-10">
                <a:solidFill>
                  <a:srgbClr val="252525"/>
                </a:solidFill>
                <a:latin typeface="Arial"/>
                <a:cs typeface="Arial"/>
              </a:rPr>
              <a:t>ha</a:t>
            </a:r>
            <a:r>
              <a:rPr sz="1200">
                <a:solidFill>
                  <a:srgbClr val="252525"/>
                </a:solidFill>
                <a:latin typeface="Arial"/>
                <a:cs typeface="Arial"/>
              </a:rPr>
              <a:t>t</a:t>
            </a:r>
            <a:r>
              <a:rPr sz="1200" spc="15">
                <a:solidFill>
                  <a:srgbClr val="252525"/>
                </a:solidFill>
                <a:latin typeface="Arial"/>
                <a:cs typeface="Arial"/>
              </a:rPr>
              <a:t> </a:t>
            </a:r>
            <a:r>
              <a:rPr sz="1200" b="1" spc="-10">
                <a:solidFill>
                  <a:srgbClr val="252525"/>
                </a:solidFill>
                <a:latin typeface="Arial"/>
                <a:cs typeface="Arial"/>
              </a:rPr>
              <a:t>seas</a:t>
            </a:r>
            <a:r>
              <a:rPr sz="1200" b="1">
                <a:solidFill>
                  <a:srgbClr val="252525"/>
                </a:solidFill>
                <a:latin typeface="Arial"/>
                <a:cs typeface="Arial"/>
              </a:rPr>
              <a:t>on</a:t>
            </a:r>
            <a:r>
              <a:rPr sz="1200" b="1" spc="-10">
                <a:solidFill>
                  <a:srgbClr val="252525"/>
                </a:solidFill>
                <a:latin typeface="Arial"/>
                <a:cs typeface="Arial"/>
              </a:rPr>
              <a:t>a</a:t>
            </a:r>
            <a:r>
              <a:rPr sz="1200" b="1">
                <a:solidFill>
                  <a:srgbClr val="252525"/>
                </a:solidFill>
                <a:latin typeface="Arial"/>
                <a:cs typeface="Arial"/>
              </a:rPr>
              <a:t>l</a:t>
            </a:r>
            <a:r>
              <a:rPr sz="1200" b="1" spc="10">
                <a:solidFill>
                  <a:srgbClr val="252525"/>
                </a:solidFill>
                <a:latin typeface="Arial"/>
                <a:cs typeface="Arial"/>
              </a:rPr>
              <a:t> </a:t>
            </a:r>
            <a:r>
              <a:rPr sz="1200" b="1">
                <a:solidFill>
                  <a:srgbClr val="252525"/>
                </a:solidFill>
                <a:latin typeface="Arial"/>
                <a:cs typeface="Arial"/>
              </a:rPr>
              <a:t>p</a:t>
            </a:r>
            <a:r>
              <a:rPr sz="1200" b="1" spc="-10">
                <a:solidFill>
                  <a:srgbClr val="252525"/>
                </a:solidFill>
                <a:latin typeface="Arial"/>
                <a:cs typeface="Arial"/>
              </a:rPr>
              <a:t>r</a:t>
            </a:r>
            <a:r>
              <a:rPr sz="1200" b="1">
                <a:solidFill>
                  <a:srgbClr val="252525"/>
                </a:solidFill>
                <a:latin typeface="Arial"/>
                <a:cs typeface="Arial"/>
              </a:rPr>
              <a:t>o</a:t>
            </a:r>
            <a:r>
              <a:rPr sz="1200" b="1" spc="-10">
                <a:solidFill>
                  <a:srgbClr val="252525"/>
                </a:solidFill>
                <a:latin typeface="Arial"/>
                <a:cs typeface="Arial"/>
              </a:rPr>
              <a:t>m</a:t>
            </a:r>
            <a:r>
              <a:rPr sz="1200" b="1">
                <a:solidFill>
                  <a:srgbClr val="252525"/>
                </a:solidFill>
                <a:latin typeface="Arial"/>
                <a:cs typeface="Arial"/>
              </a:rPr>
              <a:t>otions</a:t>
            </a:r>
            <a:r>
              <a:rPr sz="1200" b="1" spc="15">
                <a:solidFill>
                  <a:srgbClr val="252525"/>
                </a:solidFill>
                <a:latin typeface="Arial"/>
                <a:cs typeface="Arial"/>
              </a:rPr>
              <a:t> </a:t>
            </a:r>
            <a:r>
              <a:rPr sz="1200">
                <a:solidFill>
                  <a:srgbClr val="252525"/>
                </a:solidFill>
                <a:latin typeface="Arial"/>
                <a:cs typeface="Arial"/>
              </a:rPr>
              <a:t>f</a:t>
            </a:r>
            <a:r>
              <a:rPr sz="1200" spc="-10">
                <a:solidFill>
                  <a:srgbClr val="252525"/>
                </a:solidFill>
                <a:latin typeface="Arial"/>
                <a:cs typeface="Arial"/>
              </a:rPr>
              <a:t>o</a:t>
            </a:r>
            <a:r>
              <a:rPr sz="1200">
                <a:solidFill>
                  <a:srgbClr val="252525"/>
                </a:solidFill>
                <a:latin typeface="Arial"/>
                <a:cs typeface="Arial"/>
              </a:rPr>
              <a:t>r t</a:t>
            </a:r>
            <a:r>
              <a:rPr sz="1200" spc="-10">
                <a:solidFill>
                  <a:srgbClr val="252525"/>
                </a:solidFill>
                <a:latin typeface="Arial"/>
                <a:cs typeface="Arial"/>
              </a:rPr>
              <a:t>he</a:t>
            </a:r>
            <a:r>
              <a:rPr sz="1200">
                <a:solidFill>
                  <a:srgbClr val="252525"/>
                </a:solidFill>
                <a:latin typeface="Arial"/>
                <a:cs typeface="Arial"/>
              </a:rPr>
              <a:t>se</a:t>
            </a:r>
            <a:r>
              <a:rPr sz="1200" spc="-5">
                <a:solidFill>
                  <a:srgbClr val="252525"/>
                </a:solidFill>
                <a:latin typeface="Arial"/>
                <a:cs typeface="Arial"/>
              </a:rPr>
              <a:t> </a:t>
            </a:r>
            <a:r>
              <a:rPr sz="1200" spc="-25">
                <a:solidFill>
                  <a:srgbClr val="252525"/>
                </a:solidFill>
                <a:latin typeface="Arial"/>
                <a:cs typeface="Arial"/>
              </a:rPr>
              <a:t>m</a:t>
            </a:r>
            <a:r>
              <a:rPr sz="1200" spc="-10">
                <a:solidFill>
                  <a:srgbClr val="252525"/>
                </a:solidFill>
                <a:latin typeface="Arial"/>
                <a:cs typeface="Arial"/>
              </a:rPr>
              <a:t>on</a:t>
            </a:r>
            <a:r>
              <a:rPr sz="1200">
                <a:solidFill>
                  <a:srgbClr val="252525"/>
                </a:solidFill>
                <a:latin typeface="Arial"/>
                <a:cs typeface="Arial"/>
              </a:rPr>
              <a:t>t</a:t>
            </a:r>
            <a:r>
              <a:rPr sz="1200" spc="-10">
                <a:solidFill>
                  <a:srgbClr val="252525"/>
                </a:solidFill>
                <a:latin typeface="Arial"/>
                <a:cs typeface="Arial"/>
              </a:rPr>
              <a:t>h</a:t>
            </a:r>
            <a:r>
              <a:rPr sz="1200">
                <a:solidFill>
                  <a:srgbClr val="252525"/>
                </a:solidFill>
                <a:latin typeface="Arial"/>
                <a:cs typeface="Arial"/>
              </a:rPr>
              <a:t>s</a:t>
            </a:r>
            <a:r>
              <a:rPr sz="1200" spc="20">
                <a:solidFill>
                  <a:srgbClr val="252525"/>
                </a:solidFill>
                <a:latin typeface="Arial"/>
                <a:cs typeface="Arial"/>
              </a:rPr>
              <a:t> </a:t>
            </a:r>
            <a:r>
              <a:rPr sz="1200" spc="-10">
                <a:solidFill>
                  <a:srgbClr val="252525"/>
                </a:solidFill>
                <a:latin typeface="Arial"/>
                <a:cs typeface="Arial"/>
              </a:rPr>
              <a:t>a</a:t>
            </a:r>
            <a:r>
              <a:rPr sz="1200">
                <a:solidFill>
                  <a:srgbClr val="252525"/>
                </a:solidFill>
                <a:latin typeface="Arial"/>
                <a:cs typeface="Arial"/>
              </a:rPr>
              <a:t>re</a:t>
            </a:r>
            <a:r>
              <a:rPr sz="1200" spc="-5">
                <a:solidFill>
                  <a:srgbClr val="252525"/>
                </a:solidFill>
                <a:latin typeface="Arial"/>
                <a:cs typeface="Arial"/>
              </a:rPr>
              <a:t> </a:t>
            </a:r>
            <a:r>
              <a:rPr sz="1200" spc="-10">
                <a:solidFill>
                  <a:srgbClr val="252525"/>
                </a:solidFill>
                <a:latin typeface="Arial"/>
                <a:cs typeface="Arial"/>
              </a:rPr>
              <a:t>p</a:t>
            </a:r>
            <a:r>
              <a:rPr sz="1200">
                <a:solidFill>
                  <a:srgbClr val="252525"/>
                </a:solidFill>
                <a:latin typeface="Arial"/>
                <a:cs typeface="Arial"/>
              </a:rPr>
              <a:t>r</a:t>
            </a:r>
            <a:r>
              <a:rPr sz="1200" spc="-10">
                <a:solidFill>
                  <a:srgbClr val="252525"/>
                </a:solidFill>
                <a:latin typeface="Arial"/>
                <a:cs typeface="Arial"/>
              </a:rPr>
              <a:t>o</a:t>
            </a:r>
            <a:r>
              <a:rPr sz="1200" spc="15">
                <a:solidFill>
                  <a:srgbClr val="252525"/>
                </a:solidFill>
                <a:latin typeface="Arial"/>
                <a:cs typeface="Arial"/>
              </a:rPr>
              <a:t>v</a:t>
            </a:r>
            <a:r>
              <a:rPr sz="1200" spc="-10">
                <a:solidFill>
                  <a:srgbClr val="252525"/>
                </a:solidFill>
                <a:latin typeface="Arial"/>
                <a:cs typeface="Arial"/>
              </a:rPr>
              <a:t>in</a:t>
            </a:r>
            <a:r>
              <a:rPr sz="1200">
                <a:solidFill>
                  <a:srgbClr val="252525"/>
                </a:solidFill>
                <a:latin typeface="Arial"/>
                <a:cs typeface="Arial"/>
              </a:rPr>
              <a:t>g</a:t>
            </a:r>
            <a:r>
              <a:rPr sz="1200" spc="-5">
                <a:solidFill>
                  <a:srgbClr val="252525"/>
                </a:solidFill>
                <a:latin typeface="Arial"/>
                <a:cs typeface="Arial"/>
              </a:rPr>
              <a:t> </a:t>
            </a:r>
            <a:r>
              <a:rPr sz="1200" spc="-10">
                <a:solidFill>
                  <a:srgbClr val="252525"/>
                </a:solidFill>
                <a:latin typeface="Arial"/>
                <a:cs typeface="Arial"/>
              </a:rPr>
              <a:t>e</a:t>
            </a:r>
            <a:r>
              <a:rPr sz="1200" spc="-15">
                <a:solidFill>
                  <a:srgbClr val="252525"/>
                </a:solidFill>
                <a:latin typeface="Arial"/>
                <a:cs typeface="Arial"/>
              </a:rPr>
              <a:t>f</a:t>
            </a:r>
            <a:r>
              <a:rPr sz="1200">
                <a:solidFill>
                  <a:srgbClr val="252525"/>
                </a:solidFill>
                <a:latin typeface="Arial"/>
                <a:cs typeface="Arial"/>
              </a:rPr>
              <a:t>f</a:t>
            </a:r>
            <a:r>
              <a:rPr sz="1200" spc="-10">
                <a:solidFill>
                  <a:srgbClr val="252525"/>
                </a:solidFill>
                <a:latin typeface="Arial"/>
                <a:cs typeface="Arial"/>
              </a:rPr>
              <a:t>e</a:t>
            </a:r>
            <a:r>
              <a:rPr sz="1200">
                <a:solidFill>
                  <a:srgbClr val="252525"/>
                </a:solidFill>
                <a:latin typeface="Arial"/>
                <a:cs typeface="Arial"/>
              </a:rPr>
              <a:t>ct</a:t>
            </a:r>
            <a:r>
              <a:rPr sz="1200" spc="-10">
                <a:solidFill>
                  <a:srgbClr val="252525"/>
                </a:solidFill>
                <a:latin typeface="Arial"/>
                <a:cs typeface="Arial"/>
              </a:rPr>
              <a:t>i</a:t>
            </a:r>
            <a:r>
              <a:rPr sz="1200" spc="15">
                <a:solidFill>
                  <a:srgbClr val="252525"/>
                </a:solidFill>
                <a:latin typeface="Arial"/>
                <a:cs typeface="Arial"/>
              </a:rPr>
              <a:t>v</a:t>
            </a:r>
            <a:r>
              <a:rPr sz="1200" spc="-10">
                <a:solidFill>
                  <a:srgbClr val="252525"/>
                </a:solidFill>
                <a:latin typeface="Arial"/>
                <a:cs typeface="Arial"/>
              </a:rPr>
              <a:t>e</a:t>
            </a:r>
            <a:r>
              <a:rPr sz="1200">
                <a:solidFill>
                  <a:srgbClr val="252525"/>
                </a:solidFill>
                <a:latin typeface="Arial"/>
                <a:cs typeface="Arial"/>
              </a:rPr>
              <a:t>,</a:t>
            </a:r>
            <a:r>
              <a:rPr sz="1200" spc="-30">
                <a:solidFill>
                  <a:srgbClr val="252525"/>
                </a:solidFill>
                <a:latin typeface="Arial"/>
                <a:cs typeface="Arial"/>
              </a:rPr>
              <a:t> </a:t>
            </a:r>
            <a:r>
              <a:rPr sz="1200" spc="-10">
                <a:solidFill>
                  <a:srgbClr val="252525"/>
                </a:solidFill>
                <a:latin typeface="Arial"/>
                <a:cs typeface="Arial"/>
              </a:rPr>
              <a:t>howe</a:t>
            </a:r>
            <a:r>
              <a:rPr sz="1200" spc="15">
                <a:solidFill>
                  <a:srgbClr val="252525"/>
                </a:solidFill>
                <a:latin typeface="Arial"/>
                <a:cs typeface="Arial"/>
              </a:rPr>
              <a:t>v</a:t>
            </a:r>
            <a:r>
              <a:rPr sz="1200" spc="-10">
                <a:solidFill>
                  <a:srgbClr val="252525"/>
                </a:solidFill>
                <a:latin typeface="Arial"/>
                <a:cs typeface="Arial"/>
              </a:rPr>
              <a:t>e</a:t>
            </a:r>
            <a:r>
              <a:rPr sz="1200" spc="-65">
                <a:solidFill>
                  <a:srgbClr val="252525"/>
                </a:solidFill>
                <a:latin typeface="Arial"/>
                <a:cs typeface="Arial"/>
              </a:rPr>
              <a:t>r</a:t>
            </a:r>
            <a:r>
              <a:rPr sz="1200">
                <a:solidFill>
                  <a:srgbClr val="252525"/>
                </a:solidFill>
                <a:latin typeface="Arial"/>
                <a:cs typeface="Arial"/>
              </a:rPr>
              <a:t>,</a:t>
            </a:r>
            <a:r>
              <a:rPr sz="1200" spc="-10">
                <a:solidFill>
                  <a:srgbClr val="252525"/>
                </a:solidFill>
                <a:latin typeface="Arial"/>
                <a:cs typeface="Arial"/>
              </a:rPr>
              <a:t> a</a:t>
            </a:r>
            <a:r>
              <a:rPr sz="1200">
                <a:solidFill>
                  <a:srgbClr val="252525"/>
                </a:solidFill>
                <a:latin typeface="Arial"/>
                <a:cs typeface="Arial"/>
              </a:rPr>
              <a:t>s t</a:t>
            </a:r>
            <a:r>
              <a:rPr sz="1200" spc="-10">
                <a:solidFill>
                  <a:srgbClr val="252525"/>
                </a:solidFill>
                <a:latin typeface="Arial"/>
                <a:cs typeface="Arial"/>
              </a:rPr>
              <a:t>h</a:t>
            </a:r>
            <a:r>
              <a:rPr sz="1200">
                <a:solidFill>
                  <a:srgbClr val="252525"/>
                </a:solidFill>
                <a:latin typeface="Arial"/>
                <a:cs typeface="Arial"/>
              </a:rPr>
              <a:t>e</a:t>
            </a:r>
            <a:r>
              <a:rPr sz="1200" spc="-5">
                <a:solidFill>
                  <a:srgbClr val="252525"/>
                </a:solidFill>
                <a:latin typeface="Arial"/>
                <a:cs typeface="Arial"/>
              </a:rPr>
              <a:t> </a:t>
            </a:r>
            <a:r>
              <a:rPr sz="1200" spc="-10">
                <a:solidFill>
                  <a:srgbClr val="252525"/>
                </a:solidFill>
                <a:latin typeface="Arial"/>
                <a:cs typeface="Arial"/>
              </a:rPr>
              <a:t>da</a:t>
            </a:r>
            <a:r>
              <a:rPr sz="1200">
                <a:solidFill>
                  <a:srgbClr val="252525"/>
                </a:solidFill>
                <a:latin typeface="Arial"/>
                <a:cs typeface="Arial"/>
              </a:rPr>
              <a:t>t</a:t>
            </a:r>
            <a:r>
              <a:rPr sz="1200" spc="-10">
                <a:solidFill>
                  <a:srgbClr val="252525"/>
                </a:solidFill>
                <a:latin typeface="Arial"/>
                <a:cs typeface="Arial"/>
              </a:rPr>
              <a:t>a</a:t>
            </a:r>
            <a:r>
              <a:rPr sz="1200">
                <a:solidFill>
                  <a:srgbClr val="252525"/>
                </a:solidFill>
                <a:latin typeface="Arial"/>
                <a:cs typeface="Arial"/>
              </a:rPr>
              <a:t>s</a:t>
            </a:r>
            <a:r>
              <a:rPr sz="1200" spc="-10">
                <a:solidFill>
                  <a:srgbClr val="252525"/>
                </a:solidFill>
                <a:latin typeface="Arial"/>
                <a:cs typeface="Arial"/>
              </a:rPr>
              <a:t>e</a:t>
            </a:r>
            <a:r>
              <a:rPr sz="1200">
                <a:solidFill>
                  <a:srgbClr val="252525"/>
                </a:solidFill>
                <a:latin typeface="Arial"/>
                <a:cs typeface="Arial"/>
              </a:rPr>
              <a:t>t</a:t>
            </a:r>
            <a:r>
              <a:rPr sz="1200" spc="25">
                <a:solidFill>
                  <a:srgbClr val="252525"/>
                </a:solidFill>
                <a:latin typeface="Arial"/>
                <a:cs typeface="Arial"/>
              </a:rPr>
              <a:t> </a:t>
            </a:r>
            <a:r>
              <a:rPr sz="1200" spc="-10">
                <a:solidFill>
                  <a:srgbClr val="252525"/>
                </a:solidFill>
                <a:latin typeface="Arial"/>
                <a:cs typeface="Arial"/>
              </a:rPr>
              <a:t>doe</a:t>
            </a:r>
            <a:r>
              <a:rPr sz="1200">
                <a:solidFill>
                  <a:srgbClr val="252525"/>
                </a:solidFill>
                <a:latin typeface="Arial"/>
                <a:cs typeface="Arial"/>
              </a:rPr>
              <a:t>s </a:t>
            </a:r>
            <a:r>
              <a:rPr sz="1200" spc="-10">
                <a:solidFill>
                  <a:srgbClr val="252525"/>
                </a:solidFill>
                <a:latin typeface="Arial"/>
                <a:cs typeface="Arial"/>
              </a:rPr>
              <a:t>no</a:t>
            </a:r>
            <a:r>
              <a:rPr sz="1200">
                <a:solidFill>
                  <a:srgbClr val="252525"/>
                </a:solidFill>
                <a:latin typeface="Arial"/>
                <a:cs typeface="Arial"/>
              </a:rPr>
              <a:t>t</a:t>
            </a:r>
            <a:r>
              <a:rPr sz="1200" spc="10">
                <a:solidFill>
                  <a:srgbClr val="252525"/>
                </a:solidFill>
                <a:latin typeface="Arial"/>
                <a:cs typeface="Arial"/>
              </a:rPr>
              <a:t> </a:t>
            </a:r>
            <a:r>
              <a:rPr sz="1200" spc="-10">
                <a:solidFill>
                  <a:srgbClr val="252525"/>
                </a:solidFill>
                <a:latin typeface="Arial"/>
                <a:cs typeface="Arial"/>
              </a:rPr>
              <a:t>ha</a:t>
            </a:r>
            <a:r>
              <a:rPr sz="1200" spc="15">
                <a:solidFill>
                  <a:srgbClr val="252525"/>
                </a:solidFill>
                <a:latin typeface="Arial"/>
                <a:cs typeface="Arial"/>
              </a:rPr>
              <a:t>v</a:t>
            </a:r>
            <a:r>
              <a:rPr sz="1200">
                <a:solidFill>
                  <a:srgbClr val="252525"/>
                </a:solidFill>
                <a:latin typeface="Arial"/>
                <a:cs typeface="Arial"/>
              </a:rPr>
              <a:t>e </a:t>
            </a:r>
            <a:r>
              <a:rPr sz="1200" spc="-10">
                <a:solidFill>
                  <a:srgbClr val="252525"/>
                </a:solidFill>
                <a:latin typeface="Arial"/>
                <a:cs typeface="Arial"/>
              </a:rPr>
              <a:t>da</a:t>
            </a:r>
            <a:r>
              <a:rPr sz="1200">
                <a:solidFill>
                  <a:srgbClr val="252525"/>
                </a:solidFill>
                <a:latin typeface="Arial"/>
                <a:cs typeface="Arial"/>
              </a:rPr>
              <a:t>ta</a:t>
            </a:r>
            <a:r>
              <a:rPr sz="1200" spc="-5">
                <a:solidFill>
                  <a:srgbClr val="252525"/>
                </a:solidFill>
                <a:latin typeface="Arial"/>
                <a:cs typeface="Arial"/>
              </a:rPr>
              <a:t> </a:t>
            </a:r>
            <a:r>
              <a:rPr sz="1200">
                <a:solidFill>
                  <a:srgbClr val="252525"/>
                </a:solidFill>
                <a:latin typeface="Arial"/>
                <a:cs typeface="Arial"/>
              </a:rPr>
              <a:t>f</a:t>
            </a:r>
            <a:r>
              <a:rPr sz="1200" spc="-10">
                <a:solidFill>
                  <a:srgbClr val="252525"/>
                </a:solidFill>
                <a:latin typeface="Arial"/>
                <a:cs typeface="Arial"/>
              </a:rPr>
              <a:t>o</a:t>
            </a:r>
            <a:r>
              <a:rPr sz="1200">
                <a:solidFill>
                  <a:srgbClr val="252525"/>
                </a:solidFill>
                <a:latin typeface="Arial"/>
                <a:cs typeface="Arial"/>
              </a:rPr>
              <a:t>r</a:t>
            </a:r>
            <a:r>
              <a:rPr sz="1200" spc="5">
                <a:solidFill>
                  <a:srgbClr val="252525"/>
                </a:solidFill>
                <a:latin typeface="Arial"/>
                <a:cs typeface="Arial"/>
              </a:rPr>
              <a:t> </a:t>
            </a:r>
            <a:r>
              <a:rPr sz="1200" spc="-20">
                <a:solidFill>
                  <a:srgbClr val="252525"/>
                </a:solidFill>
                <a:latin typeface="Arial"/>
                <a:cs typeface="Arial"/>
              </a:rPr>
              <a:t>m</a:t>
            </a:r>
            <a:r>
              <a:rPr sz="1200" spc="-10">
                <a:solidFill>
                  <a:srgbClr val="252525"/>
                </a:solidFill>
                <a:latin typeface="Arial"/>
                <a:cs typeface="Arial"/>
              </a:rPr>
              <a:t>on</a:t>
            </a:r>
            <a:r>
              <a:rPr sz="1200">
                <a:solidFill>
                  <a:srgbClr val="252525"/>
                </a:solidFill>
                <a:latin typeface="Arial"/>
                <a:cs typeface="Arial"/>
              </a:rPr>
              <a:t>th</a:t>
            </a:r>
            <a:r>
              <a:rPr sz="1200" spc="15">
                <a:solidFill>
                  <a:srgbClr val="252525"/>
                </a:solidFill>
                <a:latin typeface="Arial"/>
                <a:cs typeface="Arial"/>
              </a:rPr>
              <a:t> </a:t>
            </a:r>
            <a:r>
              <a:rPr sz="1200" spc="-10">
                <a:solidFill>
                  <a:srgbClr val="252525"/>
                </a:solidFill>
                <a:latin typeface="Arial"/>
                <a:cs typeface="Arial"/>
              </a:rPr>
              <a:t>o</a:t>
            </a:r>
            <a:r>
              <a:rPr sz="1200">
                <a:solidFill>
                  <a:srgbClr val="252525"/>
                </a:solidFill>
                <a:latin typeface="Arial"/>
                <a:cs typeface="Arial"/>
              </a:rPr>
              <a:t>f</a:t>
            </a:r>
            <a:r>
              <a:rPr sz="1200" spc="5">
                <a:solidFill>
                  <a:srgbClr val="252525"/>
                </a:solidFill>
                <a:latin typeface="Arial"/>
                <a:cs typeface="Arial"/>
              </a:rPr>
              <a:t> </a:t>
            </a:r>
            <a:r>
              <a:rPr sz="1200">
                <a:solidFill>
                  <a:srgbClr val="252525"/>
                </a:solidFill>
                <a:latin typeface="Arial"/>
                <a:cs typeface="Arial"/>
              </a:rPr>
              <a:t>J</a:t>
            </a:r>
            <a:r>
              <a:rPr sz="1200" spc="-10">
                <a:solidFill>
                  <a:srgbClr val="252525"/>
                </a:solidFill>
                <a:latin typeface="Arial"/>
                <a:cs typeface="Arial"/>
              </a:rPr>
              <a:t>a</a:t>
            </a:r>
            <a:r>
              <a:rPr sz="1200">
                <a:solidFill>
                  <a:srgbClr val="252525"/>
                </a:solidFill>
                <a:latin typeface="Arial"/>
                <a:cs typeface="Arial"/>
              </a:rPr>
              <a:t>n</a:t>
            </a:r>
            <a:r>
              <a:rPr sz="1200" spc="-5">
                <a:solidFill>
                  <a:srgbClr val="252525"/>
                </a:solidFill>
                <a:latin typeface="Arial"/>
                <a:cs typeface="Arial"/>
              </a:rPr>
              <a:t> </a:t>
            </a:r>
            <a:r>
              <a:rPr sz="1200" spc="-10">
                <a:solidFill>
                  <a:srgbClr val="252525"/>
                </a:solidFill>
                <a:latin typeface="Arial"/>
                <a:cs typeface="Arial"/>
              </a:rPr>
              <a:t>an</a:t>
            </a:r>
            <a:r>
              <a:rPr sz="1200">
                <a:solidFill>
                  <a:srgbClr val="252525"/>
                </a:solidFill>
                <a:latin typeface="Arial"/>
                <a:cs typeface="Arial"/>
              </a:rPr>
              <a:t>d</a:t>
            </a:r>
            <a:r>
              <a:rPr sz="1200" spc="-50">
                <a:solidFill>
                  <a:srgbClr val="252525"/>
                </a:solidFill>
                <a:latin typeface="Arial"/>
                <a:cs typeface="Arial"/>
              </a:rPr>
              <a:t> </a:t>
            </a:r>
            <a:r>
              <a:rPr sz="1200">
                <a:solidFill>
                  <a:srgbClr val="252525"/>
                </a:solidFill>
                <a:latin typeface="Arial"/>
                <a:cs typeface="Arial"/>
              </a:rPr>
              <a:t>A</a:t>
            </a:r>
            <a:r>
              <a:rPr sz="1200" spc="-10">
                <a:solidFill>
                  <a:srgbClr val="252525"/>
                </a:solidFill>
                <a:latin typeface="Arial"/>
                <a:cs typeface="Arial"/>
              </a:rPr>
              <a:t>p</a:t>
            </a:r>
            <a:r>
              <a:rPr sz="1200">
                <a:solidFill>
                  <a:srgbClr val="252525"/>
                </a:solidFill>
                <a:latin typeface="Arial"/>
                <a:cs typeface="Arial"/>
              </a:rPr>
              <a:t>r</a:t>
            </a:r>
            <a:r>
              <a:rPr sz="1200" spc="-10">
                <a:solidFill>
                  <a:srgbClr val="252525"/>
                </a:solidFill>
                <a:latin typeface="Arial"/>
                <a:cs typeface="Arial"/>
              </a:rPr>
              <a:t>i</a:t>
            </a:r>
            <a:r>
              <a:rPr sz="1200">
                <a:solidFill>
                  <a:srgbClr val="252525"/>
                </a:solidFill>
                <a:latin typeface="Arial"/>
                <a:cs typeface="Arial"/>
              </a:rPr>
              <a:t>l</a:t>
            </a:r>
            <a:r>
              <a:rPr sz="1200" spc="-5">
                <a:solidFill>
                  <a:srgbClr val="252525"/>
                </a:solidFill>
                <a:latin typeface="Arial"/>
                <a:cs typeface="Arial"/>
              </a:rPr>
              <a:t> w</a:t>
            </a:r>
            <a:r>
              <a:rPr sz="1200">
                <a:solidFill>
                  <a:srgbClr val="252525"/>
                </a:solidFill>
                <a:latin typeface="Arial"/>
                <a:cs typeface="Arial"/>
              </a:rPr>
              <a:t>e </a:t>
            </a:r>
            <a:r>
              <a:rPr sz="1200" spc="-5">
                <a:solidFill>
                  <a:srgbClr val="252525"/>
                </a:solidFill>
                <a:latin typeface="Arial"/>
                <a:cs typeface="Arial"/>
              </a:rPr>
              <a:t>ha</a:t>
            </a:r>
            <a:r>
              <a:rPr sz="1200" spc="20">
                <a:solidFill>
                  <a:srgbClr val="252525"/>
                </a:solidFill>
                <a:latin typeface="Arial"/>
                <a:cs typeface="Arial"/>
              </a:rPr>
              <a:t>v</a:t>
            </a:r>
            <a:r>
              <a:rPr sz="1200">
                <a:solidFill>
                  <a:srgbClr val="252525"/>
                </a:solidFill>
                <a:latin typeface="Arial"/>
                <a:cs typeface="Arial"/>
              </a:rPr>
              <a:t>e</a:t>
            </a:r>
            <a:r>
              <a:rPr sz="1200" spc="-1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c</a:t>
            </a:r>
            <a:r>
              <a:rPr sz="1200" b="1" spc="5">
                <a:solidFill>
                  <a:srgbClr val="252525"/>
                </a:solidFill>
                <a:latin typeface="Arial"/>
                <a:cs typeface="Arial"/>
              </a:rPr>
              <a:t>o</a:t>
            </a:r>
            <a:r>
              <a:rPr sz="1200" b="1" spc="-10">
                <a:solidFill>
                  <a:srgbClr val="252525"/>
                </a:solidFill>
                <a:latin typeface="Arial"/>
                <a:cs typeface="Arial"/>
              </a:rPr>
              <a:t>m</a:t>
            </a:r>
            <a:r>
              <a:rPr sz="1200" b="1" spc="5">
                <a:solidFill>
                  <a:srgbClr val="252525"/>
                </a:solidFill>
                <a:latin typeface="Arial"/>
                <a:cs typeface="Arial"/>
              </a:rPr>
              <a:t>p</a:t>
            </a:r>
            <a:r>
              <a:rPr sz="1200" b="1">
                <a:solidFill>
                  <a:srgbClr val="252525"/>
                </a:solidFill>
                <a:latin typeface="Arial"/>
                <a:cs typeface="Arial"/>
              </a:rPr>
              <a:t>l</a:t>
            </a:r>
            <a:r>
              <a:rPr sz="1200" b="1" spc="-10">
                <a:solidFill>
                  <a:srgbClr val="252525"/>
                </a:solidFill>
                <a:latin typeface="Arial"/>
                <a:cs typeface="Arial"/>
              </a:rPr>
              <a:t>e</a:t>
            </a:r>
            <a:r>
              <a:rPr sz="1200" b="1">
                <a:solidFill>
                  <a:srgbClr val="252525"/>
                </a:solidFill>
                <a:latin typeface="Arial"/>
                <a:cs typeface="Arial"/>
              </a:rPr>
              <a:t>te</a:t>
            </a:r>
            <a:r>
              <a:rPr sz="1200" b="1" spc="-2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a:solidFill>
                  <a:srgbClr val="252525"/>
                </a:solidFill>
                <a:latin typeface="Arial"/>
                <a:cs typeface="Arial"/>
              </a:rPr>
              <a:t>f</a:t>
            </a:r>
            <a:r>
              <a:rPr sz="1200" b="1" spc="5">
                <a:solidFill>
                  <a:srgbClr val="252525"/>
                </a:solidFill>
                <a:latin typeface="Arial"/>
                <a:cs typeface="Arial"/>
              </a:rPr>
              <a:t>o</a:t>
            </a:r>
            <a:r>
              <a:rPr sz="1200" b="1" spc="-10">
                <a:solidFill>
                  <a:srgbClr val="252525"/>
                </a:solidFill>
                <a:latin typeface="Arial"/>
                <a:cs typeface="Arial"/>
              </a:rPr>
              <a:t>rma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r>
              <a:rPr sz="1200" b="1" spc="30">
                <a:solidFill>
                  <a:srgbClr val="252525"/>
                </a:solidFill>
                <a:latin typeface="Arial"/>
                <a:cs typeface="Arial"/>
              </a:rPr>
              <a:t> </a:t>
            </a:r>
            <a:r>
              <a:rPr sz="1200">
                <a:solidFill>
                  <a:srgbClr val="252525"/>
                </a:solidFill>
                <a:latin typeface="Arial"/>
                <a:cs typeface="Arial"/>
              </a:rPr>
              <a:t>to</a:t>
            </a:r>
            <a:r>
              <a:rPr sz="1200" spc="-5">
                <a:solidFill>
                  <a:srgbClr val="252525"/>
                </a:solidFill>
                <a:latin typeface="Arial"/>
                <a:cs typeface="Arial"/>
              </a:rPr>
              <a:t> </a:t>
            </a:r>
            <a:r>
              <a:rPr sz="1200" spc="-10">
                <a:solidFill>
                  <a:srgbClr val="252525"/>
                </a:solidFill>
                <a:latin typeface="Arial"/>
                <a:cs typeface="Arial"/>
              </a:rPr>
              <a:t>a</a:t>
            </a:r>
            <a:r>
              <a:rPr sz="1200">
                <a:solidFill>
                  <a:srgbClr val="252525"/>
                </a:solidFill>
                <a:latin typeface="Arial"/>
                <a:cs typeface="Arial"/>
              </a:rPr>
              <a:t>rr</a:t>
            </a:r>
            <a:r>
              <a:rPr sz="1200" spc="-10">
                <a:solidFill>
                  <a:srgbClr val="252525"/>
                </a:solidFill>
                <a:latin typeface="Arial"/>
                <a:cs typeface="Arial"/>
              </a:rPr>
              <a:t>i</a:t>
            </a:r>
            <a:r>
              <a:rPr sz="1200" spc="15">
                <a:solidFill>
                  <a:srgbClr val="252525"/>
                </a:solidFill>
                <a:latin typeface="Arial"/>
                <a:cs typeface="Arial"/>
              </a:rPr>
              <a:t>v</a:t>
            </a:r>
            <a:r>
              <a:rPr sz="1200">
                <a:solidFill>
                  <a:srgbClr val="252525"/>
                </a:solidFill>
                <a:latin typeface="Arial"/>
                <a:cs typeface="Arial"/>
              </a:rPr>
              <a:t>e</a:t>
            </a:r>
            <a:r>
              <a:rPr sz="1200" spc="-25">
                <a:solidFill>
                  <a:srgbClr val="252525"/>
                </a:solidFill>
                <a:latin typeface="Arial"/>
                <a:cs typeface="Arial"/>
              </a:rPr>
              <a:t> </a:t>
            </a:r>
            <a:r>
              <a:rPr sz="1200" spc="-10">
                <a:solidFill>
                  <a:srgbClr val="252525"/>
                </a:solidFill>
                <a:latin typeface="Arial"/>
                <a:cs typeface="Arial"/>
              </a:rPr>
              <a:t>a</a:t>
            </a:r>
            <a:r>
              <a:rPr sz="1200">
                <a:solidFill>
                  <a:srgbClr val="252525"/>
                </a:solidFill>
                <a:latin typeface="Arial"/>
                <a:cs typeface="Arial"/>
              </a:rPr>
              <a:t>t</a:t>
            </a:r>
            <a:r>
              <a:rPr sz="1200" spc="5">
                <a:solidFill>
                  <a:srgbClr val="252525"/>
                </a:solidFill>
                <a:latin typeface="Arial"/>
                <a:cs typeface="Arial"/>
              </a:rPr>
              <a:t> </a:t>
            </a:r>
            <a:r>
              <a:rPr sz="1200">
                <a:solidFill>
                  <a:srgbClr val="252525"/>
                </a:solidFill>
                <a:latin typeface="Arial"/>
                <a:cs typeface="Arial"/>
              </a:rPr>
              <a:t>a</a:t>
            </a:r>
            <a:r>
              <a:rPr sz="1200" spc="-5">
                <a:solidFill>
                  <a:srgbClr val="252525"/>
                </a:solidFill>
                <a:latin typeface="Arial"/>
                <a:cs typeface="Arial"/>
              </a:rPr>
              <a:t> </a:t>
            </a:r>
            <a:r>
              <a:rPr sz="1200" spc="-10">
                <a:solidFill>
                  <a:srgbClr val="252525"/>
                </a:solidFill>
                <a:latin typeface="Arial"/>
                <a:cs typeface="Arial"/>
              </a:rPr>
              <a:t>de</a:t>
            </a:r>
            <a:r>
              <a:rPr sz="1200">
                <a:solidFill>
                  <a:srgbClr val="252525"/>
                </a:solidFill>
                <a:latin typeface="Arial"/>
                <a:cs typeface="Arial"/>
              </a:rPr>
              <a:t>f</a:t>
            </a:r>
            <a:r>
              <a:rPr sz="1200" spc="-10">
                <a:solidFill>
                  <a:srgbClr val="252525"/>
                </a:solidFill>
                <a:latin typeface="Arial"/>
                <a:cs typeface="Arial"/>
              </a:rPr>
              <a:t>ini</a:t>
            </a:r>
            <a:r>
              <a:rPr sz="1200">
                <a:solidFill>
                  <a:srgbClr val="252525"/>
                </a:solidFill>
                <a:latin typeface="Arial"/>
                <a:cs typeface="Arial"/>
              </a:rPr>
              <a:t>t</a:t>
            </a:r>
            <a:r>
              <a:rPr sz="1200" spc="-10">
                <a:solidFill>
                  <a:srgbClr val="252525"/>
                </a:solidFill>
                <a:latin typeface="Arial"/>
                <a:cs typeface="Arial"/>
              </a:rPr>
              <a:t>i</a:t>
            </a:r>
            <a:r>
              <a:rPr sz="1200" spc="15">
                <a:solidFill>
                  <a:srgbClr val="252525"/>
                </a:solidFill>
                <a:latin typeface="Arial"/>
                <a:cs typeface="Arial"/>
              </a:rPr>
              <a:t>v</a:t>
            </a:r>
            <a:r>
              <a:rPr sz="1200">
                <a:solidFill>
                  <a:srgbClr val="252525"/>
                </a:solidFill>
                <a:latin typeface="Arial"/>
                <a:cs typeface="Arial"/>
              </a:rPr>
              <a:t>e</a:t>
            </a:r>
            <a:r>
              <a:rPr sz="1200" spc="-25">
                <a:solidFill>
                  <a:srgbClr val="252525"/>
                </a:solidFill>
                <a:latin typeface="Arial"/>
                <a:cs typeface="Arial"/>
              </a:rPr>
              <a:t> </a:t>
            </a:r>
            <a:r>
              <a:rPr sz="1200">
                <a:solidFill>
                  <a:srgbClr val="252525"/>
                </a:solidFill>
                <a:latin typeface="Arial"/>
                <a:cs typeface="Arial"/>
              </a:rPr>
              <a:t>c</a:t>
            </a:r>
            <a:r>
              <a:rPr sz="1200" spc="-10">
                <a:solidFill>
                  <a:srgbClr val="252525"/>
                </a:solidFill>
                <a:latin typeface="Arial"/>
                <a:cs typeface="Arial"/>
              </a:rPr>
              <a:t>on</a:t>
            </a:r>
            <a:r>
              <a:rPr sz="1200">
                <a:solidFill>
                  <a:srgbClr val="252525"/>
                </a:solidFill>
                <a:latin typeface="Arial"/>
                <a:cs typeface="Arial"/>
              </a:rPr>
              <a:t>c</a:t>
            </a:r>
            <a:r>
              <a:rPr sz="1200" spc="-10">
                <a:solidFill>
                  <a:srgbClr val="252525"/>
                </a:solidFill>
                <a:latin typeface="Arial"/>
                <a:cs typeface="Arial"/>
              </a:rPr>
              <a:t>lu</a:t>
            </a:r>
            <a:r>
              <a:rPr sz="1200">
                <a:solidFill>
                  <a:srgbClr val="252525"/>
                </a:solidFill>
                <a:latin typeface="Arial"/>
                <a:cs typeface="Arial"/>
              </a:rPr>
              <a:t>s</a:t>
            </a:r>
            <a:r>
              <a:rPr sz="1200" spc="-10">
                <a:solidFill>
                  <a:srgbClr val="252525"/>
                </a:solidFill>
                <a:latin typeface="Arial"/>
                <a:cs typeface="Arial"/>
              </a:rPr>
              <a:t>ion</a:t>
            </a:r>
            <a:r>
              <a:rPr sz="1200">
                <a:solidFill>
                  <a:srgbClr val="252525"/>
                </a:solidFill>
                <a:latin typeface="Arial"/>
                <a:cs typeface="Arial"/>
              </a:rPr>
              <a:t>.</a:t>
            </a:r>
            <a:endParaRPr sz="1200">
              <a:latin typeface="Arial"/>
              <a:cs typeface="Arial"/>
            </a:endParaRPr>
          </a:p>
        </p:txBody>
      </p:sp>
      <p:sp>
        <p:nvSpPr>
          <p:cNvPr id="4" name="object 4"/>
          <p:cNvSpPr/>
          <p:nvPr/>
        </p:nvSpPr>
        <p:spPr>
          <a:xfrm>
            <a:off x="381000" y="1912620"/>
            <a:ext cx="4267200" cy="291846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752340" y="2496820"/>
            <a:ext cx="4241800" cy="22098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015"/>
            <a:ext cx="1929130" cy="184666"/>
          </a:xfrm>
          <a:prstGeom prst="rect">
            <a:avLst/>
          </a:prstGeom>
        </p:spPr>
        <p:txBody>
          <a:bodyPr vert="horz" wrap="square" lIns="0" tIns="0" rIns="0" bIns="0" rtlCol="0" anchor="t">
            <a:spAutoFit/>
          </a:bodyPr>
          <a:lstStyle/>
          <a:p>
            <a:pPr marL="12700"/>
            <a:r>
              <a:rPr lang="en-US" sz="1200" b="1" spc="5">
                <a:solidFill>
                  <a:srgbClr val="252525"/>
                </a:solidFill>
                <a:latin typeface="Arial"/>
                <a:cs typeface="Arial"/>
              </a:rPr>
              <a:t>Team Roles</a:t>
            </a:r>
            <a:endParaRPr lang="en-US"/>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6</a:t>
            </a:fld>
            <a:endParaRPr spc="-5"/>
          </a:p>
        </p:txBody>
      </p:sp>
      <p:sp>
        <p:nvSpPr>
          <p:cNvPr id="4" name="Text Placeholder 2">
            <a:extLst>
              <a:ext uri="{FF2B5EF4-FFF2-40B4-BE49-F238E27FC236}">
                <a16:creationId xmlns:a16="http://schemas.microsoft.com/office/drawing/2014/main" id="{DB5A1BD5-795B-4D67-25A5-1E9DFD311C2E}"/>
              </a:ext>
            </a:extLst>
          </p:cNvPr>
          <p:cNvSpPr txBox="1">
            <a:spLocks/>
          </p:cNvSpPr>
          <p:nvPr/>
        </p:nvSpPr>
        <p:spPr>
          <a:xfrm>
            <a:off x="1278610" y="735982"/>
            <a:ext cx="6096000" cy="2908489"/>
          </a:xfrm>
          <a:prstGeom prst="rect">
            <a:avLst/>
          </a:prstGeom>
        </p:spPr>
        <p:txBody>
          <a:bodyPr wrap="square" lIns="0" tIns="0" rIns="0" bIns="0" anchor="t">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US" sz="2100" kern="0">
              <a:cs typeface="Calibri"/>
            </a:endParaRPr>
          </a:p>
          <a:p>
            <a:pPr marL="342900" indent="-342900">
              <a:buFont typeface="Arial"/>
              <a:buChar char="•"/>
            </a:pPr>
            <a:r>
              <a:rPr lang="en-US" sz="2100" kern="0"/>
              <a:t>Team Lead: Vincent Chun </a:t>
            </a:r>
            <a:endParaRPr lang="en-US" sz="2100" kern="0">
              <a:cs typeface="Calibri"/>
            </a:endParaRPr>
          </a:p>
          <a:p>
            <a:r>
              <a:rPr lang="en-US" sz="2100" kern="0"/>
              <a:t>      (Sr Scientist/Sr Analyst/ Chief Engineer)</a:t>
            </a:r>
            <a:endParaRPr lang="en-US" sz="2100" kern="0">
              <a:cs typeface="Calibri"/>
            </a:endParaRPr>
          </a:p>
          <a:p>
            <a:pPr marL="342900" indent="-342900">
              <a:buFont typeface="Arial"/>
              <a:buChar char="•"/>
            </a:pPr>
            <a:endParaRPr lang="en-US" sz="2100" kern="0">
              <a:cs typeface="Calibri"/>
            </a:endParaRPr>
          </a:p>
          <a:p>
            <a:pPr marL="342900" indent="-342900">
              <a:buFont typeface="Arial"/>
              <a:buChar char="•"/>
            </a:pPr>
            <a:r>
              <a:rPr lang="en-US" sz="2100" kern="0"/>
              <a:t>Data Analyst: Diana Koh </a:t>
            </a:r>
            <a:endParaRPr lang="en-US" sz="2100" kern="0">
              <a:latin typeface="Calibri"/>
              <a:cs typeface="Arial" panose="020B0604020202020204" pitchFamily="34" charset="0"/>
            </a:endParaRPr>
          </a:p>
          <a:p>
            <a:pPr marL="342900" indent="-342900">
              <a:buFont typeface="Arial"/>
              <a:buChar char="•"/>
            </a:pPr>
            <a:endParaRPr lang="en-US" sz="2100" kern="0">
              <a:cs typeface="Calibri"/>
            </a:endParaRPr>
          </a:p>
          <a:p>
            <a:pPr marL="342900" indent="-342900">
              <a:buFont typeface="Arial"/>
              <a:buChar char="•"/>
            </a:pPr>
            <a:r>
              <a:rPr lang="en-US" sz="2100" kern="0"/>
              <a:t>Data Engineer: Leong </a:t>
            </a:r>
            <a:r>
              <a:rPr lang="en-US" sz="2100" kern="0" err="1">
                <a:latin typeface="Calibri"/>
                <a:cs typeface="Arial"/>
              </a:rPr>
              <a:t>Sunyoi</a:t>
            </a:r>
            <a:r>
              <a:rPr lang="en-US" sz="2100" kern="0">
                <a:latin typeface="Calibri"/>
                <a:cs typeface="Arial"/>
              </a:rPr>
              <a:t> </a:t>
            </a:r>
            <a:endParaRPr lang="en-US" sz="2100" kern="0">
              <a:latin typeface="Calibri"/>
              <a:cs typeface="Arial" panose="020B0604020202020204" pitchFamily="34" charset="0"/>
            </a:endParaRPr>
          </a:p>
          <a:p>
            <a:pPr marL="342900" indent="-342900">
              <a:buFont typeface="Arial"/>
              <a:buChar char="•"/>
            </a:pPr>
            <a:endParaRPr lang="en-US" sz="2100" kern="0">
              <a:latin typeface="Calibri"/>
              <a:cs typeface="Arial"/>
            </a:endParaRPr>
          </a:p>
          <a:p>
            <a:pPr marL="342900" indent="-342900">
              <a:buFont typeface="Arial"/>
              <a:buChar char="•"/>
            </a:pPr>
            <a:r>
              <a:rPr lang="en-US" sz="2100" kern="0"/>
              <a:t>Data Scientist: Raymond Ang</a:t>
            </a:r>
            <a:endParaRPr lang="en-US" sz="2100" kern="0">
              <a:cs typeface="Calibri"/>
            </a:endParaRPr>
          </a:p>
        </p:txBody>
      </p:sp>
      <p:graphicFrame>
        <p:nvGraphicFramePr>
          <p:cNvPr id="9" name="Diagram 8">
            <a:extLst>
              <a:ext uri="{FF2B5EF4-FFF2-40B4-BE49-F238E27FC236}">
                <a16:creationId xmlns:a16="http://schemas.microsoft.com/office/drawing/2014/main" id="{40A560A6-3ADE-40D7-58D1-1AE3AB99B61F}"/>
              </a:ext>
            </a:extLst>
          </p:cNvPr>
          <p:cNvGraphicFramePr/>
          <p:nvPr>
            <p:extLst>
              <p:ext uri="{D42A27DB-BD31-4B8C-83A1-F6EECF244321}">
                <p14:modId xmlns:p14="http://schemas.microsoft.com/office/powerpoint/2010/main" val="1084214158"/>
              </p:ext>
            </p:extLst>
          </p:nvPr>
        </p:nvGraphicFramePr>
        <p:xfrm>
          <a:off x="1390360" y="3445146"/>
          <a:ext cx="6096000" cy="1605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583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60</a:t>
            </a:fld>
            <a:endParaRPr spc="-5"/>
          </a:p>
        </p:txBody>
      </p:sp>
      <p:pic>
        <p:nvPicPr>
          <p:cNvPr id="5" name="Picture 5" descr="Chart&#10;&#10;Description automatically generated">
            <a:extLst>
              <a:ext uri="{FF2B5EF4-FFF2-40B4-BE49-F238E27FC236}">
                <a16:creationId xmlns:a16="http://schemas.microsoft.com/office/drawing/2014/main" id="{22A85A6F-3A62-BDB6-15B0-FF1F769E4E50}"/>
              </a:ext>
            </a:extLst>
          </p:cNvPr>
          <p:cNvPicPr>
            <a:picLocks noChangeAspect="1"/>
          </p:cNvPicPr>
          <p:nvPr/>
        </p:nvPicPr>
        <p:blipFill>
          <a:blip r:embed="rId3"/>
          <a:stretch>
            <a:fillRect/>
          </a:stretch>
        </p:blipFill>
        <p:spPr>
          <a:xfrm>
            <a:off x="304285" y="1330824"/>
            <a:ext cx="4156504" cy="2945227"/>
          </a:xfrm>
          <a:prstGeom prst="rect">
            <a:avLst/>
          </a:prstGeom>
        </p:spPr>
      </p:pic>
      <p:sp>
        <p:nvSpPr>
          <p:cNvPr id="6" name="TextBox 5">
            <a:extLst>
              <a:ext uri="{FF2B5EF4-FFF2-40B4-BE49-F238E27FC236}">
                <a16:creationId xmlns:a16="http://schemas.microsoft.com/office/drawing/2014/main" id="{697A92B9-A9E4-5002-8A63-32568102B770}"/>
              </a:ext>
            </a:extLst>
          </p:cNvPr>
          <p:cNvSpPr txBox="1"/>
          <p:nvPr/>
        </p:nvSpPr>
        <p:spPr>
          <a:xfrm>
            <a:off x="325828" y="631902"/>
            <a:ext cx="84890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Arial"/>
              </a:rPr>
              <a:t>Qns</a:t>
            </a:r>
            <a:r>
              <a:rPr lang="en-US" dirty="0">
                <a:latin typeface="Arial"/>
              </a:rPr>
              <a:t>: </a:t>
            </a:r>
            <a:r>
              <a:rPr lang="en-US">
                <a:latin typeface="Arial"/>
              </a:rPr>
              <a:t>Does smoking increases the risk of young and old people having stroke.</a:t>
            </a:r>
            <a:endParaRPr lang="en-US"/>
          </a:p>
        </p:txBody>
      </p:sp>
      <p:pic>
        <p:nvPicPr>
          <p:cNvPr id="7" name="Picture 7" descr="Chart, histogram&#10;&#10;Description automatically generated">
            <a:extLst>
              <a:ext uri="{FF2B5EF4-FFF2-40B4-BE49-F238E27FC236}">
                <a16:creationId xmlns:a16="http://schemas.microsoft.com/office/drawing/2014/main" id="{9EA4A3AB-3ABC-CD66-78EE-9B27A9B8894D}"/>
              </a:ext>
            </a:extLst>
          </p:cNvPr>
          <p:cNvPicPr>
            <a:picLocks noChangeAspect="1"/>
          </p:cNvPicPr>
          <p:nvPr/>
        </p:nvPicPr>
        <p:blipFill>
          <a:blip r:embed="rId4"/>
          <a:stretch>
            <a:fillRect/>
          </a:stretch>
        </p:blipFill>
        <p:spPr>
          <a:xfrm>
            <a:off x="4605981" y="1486448"/>
            <a:ext cx="4318685" cy="2881117"/>
          </a:xfrm>
          <a:prstGeom prst="rect">
            <a:avLst/>
          </a:prstGeom>
        </p:spPr>
      </p:pic>
      <p:sp>
        <p:nvSpPr>
          <p:cNvPr id="8" name="TextBox 7">
            <a:extLst>
              <a:ext uri="{FF2B5EF4-FFF2-40B4-BE49-F238E27FC236}">
                <a16:creationId xmlns:a16="http://schemas.microsoft.com/office/drawing/2014/main" id="{4178D5B8-1F35-8A3C-2D86-00F7D99C2870}"/>
              </a:ext>
            </a:extLst>
          </p:cNvPr>
          <p:cNvSpPr txBox="1"/>
          <p:nvPr/>
        </p:nvSpPr>
        <p:spPr>
          <a:xfrm>
            <a:off x="4574005" y="4538913"/>
            <a:ext cx="44075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cs typeface="Calibri"/>
              </a:rPr>
              <a:t>Plot show smoking or formerly smoke does not increase the number of people who is having stroke for young and old people</a:t>
            </a:r>
          </a:p>
        </p:txBody>
      </p:sp>
      <p:pic>
        <p:nvPicPr>
          <p:cNvPr id="12" name="Picture 11">
            <a:extLst>
              <a:ext uri="{FF2B5EF4-FFF2-40B4-BE49-F238E27FC236}">
                <a16:creationId xmlns:a16="http://schemas.microsoft.com/office/drawing/2014/main" id="{7DD89042-39B9-4AE7-1682-29F8DF204E3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94528" y="2933073"/>
            <a:ext cx="361496" cy="360350"/>
          </a:xfrm>
          <a:prstGeom prst="rect">
            <a:avLst/>
          </a:prstGeom>
        </p:spPr>
      </p:pic>
      <p:pic>
        <p:nvPicPr>
          <p:cNvPr id="14" name="Picture 13">
            <a:extLst>
              <a:ext uri="{FF2B5EF4-FFF2-40B4-BE49-F238E27FC236}">
                <a16:creationId xmlns:a16="http://schemas.microsoft.com/office/drawing/2014/main" id="{E673466D-47DD-0B65-79D5-406860D5813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555475" y="1649706"/>
            <a:ext cx="301338" cy="350323"/>
          </a:xfrm>
          <a:prstGeom prst="rect">
            <a:avLst/>
          </a:prstGeom>
        </p:spPr>
      </p:pic>
      <p:sp>
        <p:nvSpPr>
          <p:cNvPr id="15" name="Oval 14">
            <a:extLst>
              <a:ext uri="{FF2B5EF4-FFF2-40B4-BE49-F238E27FC236}">
                <a16:creationId xmlns:a16="http://schemas.microsoft.com/office/drawing/2014/main" id="{7D393B59-C3BE-A279-2795-772E493435CD}"/>
              </a:ext>
            </a:extLst>
          </p:cNvPr>
          <p:cNvSpPr/>
          <p:nvPr/>
        </p:nvSpPr>
        <p:spPr>
          <a:xfrm>
            <a:off x="6140116" y="2655971"/>
            <a:ext cx="350921" cy="340894"/>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33C1FF-F53E-00A4-747A-FED2EC991407}"/>
              </a:ext>
            </a:extLst>
          </p:cNvPr>
          <p:cNvSpPr/>
          <p:nvPr/>
        </p:nvSpPr>
        <p:spPr>
          <a:xfrm>
            <a:off x="6240379" y="3869155"/>
            <a:ext cx="350921" cy="340894"/>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3FDD71-3349-43C4-8473-5AE6B9465BA6}"/>
              </a:ext>
            </a:extLst>
          </p:cNvPr>
          <p:cNvSpPr txBox="1"/>
          <p:nvPr/>
        </p:nvSpPr>
        <p:spPr>
          <a:xfrm>
            <a:off x="299157" y="995118"/>
            <a:ext cx="4098702" cy="877163"/>
          </a:xfrm>
          <a:prstGeom prst="rect">
            <a:avLst/>
          </a:prstGeom>
          <a:noFill/>
        </p:spPr>
        <p:txBody>
          <a:bodyPr wrap="square">
            <a:spAutoFit/>
          </a:bodyPr>
          <a:lstStyle/>
          <a:p>
            <a:r>
              <a:rPr lang="en-US">
                <a:solidFill>
                  <a:srgbClr val="000000"/>
                </a:solidFill>
                <a:latin typeface="Arial"/>
                <a:cs typeface="Arial"/>
              </a:rPr>
              <a:t>Stroke risk increases with Age</a:t>
            </a:r>
          </a:p>
          <a:p>
            <a:pPr marL="171450" indent="-171450">
              <a:buFont typeface="Wingdings" panose="05000000000000000000" pitchFamily="2" charset="2"/>
              <a:buChar char="q"/>
            </a:pPr>
            <a:endParaRPr lang="en-US" sz="900">
              <a:solidFill>
                <a:srgbClr val="000000"/>
              </a:solidFill>
              <a:latin typeface="Arial"/>
              <a:cs typeface="Arial"/>
            </a:endParaRPr>
          </a:p>
          <a:p>
            <a:pPr marL="171450" indent="-171450">
              <a:buFont typeface="Wingdings" panose="05000000000000000000" pitchFamily="2" charset="2"/>
              <a:buChar char="q"/>
            </a:pPr>
            <a:r>
              <a:rPr lang="en-US" sz="800" b="0" i="0">
                <a:solidFill>
                  <a:srgbClr val="000000"/>
                </a:solidFill>
                <a:effectLst/>
                <a:latin typeface="Arial" panose="020B0604020202020204" pitchFamily="34" charset="0"/>
                <a:cs typeface="Arial" panose="020B0604020202020204" pitchFamily="34" charset="0"/>
              </a:rPr>
              <a:t>Generally the presence of stroke increases with age</a:t>
            </a:r>
          </a:p>
          <a:p>
            <a:pPr marL="171450" indent="-171450">
              <a:buFont typeface="Wingdings" panose="05000000000000000000" pitchFamily="2" charset="2"/>
              <a:buChar char="q"/>
            </a:pPr>
            <a:r>
              <a:rPr lang="en-SG" sz="800">
                <a:latin typeface="Arial" panose="020B0604020202020204" pitchFamily="34" charset="0"/>
                <a:cs typeface="Arial" panose="020B0604020202020204" pitchFamily="34" charset="0"/>
              </a:rPr>
              <a:t>Females show presence of stroke at younger age (30s) than males (40s)</a:t>
            </a:r>
          </a:p>
          <a:p>
            <a:pPr marL="171450" indent="-171450">
              <a:buFont typeface="Wingdings" panose="05000000000000000000" pitchFamily="2" charset="2"/>
              <a:buChar char="q"/>
            </a:pPr>
            <a:r>
              <a:rPr lang="en-SG" sz="800">
                <a:latin typeface="Arial" panose="020B0604020202020204" pitchFamily="34" charset="0"/>
                <a:cs typeface="Arial" panose="020B0604020202020204" pitchFamily="34" charset="0"/>
              </a:rPr>
              <a:t>More females show presence of stroke than males at older age (65 above)</a:t>
            </a:r>
          </a:p>
        </p:txBody>
      </p:sp>
      <p:sp>
        <p:nvSpPr>
          <p:cNvPr id="7" name="object 2">
            <a:extLst>
              <a:ext uri="{FF2B5EF4-FFF2-40B4-BE49-F238E27FC236}">
                <a16:creationId xmlns:a16="http://schemas.microsoft.com/office/drawing/2014/main" id="{FE9D4EA1-6173-4BCA-AF62-6FF3E58EC556}"/>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8" name="object 3">
            <a:extLst>
              <a:ext uri="{FF2B5EF4-FFF2-40B4-BE49-F238E27FC236}">
                <a16:creationId xmlns:a16="http://schemas.microsoft.com/office/drawing/2014/main" id="{E927612E-9561-4AA0-A96D-B8839DFE90F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BA5C6981-C435-4A8A-84B8-C32624221AEF}"/>
              </a:ext>
            </a:extLst>
          </p:cNvPr>
          <p:cNvPicPr>
            <a:picLocks noChangeAspect="1"/>
          </p:cNvPicPr>
          <p:nvPr/>
        </p:nvPicPr>
        <p:blipFill>
          <a:blip r:embed="rId2"/>
          <a:stretch>
            <a:fillRect/>
          </a:stretch>
        </p:blipFill>
        <p:spPr>
          <a:xfrm>
            <a:off x="232349" y="2432123"/>
            <a:ext cx="4165510" cy="1761342"/>
          </a:xfrm>
          <a:prstGeom prst="rect">
            <a:avLst/>
          </a:prstGeom>
        </p:spPr>
      </p:pic>
      <p:pic>
        <p:nvPicPr>
          <p:cNvPr id="15" name="Picture 14">
            <a:extLst>
              <a:ext uri="{FF2B5EF4-FFF2-40B4-BE49-F238E27FC236}">
                <a16:creationId xmlns:a16="http://schemas.microsoft.com/office/drawing/2014/main" id="{73C1F20A-4874-4CA3-97CD-65AFA6F5DCA2}"/>
              </a:ext>
            </a:extLst>
          </p:cNvPr>
          <p:cNvPicPr>
            <a:picLocks noChangeAspect="1"/>
          </p:cNvPicPr>
          <p:nvPr/>
        </p:nvPicPr>
        <p:blipFill>
          <a:blip r:embed="rId3"/>
          <a:stretch>
            <a:fillRect/>
          </a:stretch>
        </p:blipFill>
        <p:spPr>
          <a:xfrm>
            <a:off x="4572000" y="823556"/>
            <a:ext cx="4277282" cy="3893915"/>
          </a:xfrm>
          <a:prstGeom prst="rect">
            <a:avLst/>
          </a:prstGeom>
        </p:spPr>
      </p:pic>
      <p:cxnSp>
        <p:nvCxnSpPr>
          <p:cNvPr id="2" name="Straight Arrow Connector 1">
            <a:extLst>
              <a:ext uri="{FF2B5EF4-FFF2-40B4-BE49-F238E27FC236}">
                <a16:creationId xmlns:a16="http://schemas.microsoft.com/office/drawing/2014/main" id="{42A3CD7B-CE8F-AC68-0D17-A42C2673EED3}"/>
              </a:ext>
            </a:extLst>
          </p:cNvPr>
          <p:cNvCxnSpPr/>
          <p:nvPr/>
        </p:nvCxnSpPr>
        <p:spPr>
          <a:xfrm flipV="1">
            <a:off x="1477879" y="3570371"/>
            <a:ext cx="2739189" cy="389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805EF9-BCE7-1378-B5CA-AE84575B3CDC}"/>
              </a:ext>
            </a:extLst>
          </p:cNvPr>
          <p:cNvSpPr txBox="1"/>
          <p:nvPr/>
        </p:nvSpPr>
        <p:spPr>
          <a:xfrm rot="21120000">
            <a:off x="2489168" y="3446763"/>
            <a:ext cx="157012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cs typeface="Calibri"/>
              </a:rPr>
              <a:t>Stroke increase with age</a:t>
            </a:r>
            <a:endParaRPr lang="en-US" dirty="0">
              <a:cs typeface="Calibri"/>
            </a:endParaRPr>
          </a:p>
        </p:txBody>
      </p:sp>
      <p:sp>
        <p:nvSpPr>
          <p:cNvPr id="4" name="TextBox 3">
            <a:extLst>
              <a:ext uri="{FF2B5EF4-FFF2-40B4-BE49-F238E27FC236}">
                <a16:creationId xmlns:a16="http://schemas.microsoft.com/office/drawing/2014/main" id="{416DAF9F-B3A5-17F2-168B-BEE0DBFE4221}"/>
              </a:ext>
            </a:extLst>
          </p:cNvPr>
          <p:cNvSpPr txBox="1"/>
          <p:nvPr/>
        </p:nvSpPr>
        <p:spPr>
          <a:xfrm>
            <a:off x="5566611" y="638676"/>
            <a:ext cx="188093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Split By Stroke and No Stroke</a:t>
            </a:r>
          </a:p>
        </p:txBody>
      </p:sp>
      <p:sp>
        <p:nvSpPr>
          <p:cNvPr id="6" name="TextBox 5">
            <a:extLst>
              <a:ext uri="{FF2B5EF4-FFF2-40B4-BE49-F238E27FC236}">
                <a16:creationId xmlns:a16="http://schemas.microsoft.com/office/drawing/2014/main" id="{91F303AB-389D-2D0D-0BEE-45A376DA3E55}"/>
              </a:ext>
            </a:extLst>
          </p:cNvPr>
          <p:cNvSpPr txBox="1"/>
          <p:nvPr/>
        </p:nvSpPr>
        <p:spPr>
          <a:xfrm>
            <a:off x="4957512" y="2435893"/>
            <a:ext cx="7178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t>Stroke</a:t>
            </a:r>
          </a:p>
        </p:txBody>
      </p:sp>
      <p:sp>
        <p:nvSpPr>
          <p:cNvPr id="11" name="TextBox 10">
            <a:extLst>
              <a:ext uri="{FF2B5EF4-FFF2-40B4-BE49-F238E27FC236}">
                <a16:creationId xmlns:a16="http://schemas.microsoft.com/office/drawing/2014/main" id="{1338D72C-E90F-2D4D-1CD5-FCBDB582E61D}"/>
              </a:ext>
            </a:extLst>
          </p:cNvPr>
          <p:cNvSpPr txBox="1"/>
          <p:nvPr/>
        </p:nvSpPr>
        <p:spPr>
          <a:xfrm>
            <a:off x="8075696" y="2205287"/>
            <a:ext cx="9484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No Stroke</a:t>
            </a:r>
          </a:p>
        </p:txBody>
      </p:sp>
      <p:sp>
        <p:nvSpPr>
          <p:cNvPr id="9" name="TextBox 8">
            <a:extLst>
              <a:ext uri="{FF2B5EF4-FFF2-40B4-BE49-F238E27FC236}">
                <a16:creationId xmlns:a16="http://schemas.microsoft.com/office/drawing/2014/main" id="{D4733764-433B-77C2-785D-05A55FD1450E}"/>
              </a:ext>
            </a:extLst>
          </p:cNvPr>
          <p:cNvSpPr txBox="1"/>
          <p:nvPr/>
        </p:nvSpPr>
        <p:spPr>
          <a:xfrm>
            <a:off x="5000123" y="2709112"/>
            <a:ext cx="9484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cs typeface="Calibri"/>
              </a:rPr>
              <a:t>Male – 102</a:t>
            </a:r>
          </a:p>
          <a:p>
            <a:r>
              <a:rPr lang="en-US" sz="1000" dirty="0">
                <a:cs typeface="Calibri"/>
              </a:rPr>
              <a:t>Female - 132</a:t>
            </a:r>
          </a:p>
        </p:txBody>
      </p:sp>
      <p:cxnSp>
        <p:nvCxnSpPr>
          <p:cNvPr id="10" name="Straight Arrow Connector 9">
            <a:extLst>
              <a:ext uri="{FF2B5EF4-FFF2-40B4-BE49-F238E27FC236}">
                <a16:creationId xmlns:a16="http://schemas.microsoft.com/office/drawing/2014/main" id="{6E0B8EB3-FC4D-DB60-788E-224D4E7D7851}"/>
              </a:ext>
            </a:extLst>
          </p:cNvPr>
          <p:cNvCxnSpPr/>
          <p:nvPr/>
        </p:nvCxnSpPr>
        <p:spPr>
          <a:xfrm>
            <a:off x="4830405" y="1570433"/>
            <a:ext cx="491288" cy="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43D83B-CA17-21F5-4D99-892BEB00DB56}"/>
              </a:ext>
            </a:extLst>
          </p:cNvPr>
          <p:cNvSpPr txBox="1"/>
          <p:nvPr/>
        </p:nvSpPr>
        <p:spPr>
          <a:xfrm>
            <a:off x="4704347" y="1230229"/>
            <a:ext cx="1209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No Male has stroke at age below 40</a:t>
            </a:r>
            <a:endParaRPr lang="en-US" sz="900" dirty="0"/>
          </a:p>
        </p:txBody>
      </p:sp>
      <p:cxnSp>
        <p:nvCxnSpPr>
          <p:cNvPr id="14" name="Straight Arrow Connector 13">
            <a:extLst>
              <a:ext uri="{FF2B5EF4-FFF2-40B4-BE49-F238E27FC236}">
                <a16:creationId xmlns:a16="http://schemas.microsoft.com/office/drawing/2014/main" id="{D06E1876-0054-2A23-5C96-304F0717AB87}"/>
              </a:ext>
            </a:extLst>
          </p:cNvPr>
          <p:cNvCxnSpPr/>
          <p:nvPr/>
        </p:nvCxnSpPr>
        <p:spPr>
          <a:xfrm flipV="1">
            <a:off x="4638675" y="3360318"/>
            <a:ext cx="721895" cy="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16457E-CD31-0013-6D3A-A82F6FE074B5}"/>
              </a:ext>
            </a:extLst>
          </p:cNvPr>
          <p:cNvSpPr txBox="1"/>
          <p:nvPr/>
        </p:nvSpPr>
        <p:spPr>
          <a:xfrm>
            <a:off x="4829676" y="3340768"/>
            <a:ext cx="93846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Age 65 &amp; below</a:t>
            </a:r>
          </a:p>
        </p:txBody>
      </p:sp>
      <p:sp>
        <p:nvSpPr>
          <p:cNvPr id="17" name="TextBox 16">
            <a:extLst>
              <a:ext uri="{FF2B5EF4-FFF2-40B4-BE49-F238E27FC236}">
                <a16:creationId xmlns:a16="http://schemas.microsoft.com/office/drawing/2014/main" id="{5A07D834-50B0-6153-865D-79662DCD7FB9}"/>
              </a:ext>
            </a:extLst>
          </p:cNvPr>
          <p:cNvSpPr txBox="1"/>
          <p:nvPr/>
        </p:nvSpPr>
        <p:spPr>
          <a:xfrm>
            <a:off x="4889833" y="3521243"/>
            <a:ext cx="9484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cs typeface="Calibri"/>
              </a:rPr>
              <a:t>Male – 60</a:t>
            </a:r>
          </a:p>
          <a:p>
            <a:r>
              <a:rPr lang="en-US" sz="900" dirty="0">
                <a:cs typeface="Calibri"/>
              </a:rPr>
              <a:t>Female - 84</a:t>
            </a:r>
          </a:p>
        </p:txBody>
      </p:sp>
    </p:spTree>
    <p:extLst>
      <p:ext uri="{BB962C8B-B14F-4D97-AF65-F5344CB8AC3E}">
        <p14:creationId xmlns:p14="http://schemas.microsoft.com/office/powerpoint/2010/main" val="4167020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73293-1DEB-45C0-A0E8-6D6577ABBFF5}"/>
              </a:ext>
            </a:extLst>
          </p:cNvPr>
          <p:cNvPicPr>
            <a:picLocks noChangeAspect="1"/>
          </p:cNvPicPr>
          <p:nvPr/>
        </p:nvPicPr>
        <p:blipFill>
          <a:blip r:embed="rId2"/>
          <a:stretch>
            <a:fillRect/>
          </a:stretch>
        </p:blipFill>
        <p:spPr>
          <a:xfrm>
            <a:off x="1239037" y="1647880"/>
            <a:ext cx="5806943" cy="2720576"/>
          </a:xfrm>
          <a:prstGeom prst="rect">
            <a:avLst/>
          </a:prstGeom>
        </p:spPr>
      </p:pic>
      <p:sp>
        <p:nvSpPr>
          <p:cNvPr id="5" name="TextBox 4">
            <a:extLst>
              <a:ext uri="{FF2B5EF4-FFF2-40B4-BE49-F238E27FC236}">
                <a16:creationId xmlns:a16="http://schemas.microsoft.com/office/drawing/2014/main" id="{093FDD71-3349-43C4-8473-5AE6B9465BA6}"/>
              </a:ext>
            </a:extLst>
          </p:cNvPr>
          <p:cNvSpPr txBox="1"/>
          <p:nvPr/>
        </p:nvSpPr>
        <p:spPr>
          <a:xfrm>
            <a:off x="353377" y="658185"/>
            <a:ext cx="7432878" cy="523220"/>
          </a:xfrm>
          <a:prstGeom prst="rect">
            <a:avLst/>
          </a:prstGeom>
          <a:noFill/>
        </p:spPr>
        <p:txBody>
          <a:bodyPr wrap="square" lIns="91440" tIns="45720" rIns="91440" bIns="45720" anchor="t">
            <a:spAutoFit/>
          </a:bodyPr>
          <a:lstStyle/>
          <a:p>
            <a:r>
              <a:rPr lang="en-SG" sz="1800" b="0" i="0" dirty="0">
                <a:solidFill>
                  <a:srgbClr val="000000"/>
                </a:solidFill>
                <a:effectLst/>
                <a:latin typeface="Arial"/>
                <a:cs typeface="Arial"/>
              </a:rPr>
              <a:t>Overweight and obesity:=&gt;</a:t>
            </a:r>
            <a:r>
              <a:rPr lang="en-US" dirty="0">
                <a:solidFill>
                  <a:srgbClr val="000000"/>
                </a:solidFill>
                <a:latin typeface="Arial"/>
                <a:cs typeface="Arial"/>
              </a:rPr>
              <a:t> Male</a:t>
            </a:r>
            <a:r>
              <a:rPr lang="en-US" sz="1800" b="0" i="0" dirty="0">
                <a:solidFill>
                  <a:srgbClr val="000000"/>
                </a:solidFill>
                <a:effectLst/>
                <a:latin typeface="Arial"/>
                <a:cs typeface="Arial"/>
              </a:rPr>
              <a:t> BMI </a:t>
            </a:r>
            <a:r>
              <a:rPr lang="en-US" sz="1800" dirty="0">
                <a:solidFill>
                  <a:srgbClr val="000000"/>
                </a:solidFill>
                <a:latin typeface="Arial"/>
                <a:cs typeface="Arial"/>
              </a:rPr>
              <a:t>vs stroke | </a:t>
            </a:r>
            <a:r>
              <a:rPr lang="en-US" dirty="0">
                <a:solidFill>
                  <a:srgbClr val="000000"/>
                </a:solidFill>
                <a:latin typeface="Arial"/>
                <a:cs typeface="Arial"/>
              </a:rPr>
              <a:t>Female </a:t>
            </a:r>
            <a:r>
              <a:rPr lang="en-US" sz="1800" dirty="0">
                <a:solidFill>
                  <a:srgbClr val="000000"/>
                </a:solidFill>
                <a:latin typeface="Arial"/>
                <a:cs typeface="Arial"/>
              </a:rPr>
              <a:t>BMI vs stroke</a:t>
            </a:r>
          </a:p>
          <a:p>
            <a:endParaRPr lang="en-US" sz="1000" dirty="0">
              <a:latin typeface="Arial"/>
              <a:cs typeface="Arial"/>
            </a:endParaRPr>
          </a:p>
        </p:txBody>
      </p:sp>
      <p:sp>
        <p:nvSpPr>
          <p:cNvPr id="7" name="object 2">
            <a:extLst>
              <a:ext uri="{FF2B5EF4-FFF2-40B4-BE49-F238E27FC236}">
                <a16:creationId xmlns:a16="http://schemas.microsoft.com/office/drawing/2014/main" id="{FE9D4EA1-6173-4BCA-AF62-6FF3E58EC556}"/>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8" name="object 3">
            <a:extLst>
              <a:ext uri="{FF2B5EF4-FFF2-40B4-BE49-F238E27FC236}">
                <a16:creationId xmlns:a16="http://schemas.microsoft.com/office/drawing/2014/main" id="{E927612E-9561-4AA0-A96D-B8839DFE90F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2" name="Oval 1">
            <a:extLst>
              <a:ext uri="{FF2B5EF4-FFF2-40B4-BE49-F238E27FC236}">
                <a16:creationId xmlns:a16="http://schemas.microsoft.com/office/drawing/2014/main" id="{2E9D7E87-360B-5E6A-33F1-65D7294AC10C}"/>
              </a:ext>
            </a:extLst>
          </p:cNvPr>
          <p:cNvSpPr/>
          <p:nvPr/>
        </p:nvSpPr>
        <p:spPr>
          <a:xfrm>
            <a:off x="2360194" y="1914023"/>
            <a:ext cx="531395" cy="521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91E085-CF2B-1551-7079-270A018CBE80}"/>
              </a:ext>
            </a:extLst>
          </p:cNvPr>
          <p:cNvSpPr/>
          <p:nvPr/>
        </p:nvSpPr>
        <p:spPr>
          <a:xfrm>
            <a:off x="5067299" y="1914023"/>
            <a:ext cx="541421" cy="7720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B81086-B1E1-07FC-E914-4C4F24C987D1}"/>
              </a:ext>
            </a:extLst>
          </p:cNvPr>
          <p:cNvSpPr txBox="1"/>
          <p:nvPr/>
        </p:nvSpPr>
        <p:spPr>
          <a:xfrm>
            <a:off x="423560" y="1229684"/>
            <a:ext cx="2941089" cy="553998"/>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1000" dirty="0">
                <a:solidFill>
                  <a:srgbClr val="000000"/>
                </a:solidFill>
                <a:latin typeface="Arial"/>
                <a:cs typeface="Arial"/>
              </a:rPr>
              <a:t>Males’ BMI between 25 to 35 show more stroke present especially for older age (70 above)</a:t>
            </a:r>
            <a:endParaRPr lang="en-US" dirty="0"/>
          </a:p>
        </p:txBody>
      </p:sp>
      <p:sp>
        <p:nvSpPr>
          <p:cNvPr id="12" name="TextBox 11">
            <a:extLst>
              <a:ext uri="{FF2B5EF4-FFF2-40B4-BE49-F238E27FC236}">
                <a16:creationId xmlns:a16="http://schemas.microsoft.com/office/drawing/2014/main" id="{897EA83B-877F-9EA0-CD2D-5467A1290257}"/>
              </a:ext>
            </a:extLst>
          </p:cNvPr>
          <p:cNvSpPr txBox="1"/>
          <p:nvPr/>
        </p:nvSpPr>
        <p:spPr>
          <a:xfrm>
            <a:off x="5978138" y="1881394"/>
            <a:ext cx="2720510" cy="553998"/>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1000" b="0" i="0" dirty="0">
                <a:solidFill>
                  <a:srgbClr val="000000"/>
                </a:solidFill>
                <a:effectLst/>
                <a:latin typeface="Arial"/>
                <a:cs typeface="Arial"/>
              </a:rPr>
              <a:t>Females’ BMI between 30 to 42 show more stroke present especially for older age (65 above)</a:t>
            </a:r>
            <a:endParaRPr lang="en-SG" sz="1000" dirty="0"/>
          </a:p>
        </p:txBody>
      </p:sp>
    </p:spTree>
    <p:extLst>
      <p:ext uri="{BB962C8B-B14F-4D97-AF65-F5344CB8AC3E}">
        <p14:creationId xmlns:p14="http://schemas.microsoft.com/office/powerpoint/2010/main" val="2027219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3FDD71-3349-43C4-8473-5AE6B9465BA6}"/>
              </a:ext>
            </a:extLst>
          </p:cNvPr>
          <p:cNvSpPr txBox="1"/>
          <p:nvPr/>
        </p:nvSpPr>
        <p:spPr>
          <a:xfrm>
            <a:off x="432814" y="715235"/>
            <a:ext cx="7432878" cy="954107"/>
          </a:xfrm>
          <a:prstGeom prst="rect">
            <a:avLst/>
          </a:prstGeom>
          <a:noFill/>
        </p:spPr>
        <p:txBody>
          <a:bodyPr wrap="square">
            <a:spAutoFit/>
          </a:bodyPr>
          <a:lstStyle/>
          <a:p>
            <a:r>
              <a:rPr lang="en-SG" sz="1800" b="0" i="0" dirty="0">
                <a:solidFill>
                  <a:srgbClr val="000000"/>
                </a:solidFill>
                <a:effectLst/>
                <a:latin typeface="Arial"/>
                <a:cs typeface="Arial"/>
              </a:rPr>
              <a:t>Overweight and obesity:=&gt;</a:t>
            </a:r>
            <a:r>
              <a:rPr lang="en-US" sz="1800" b="0" i="0" dirty="0">
                <a:solidFill>
                  <a:srgbClr val="000000"/>
                </a:solidFill>
                <a:effectLst/>
                <a:latin typeface="Arial"/>
                <a:cs typeface="Arial"/>
              </a:rPr>
              <a:t> Male</a:t>
            </a:r>
            <a:r>
              <a:rPr lang="en-US" sz="1800" dirty="0">
                <a:solidFill>
                  <a:srgbClr val="000000"/>
                </a:solidFill>
                <a:latin typeface="Arial"/>
                <a:cs typeface="Arial"/>
              </a:rPr>
              <a:t> </a:t>
            </a:r>
            <a:r>
              <a:rPr lang="en-US" sz="1800" b="0" i="0" dirty="0">
                <a:solidFill>
                  <a:srgbClr val="000000"/>
                </a:solidFill>
                <a:effectLst/>
                <a:latin typeface="Arial"/>
                <a:cs typeface="Arial"/>
              </a:rPr>
              <a:t> BMI </a:t>
            </a:r>
            <a:r>
              <a:rPr lang="en-US" sz="1800" dirty="0">
                <a:solidFill>
                  <a:srgbClr val="000000"/>
                </a:solidFill>
                <a:latin typeface="Arial"/>
                <a:cs typeface="Arial"/>
              </a:rPr>
              <a:t>vs stroke | Female BMI vs stroke</a:t>
            </a:r>
          </a:p>
          <a:p>
            <a:endParaRPr lang="en-US" sz="1800" dirty="0">
              <a:solidFill>
                <a:srgbClr val="000000"/>
              </a:solidFill>
              <a:latin typeface="Arial"/>
              <a:cs typeface="Arial"/>
            </a:endParaRPr>
          </a:p>
          <a:p>
            <a:pPr marL="171450" indent="-171450">
              <a:buFont typeface="Wingdings" panose="05000000000000000000" pitchFamily="2" charset="2"/>
              <a:buChar char="q"/>
            </a:pPr>
            <a:r>
              <a:rPr lang="en-US" sz="1000" dirty="0">
                <a:solidFill>
                  <a:srgbClr val="000000"/>
                </a:solidFill>
                <a:latin typeface="Arial"/>
                <a:cs typeface="Arial"/>
              </a:rPr>
              <a:t>Males’ BMI between 25 to 35 show more stroke present especially for older age (70 above)</a:t>
            </a:r>
          </a:p>
          <a:p>
            <a:pPr marL="171450" indent="-171450">
              <a:buFont typeface="Wingdings" panose="05000000000000000000" pitchFamily="2" charset="2"/>
              <a:buChar char="q"/>
            </a:pPr>
            <a:r>
              <a:rPr lang="en-US" sz="1000" b="0" i="0" dirty="0">
                <a:solidFill>
                  <a:srgbClr val="000000"/>
                </a:solidFill>
                <a:effectLst/>
                <a:latin typeface="Arial"/>
                <a:cs typeface="Arial"/>
              </a:rPr>
              <a:t>Females’ BMI between 30 to 42 show more stroke present especially for older age (65 above)</a:t>
            </a:r>
            <a:endParaRPr lang="en-SG" sz="1000" dirty="0"/>
          </a:p>
        </p:txBody>
      </p:sp>
      <p:sp>
        <p:nvSpPr>
          <p:cNvPr id="7" name="object 2">
            <a:extLst>
              <a:ext uri="{FF2B5EF4-FFF2-40B4-BE49-F238E27FC236}">
                <a16:creationId xmlns:a16="http://schemas.microsoft.com/office/drawing/2014/main" id="{FE9D4EA1-6173-4BCA-AF62-6FF3E58EC556}"/>
              </a:ext>
            </a:extLst>
          </p:cNvPr>
          <p:cNvSpPr txBox="1"/>
          <p:nvPr/>
        </p:nvSpPr>
        <p:spPr>
          <a:xfrm>
            <a:off x="353377" y="238712"/>
            <a:ext cx="5926613" cy="184666"/>
          </a:xfrm>
          <a:prstGeom prst="rect">
            <a:avLst/>
          </a:prstGeom>
        </p:spPr>
        <p:txBody>
          <a:bodyPr vert="horz" wrap="square" lIns="0" tIns="0" rIns="0" bIns="0" rtlCol="0" anchor="t">
            <a:spAutoFit/>
          </a:bodyPr>
          <a:lstStyle/>
          <a:p>
            <a:pPr marL="12700"/>
            <a:r>
              <a:rPr sz="1200" b="1" spc="-50" dirty="0">
                <a:solidFill>
                  <a:srgbClr val="252525"/>
                </a:solidFill>
                <a:latin typeface="Arial"/>
                <a:cs typeface="Arial"/>
              </a:rPr>
              <a:t>A</a:t>
            </a:r>
            <a:r>
              <a:rPr sz="1200" b="1" dirty="0">
                <a:solidFill>
                  <a:srgbClr val="252525"/>
                </a:solidFill>
                <a:latin typeface="Arial"/>
                <a:cs typeface="Arial"/>
              </a:rPr>
              <a:t>tt</a:t>
            </a:r>
            <a:r>
              <a:rPr sz="1200" b="1" spc="-10" dirty="0">
                <a:solidFill>
                  <a:srgbClr val="252525"/>
                </a:solidFill>
                <a:latin typeface="Arial"/>
                <a:cs typeface="Arial"/>
              </a:rPr>
              <a:t>r</a:t>
            </a:r>
            <a:r>
              <a:rPr sz="1200" b="1" dirty="0">
                <a:solidFill>
                  <a:srgbClr val="252525"/>
                </a:solidFill>
                <a:latin typeface="Arial"/>
                <a:cs typeface="Arial"/>
              </a:rPr>
              <a:t>i</a:t>
            </a:r>
            <a:r>
              <a:rPr sz="1200" b="1" spc="5" dirty="0">
                <a:solidFill>
                  <a:srgbClr val="252525"/>
                </a:solidFill>
                <a:latin typeface="Arial"/>
                <a:cs typeface="Arial"/>
              </a:rPr>
              <a:t>bu</a:t>
            </a:r>
            <a:r>
              <a:rPr sz="1200" b="1" dirty="0">
                <a:solidFill>
                  <a:srgbClr val="252525"/>
                </a:solidFill>
                <a:latin typeface="Arial"/>
                <a:cs typeface="Arial"/>
              </a:rPr>
              <a:t>te</a:t>
            </a:r>
            <a:r>
              <a:rPr sz="1200" b="1" spc="35" dirty="0">
                <a:solidFill>
                  <a:srgbClr val="252525"/>
                </a:solidFill>
                <a:latin typeface="Arial"/>
                <a:cs typeface="Arial"/>
              </a:rPr>
              <a:t> </a:t>
            </a:r>
            <a:r>
              <a:rPr sz="1200" b="1" dirty="0">
                <a:solidFill>
                  <a:srgbClr val="252525"/>
                </a:solidFill>
                <a:latin typeface="Arial"/>
                <a:cs typeface="Arial"/>
              </a:rPr>
              <a:t>I</a:t>
            </a:r>
            <a:r>
              <a:rPr sz="1200" b="1" spc="5" dirty="0">
                <a:solidFill>
                  <a:srgbClr val="252525"/>
                </a:solidFill>
                <a:latin typeface="Arial"/>
                <a:cs typeface="Arial"/>
              </a:rPr>
              <a:t>n</a:t>
            </a:r>
            <a:r>
              <a:rPr sz="1200" b="1" spc="-10" dirty="0">
                <a:solidFill>
                  <a:srgbClr val="252525"/>
                </a:solidFill>
                <a:latin typeface="Arial"/>
                <a:cs typeface="Arial"/>
              </a:rPr>
              <a:t>s</a:t>
            </a:r>
            <a:r>
              <a:rPr sz="1200" b="1" dirty="0">
                <a:solidFill>
                  <a:srgbClr val="252525"/>
                </a:solidFill>
                <a:latin typeface="Arial"/>
                <a:cs typeface="Arial"/>
              </a:rPr>
              <a:t>i</a:t>
            </a:r>
            <a:r>
              <a:rPr sz="1200" b="1" spc="5" dirty="0">
                <a:solidFill>
                  <a:srgbClr val="252525"/>
                </a:solidFill>
                <a:latin typeface="Arial"/>
                <a:cs typeface="Arial"/>
              </a:rPr>
              <a:t>gh</a:t>
            </a:r>
            <a:r>
              <a:rPr sz="1200" b="1" dirty="0">
                <a:solidFill>
                  <a:srgbClr val="252525"/>
                </a:solidFill>
                <a:latin typeface="Arial"/>
                <a:cs typeface="Arial"/>
              </a:rPr>
              <a:t>ts</a:t>
            </a:r>
            <a:r>
              <a:rPr lang="en-US" sz="1200" b="1" dirty="0">
                <a:solidFill>
                  <a:srgbClr val="252525"/>
                </a:solidFill>
                <a:latin typeface="Arial"/>
                <a:cs typeface="Arial"/>
              </a:rPr>
              <a:t> - BMI vs Stroke  </a:t>
            </a:r>
            <a:endParaRPr sz="1200" dirty="0">
              <a:latin typeface="Arial"/>
              <a:cs typeface="Arial"/>
            </a:endParaRPr>
          </a:p>
        </p:txBody>
      </p:sp>
      <p:sp>
        <p:nvSpPr>
          <p:cNvPr id="8" name="object 3">
            <a:extLst>
              <a:ext uri="{FF2B5EF4-FFF2-40B4-BE49-F238E27FC236}">
                <a16:creationId xmlns:a16="http://schemas.microsoft.com/office/drawing/2014/main" id="{E927612E-9561-4AA0-A96D-B8839DFE90F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pic>
        <p:nvPicPr>
          <p:cNvPr id="6" name="Picture 5">
            <a:extLst>
              <a:ext uri="{FF2B5EF4-FFF2-40B4-BE49-F238E27FC236}">
                <a16:creationId xmlns:a16="http://schemas.microsoft.com/office/drawing/2014/main" id="{69F0696C-8336-401B-9784-C291C7C558B4}"/>
              </a:ext>
            </a:extLst>
          </p:cNvPr>
          <p:cNvPicPr>
            <a:picLocks noChangeAspect="1"/>
          </p:cNvPicPr>
          <p:nvPr/>
        </p:nvPicPr>
        <p:blipFill>
          <a:blip r:embed="rId2"/>
          <a:stretch>
            <a:fillRect/>
          </a:stretch>
        </p:blipFill>
        <p:spPr>
          <a:xfrm>
            <a:off x="1395379" y="1743449"/>
            <a:ext cx="5618585" cy="2662295"/>
          </a:xfrm>
          <a:prstGeom prst="rect">
            <a:avLst/>
          </a:prstGeom>
        </p:spPr>
      </p:pic>
    </p:spTree>
    <p:extLst>
      <p:ext uri="{BB962C8B-B14F-4D97-AF65-F5344CB8AC3E}">
        <p14:creationId xmlns:p14="http://schemas.microsoft.com/office/powerpoint/2010/main" val="737729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B15AB-32E4-431B-A89A-767F27F66665}"/>
              </a:ext>
            </a:extLst>
          </p:cNvPr>
          <p:cNvPicPr>
            <a:picLocks noChangeAspect="1"/>
          </p:cNvPicPr>
          <p:nvPr/>
        </p:nvPicPr>
        <p:blipFill>
          <a:blip r:embed="rId2"/>
          <a:stretch>
            <a:fillRect/>
          </a:stretch>
        </p:blipFill>
        <p:spPr>
          <a:xfrm>
            <a:off x="4033663" y="690243"/>
            <a:ext cx="4389500" cy="4122777"/>
          </a:xfrm>
          <a:prstGeom prst="rect">
            <a:avLst/>
          </a:prstGeom>
        </p:spPr>
      </p:pic>
      <p:sp>
        <p:nvSpPr>
          <p:cNvPr id="7" name="TextBox 6">
            <a:extLst>
              <a:ext uri="{FF2B5EF4-FFF2-40B4-BE49-F238E27FC236}">
                <a16:creationId xmlns:a16="http://schemas.microsoft.com/office/drawing/2014/main" id="{EA04F7E3-F17A-4B07-84EC-BCA553457F2F}"/>
              </a:ext>
            </a:extLst>
          </p:cNvPr>
          <p:cNvSpPr txBox="1"/>
          <p:nvPr/>
        </p:nvSpPr>
        <p:spPr>
          <a:xfrm>
            <a:off x="847831" y="2270390"/>
            <a:ext cx="3013023" cy="338554"/>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population show more presence of stroke in </a:t>
            </a:r>
            <a:r>
              <a:rPr lang="en-US" sz="800" dirty="0">
                <a:solidFill>
                  <a:srgbClr val="000000"/>
                </a:solidFill>
                <a:latin typeface="Arial"/>
                <a:cs typeface="Arial"/>
              </a:rPr>
              <a:t>older age </a:t>
            </a:r>
            <a:r>
              <a:rPr lang="en-US" sz="800">
                <a:solidFill>
                  <a:srgbClr val="000000"/>
                </a:solidFill>
                <a:latin typeface="Arial"/>
                <a:cs typeface="Arial"/>
              </a:rPr>
              <a:t>with average glucose level</a:t>
            </a:r>
            <a:endParaRPr lang="en-US" dirty="0"/>
          </a:p>
        </p:txBody>
      </p:sp>
      <p:sp>
        <p:nvSpPr>
          <p:cNvPr id="2" name="object 2">
            <a:extLst>
              <a:ext uri="{FF2B5EF4-FFF2-40B4-BE49-F238E27FC236}">
                <a16:creationId xmlns:a16="http://schemas.microsoft.com/office/drawing/2014/main" id="{A788412A-9C59-7EA8-0609-0FB12EC3281F}"/>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5" name="object 3">
            <a:extLst>
              <a:ext uri="{FF2B5EF4-FFF2-40B4-BE49-F238E27FC236}">
                <a16:creationId xmlns:a16="http://schemas.microsoft.com/office/drawing/2014/main" id="{FFDB5D4A-DA4E-07F5-069C-86F4BD746BE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6" name="TextBox 5">
            <a:extLst>
              <a:ext uri="{FF2B5EF4-FFF2-40B4-BE49-F238E27FC236}">
                <a16:creationId xmlns:a16="http://schemas.microsoft.com/office/drawing/2014/main" id="{74442B6A-5E72-6C90-F3BF-DAC9C214FD0B}"/>
              </a:ext>
            </a:extLst>
          </p:cNvPr>
          <p:cNvSpPr txBox="1"/>
          <p:nvPr/>
        </p:nvSpPr>
        <p:spPr>
          <a:xfrm>
            <a:off x="777647" y="3613916"/>
            <a:ext cx="3013023" cy="461665"/>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800" b="0" i="0" dirty="0">
                <a:solidFill>
                  <a:srgbClr val="000000"/>
                </a:solidFill>
                <a:effectLst/>
                <a:latin typeface="Arial"/>
                <a:cs typeface="Arial"/>
              </a:rPr>
              <a:t>population show more presence of stroke in older age and higher </a:t>
            </a:r>
            <a:r>
              <a:rPr lang="en-US" sz="800" b="0" i="0" dirty="0" err="1">
                <a:solidFill>
                  <a:srgbClr val="000000"/>
                </a:solidFill>
                <a:effectLst/>
                <a:latin typeface="Arial"/>
                <a:cs typeface="Arial"/>
              </a:rPr>
              <a:t>bmi</a:t>
            </a:r>
            <a:endParaRPr lang="en-US" sz="800" b="0" i="0" dirty="0">
              <a:solidFill>
                <a:srgbClr val="000000"/>
              </a:solidFill>
              <a:effectLst/>
              <a:latin typeface="Arial"/>
              <a:cs typeface="Arial"/>
            </a:endParaRPr>
          </a:p>
          <a:p>
            <a:pPr marL="171450" indent="-171450">
              <a:buFont typeface="Wingdings" panose="05000000000000000000" pitchFamily="2" charset="2"/>
              <a:buChar char="q"/>
            </a:pPr>
            <a:endParaRPr lang="en-US" sz="800" b="0" i="0">
              <a:solidFill>
                <a:srgbClr val="000000"/>
              </a:solidFill>
              <a:effectLst/>
              <a:latin typeface="Arial"/>
              <a:cs typeface="Arial"/>
            </a:endParaRPr>
          </a:p>
        </p:txBody>
      </p:sp>
      <p:sp>
        <p:nvSpPr>
          <p:cNvPr id="4" name="Oval 3">
            <a:extLst>
              <a:ext uri="{FF2B5EF4-FFF2-40B4-BE49-F238E27FC236}">
                <a16:creationId xmlns:a16="http://schemas.microsoft.com/office/drawing/2014/main" id="{F8355B11-F9A4-31B1-7577-A8FA9A8B57FF}"/>
              </a:ext>
            </a:extLst>
          </p:cNvPr>
          <p:cNvSpPr/>
          <p:nvPr/>
        </p:nvSpPr>
        <p:spPr>
          <a:xfrm>
            <a:off x="4957010" y="3458077"/>
            <a:ext cx="431131" cy="3910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27DAE2C-D404-7B55-DDD8-643EE1EA35E7}"/>
              </a:ext>
            </a:extLst>
          </p:cNvPr>
          <p:cNvSpPr/>
          <p:nvPr/>
        </p:nvSpPr>
        <p:spPr>
          <a:xfrm>
            <a:off x="4987089" y="2014287"/>
            <a:ext cx="370974" cy="8522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359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D3AF1-86E6-4BB9-9AE0-48557A6FC3DA}"/>
              </a:ext>
            </a:extLst>
          </p:cNvPr>
          <p:cNvPicPr>
            <a:picLocks noChangeAspect="1"/>
          </p:cNvPicPr>
          <p:nvPr/>
        </p:nvPicPr>
        <p:blipFill>
          <a:blip r:embed="rId2"/>
          <a:stretch>
            <a:fillRect/>
          </a:stretch>
        </p:blipFill>
        <p:spPr>
          <a:xfrm>
            <a:off x="3840650" y="682897"/>
            <a:ext cx="2727138" cy="1740986"/>
          </a:xfrm>
          <a:prstGeom prst="rect">
            <a:avLst/>
          </a:prstGeom>
        </p:spPr>
      </p:pic>
      <p:pic>
        <p:nvPicPr>
          <p:cNvPr id="5" name="Picture 4">
            <a:extLst>
              <a:ext uri="{FF2B5EF4-FFF2-40B4-BE49-F238E27FC236}">
                <a16:creationId xmlns:a16="http://schemas.microsoft.com/office/drawing/2014/main" id="{9ECA73DA-AD92-4B26-A498-6AB0A78B2C48}"/>
              </a:ext>
            </a:extLst>
          </p:cNvPr>
          <p:cNvPicPr>
            <a:picLocks noChangeAspect="1"/>
          </p:cNvPicPr>
          <p:nvPr/>
        </p:nvPicPr>
        <p:blipFill>
          <a:blip r:embed="rId3"/>
          <a:stretch>
            <a:fillRect/>
          </a:stretch>
        </p:blipFill>
        <p:spPr>
          <a:xfrm>
            <a:off x="6758189" y="743137"/>
            <a:ext cx="2080676" cy="1191576"/>
          </a:xfrm>
          <a:prstGeom prst="rect">
            <a:avLst/>
          </a:prstGeom>
        </p:spPr>
      </p:pic>
      <p:sp>
        <p:nvSpPr>
          <p:cNvPr id="6" name="TextBox 5">
            <a:extLst>
              <a:ext uri="{FF2B5EF4-FFF2-40B4-BE49-F238E27FC236}">
                <a16:creationId xmlns:a16="http://schemas.microsoft.com/office/drawing/2014/main" id="{1BA6900D-51C1-4335-8F70-49080789B8EB}"/>
              </a:ext>
            </a:extLst>
          </p:cNvPr>
          <p:cNvSpPr txBox="1"/>
          <p:nvPr/>
        </p:nvSpPr>
        <p:spPr>
          <a:xfrm>
            <a:off x="577121" y="1097311"/>
            <a:ext cx="2933193" cy="338554"/>
          </a:xfrm>
          <a:prstGeom prst="rect">
            <a:avLst/>
          </a:prstGeom>
          <a:noFill/>
        </p:spPr>
        <p:txBody>
          <a:bodyPr wrap="square">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Self-employed shows highest presence of stroke 8.8% comparing </a:t>
            </a:r>
            <a:r>
              <a:rPr lang="en-US" sz="800" err="1">
                <a:solidFill>
                  <a:srgbClr val="000000"/>
                </a:solidFill>
                <a:latin typeface="Arial"/>
                <a:cs typeface="Arial"/>
              </a:rPr>
              <a:t>G</a:t>
            </a:r>
            <a:r>
              <a:rPr lang="en-US" sz="800" b="0" i="0" err="1">
                <a:solidFill>
                  <a:srgbClr val="000000"/>
                </a:solidFill>
                <a:effectLst/>
                <a:latin typeface="Arial"/>
                <a:cs typeface="Arial"/>
              </a:rPr>
              <a:t>ovt_job</a:t>
            </a:r>
            <a:r>
              <a:rPr lang="en-US" sz="800" b="0" i="0">
                <a:solidFill>
                  <a:srgbClr val="000000"/>
                </a:solidFill>
                <a:effectLst/>
                <a:latin typeface="Arial"/>
                <a:cs typeface="Arial"/>
              </a:rPr>
              <a:t> and Private </a:t>
            </a:r>
          </a:p>
        </p:txBody>
      </p:sp>
      <p:pic>
        <p:nvPicPr>
          <p:cNvPr id="8" name="Picture 7">
            <a:extLst>
              <a:ext uri="{FF2B5EF4-FFF2-40B4-BE49-F238E27FC236}">
                <a16:creationId xmlns:a16="http://schemas.microsoft.com/office/drawing/2014/main" id="{DFC33B55-6475-4351-BCF6-9FC4309AF620}"/>
              </a:ext>
            </a:extLst>
          </p:cNvPr>
          <p:cNvPicPr>
            <a:picLocks noChangeAspect="1"/>
          </p:cNvPicPr>
          <p:nvPr/>
        </p:nvPicPr>
        <p:blipFill>
          <a:blip r:embed="rId4"/>
          <a:stretch>
            <a:fillRect/>
          </a:stretch>
        </p:blipFill>
        <p:spPr>
          <a:xfrm>
            <a:off x="4474146" y="2423727"/>
            <a:ext cx="1359881" cy="899320"/>
          </a:xfrm>
          <a:prstGeom prst="rect">
            <a:avLst/>
          </a:prstGeom>
        </p:spPr>
      </p:pic>
      <p:pic>
        <p:nvPicPr>
          <p:cNvPr id="12" name="Picture 11">
            <a:extLst>
              <a:ext uri="{FF2B5EF4-FFF2-40B4-BE49-F238E27FC236}">
                <a16:creationId xmlns:a16="http://schemas.microsoft.com/office/drawing/2014/main" id="{0E8AA572-3B44-4ECA-AFCC-BA37197E2BF3}"/>
              </a:ext>
            </a:extLst>
          </p:cNvPr>
          <p:cNvPicPr>
            <a:picLocks noChangeAspect="1"/>
          </p:cNvPicPr>
          <p:nvPr/>
        </p:nvPicPr>
        <p:blipFill>
          <a:blip r:embed="rId5"/>
          <a:stretch>
            <a:fillRect/>
          </a:stretch>
        </p:blipFill>
        <p:spPr>
          <a:xfrm>
            <a:off x="4474146" y="3787781"/>
            <a:ext cx="1387365" cy="899320"/>
          </a:xfrm>
          <a:prstGeom prst="rect">
            <a:avLst/>
          </a:prstGeom>
        </p:spPr>
      </p:pic>
      <p:pic>
        <p:nvPicPr>
          <p:cNvPr id="14" name="Picture 13">
            <a:extLst>
              <a:ext uri="{FF2B5EF4-FFF2-40B4-BE49-F238E27FC236}">
                <a16:creationId xmlns:a16="http://schemas.microsoft.com/office/drawing/2014/main" id="{81BCDC84-0FD8-4A81-AC80-348694844DCF}"/>
              </a:ext>
            </a:extLst>
          </p:cNvPr>
          <p:cNvPicPr>
            <a:picLocks noChangeAspect="1"/>
          </p:cNvPicPr>
          <p:nvPr/>
        </p:nvPicPr>
        <p:blipFill>
          <a:blip r:embed="rId6"/>
          <a:stretch>
            <a:fillRect/>
          </a:stretch>
        </p:blipFill>
        <p:spPr>
          <a:xfrm>
            <a:off x="6122589" y="3787781"/>
            <a:ext cx="1387365" cy="908589"/>
          </a:xfrm>
          <a:prstGeom prst="rect">
            <a:avLst/>
          </a:prstGeom>
        </p:spPr>
      </p:pic>
      <p:sp>
        <p:nvSpPr>
          <p:cNvPr id="15" name="TextBox 14">
            <a:extLst>
              <a:ext uri="{FF2B5EF4-FFF2-40B4-BE49-F238E27FC236}">
                <a16:creationId xmlns:a16="http://schemas.microsoft.com/office/drawing/2014/main" id="{819C97CA-3B2C-4DEC-89C5-181B4B1B7D91}"/>
              </a:ext>
            </a:extLst>
          </p:cNvPr>
          <p:cNvSpPr txBox="1"/>
          <p:nvPr/>
        </p:nvSpPr>
        <p:spPr>
          <a:xfrm>
            <a:off x="3712062" y="2657943"/>
            <a:ext cx="473314" cy="215444"/>
          </a:xfrm>
          <a:prstGeom prst="rect">
            <a:avLst/>
          </a:prstGeom>
          <a:noFill/>
        </p:spPr>
        <p:txBody>
          <a:bodyPr wrap="square">
            <a:spAutoFit/>
          </a:bodyPr>
          <a:lstStyle/>
          <a:p>
            <a:r>
              <a:rPr lang="en-US" sz="800" b="0" i="0">
                <a:solidFill>
                  <a:srgbClr val="000000"/>
                </a:solidFill>
                <a:effectLst/>
                <a:latin typeface="Arial"/>
                <a:cs typeface="Arial"/>
              </a:rPr>
              <a:t>Males</a:t>
            </a:r>
            <a:endParaRPr lang="en-SG" sz="800"/>
          </a:p>
        </p:txBody>
      </p:sp>
      <p:sp>
        <p:nvSpPr>
          <p:cNvPr id="17" name="TextBox 16">
            <a:extLst>
              <a:ext uri="{FF2B5EF4-FFF2-40B4-BE49-F238E27FC236}">
                <a16:creationId xmlns:a16="http://schemas.microsoft.com/office/drawing/2014/main" id="{E49AC90A-D9F9-40DF-A297-AD916B91DEDB}"/>
              </a:ext>
            </a:extLst>
          </p:cNvPr>
          <p:cNvSpPr txBox="1"/>
          <p:nvPr/>
        </p:nvSpPr>
        <p:spPr>
          <a:xfrm>
            <a:off x="3712062" y="4093354"/>
            <a:ext cx="621558" cy="215444"/>
          </a:xfrm>
          <a:prstGeom prst="rect">
            <a:avLst/>
          </a:prstGeom>
          <a:noFill/>
        </p:spPr>
        <p:txBody>
          <a:bodyPr wrap="square">
            <a:spAutoFit/>
          </a:bodyPr>
          <a:lstStyle/>
          <a:p>
            <a:r>
              <a:rPr lang="en-US" sz="800" b="0" i="0">
                <a:solidFill>
                  <a:srgbClr val="000000"/>
                </a:solidFill>
                <a:effectLst/>
                <a:latin typeface="Arial"/>
                <a:cs typeface="Arial"/>
              </a:rPr>
              <a:t>Females</a:t>
            </a:r>
            <a:endParaRPr lang="en-SG" sz="800"/>
          </a:p>
        </p:txBody>
      </p:sp>
      <p:sp>
        <p:nvSpPr>
          <p:cNvPr id="18" name="TextBox 17">
            <a:extLst>
              <a:ext uri="{FF2B5EF4-FFF2-40B4-BE49-F238E27FC236}">
                <a16:creationId xmlns:a16="http://schemas.microsoft.com/office/drawing/2014/main" id="{52C14514-0EEF-45C1-8BE4-47F324286CAA}"/>
              </a:ext>
            </a:extLst>
          </p:cNvPr>
          <p:cNvSpPr txBox="1"/>
          <p:nvPr/>
        </p:nvSpPr>
        <p:spPr>
          <a:xfrm>
            <a:off x="570614" y="2571750"/>
            <a:ext cx="2933193" cy="461665"/>
          </a:xfrm>
          <a:prstGeom prst="rect">
            <a:avLst/>
          </a:prstGeom>
          <a:noFill/>
        </p:spPr>
        <p:txBody>
          <a:bodyPr wrap="square">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Male </a:t>
            </a:r>
            <a:r>
              <a:rPr lang="en-US" sz="800">
                <a:solidFill>
                  <a:srgbClr val="000000"/>
                </a:solidFill>
                <a:latin typeface="Arial"/>
                <a:cs typeface="Arial"/>
              </a:rPr>
              <a:t>gender shows s</a:t>
            </a:r>
            <a:r>
              <a:rPr lang="en-US" sz="800" b="0" i="0">
                <a:solidFill>
                  <a:srgbClr val="000000"/>
                </a:solidFill>
                <a:effectLst/>
                <a:latin typeface="Arial"/>
                <a:cs typeface="Arial"/>
              </a:rPr>
              <a:t>elf-employed has the highest presence of stroke 10.2% comparing </a:t>
            </a:r>
            <a:r>
              <a:rPr lang="en-US" sz="800" err="1">
                <a:solidFill>
                  <a:srgbClr val="000000"/>
                </a:solidFill>
                <a:latin typeface="Arial"/>
                <a:cs typeface="Arial"/>
              </a:rPr>
              <a:t>G</a:t>
            </a:r>
            <a:r>
              <a:rPr lang="en-US" sz="800" b="0" i="0" err="1">
                <a:solidFill>
                  <a:srgbClr val="000000"/>
                </a:solidFill>
                <a:effectLst/>
                <a:latin typeface="Arial"/>
                <a:cs typeface="Arial"/>
              </a:rPr>
              <a:t>ovt_job</a:t>
            </a:r>
            <a:r>
              <a:rPr lang="en-US" sz="800" b="0" i="0">
                <a:solidFill>
                  <a:srgbClr val="000000"/>
                </a:solidFill>
                <a:effectLst/>
                <a:latin typeface="Arial"/>
                <a:cs typeface="Arial"/>
              </a:rPr>
              <a:t> and Private </a:t>
            </a:r>
          </a:p>
        </p:txBody>
      </p:sp>
      <p:pic>
        <p:nvPicPr>
          <p:cNvPr id="21" name="Picture 20">
            <a:extLst>
              <a:ext uri="{FF2B5EF4-FFF2-40B4-BE49-F238E27FC236}">
                <a16:creationId xmlns:a16="http://schemas.microsoft.com/office/drawing/2014/main" id="{456BE8E4-419C-4507-9FF1-2A54BFD8FA27}"/>
              </a:ext>
            </a:extLst>
          </p:cNvPr>
          <p:cNvPicPr>
            <a:picLocks noChangeAspect="1"/>
          </p:cNvPicPr>
          <p:nvPr/>
        </p:nvPicPr>
        <p:blipFill>
          <a:blip r:embed="rId7"/>
          <a:stretch>
            <a:fillRect/>
          </a:stretch>
        </p:blipFill>
        <p:spPr>
          <a:xfrm>
            <a:off x="5967730" y="2420181"/>
            <a:ext cx="1453256" cy="882132"/>
          </a:xfrm>
          <a:prstGeom prst="rect">
            <a:avLst/>
          </a:prstGeom>
        </p:spPr>
      </p:pic>
      <p:sp>
        <p:nvSpPr>
          <p:cNvPr id="22" name="TextBox 21">
            <a:extLst>
              <a:ext uri="{FF2B5EF4-FFF2-40B4-BE49-F238E27FC236}">
                <a16:creationId xmlns:a16="http://schemas.microsoft.com/office/drawing/2014/main" id="{A8595DE3-B343-47E7-95B1-4696F6FA5C01}"/>
              </a:ext>
            </a:extLst>
          </p:cNvPr>
          <p:cNvSpPr txBox="1"/>
          <p:nvPr/>
        </p:nvSpPr>
        <p:spPr>
          <a:xfrm>
            <a:off x="577121" y="3757182"/>
            <a:ext cx="2933193" cy="461665"/>
          </a:xfrm>
          <a:prstGeom prst="rect">
            <a:avLst/>
          </a:prstGeom>
          <a:noFill/>
        </p:spPr>
        <p:txBody>
          <a:bodyPr wrap="square">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Female </a:t>
            </a:r>
            <a:r>
              <a:rPr lang="en-US" sz="800">
                <a:solidFill>
                  <a:srgbClr val="000000"/>
                </a:solidFill>
                <a:latin typeface="Arial"/>
                <a:cs typeface="Arial"/>
              </a:rPr>
              <a:t>gender shows s</a:t>
            </a:r>
            <a:r>
              <a:rPr lang="en-US" sz="800" b="0" i="0">
                <a:solidFill>
                  <a:srgbClr val="000000"/>
                </a:solidFill>
                <a:effectLst/>
                <a:latin typeface="Arial"/>
                <a:cs typeface="Arial"/>
              </a:rPr>
              <a:t>elf-employed has the highest presence of stroke 8.18.2% comparing </a:t>
            </a:r>
            <a:r>
              <a:rPr lang="en-US" sz="800" err="1">
                <a:solidFill>
                  <a:srgbClr val="000000"/>
                </a:solidFill>
                <a:latin typeface="Arial"/>
                <a:cs typeface="Arial"/>
              </a:rPr>
              <a:t>G</a:t>
            </a:r>
            <a:r>
              <a:rPr lang="en-US" sz="800" b="0" i="0" err="1">
                <a:solidFill>
                  <a:srgbClr val="000000"/>
                </a:solidFill>
                <a:effectLst/>
                <a:latin typeface="Arial"/>
                <a:cs typeface="Arial"/>
              </a:rPr>
              <a:t>ovt_job</a:t>
            </a:r>
            <a:r>
              <a:rPr lang="en-US" sz="800" b="0" i="0">
                <a:solidFill>
                  <a:srgbClr val="000000"/>
                </a:solidFill>
                <a:effectLst/>
                <a:latin typeface="Arial"/>
                <a:cs typeface="Arial"/>
              </a:rPr>
              <a:t> and Private </a:t>
            </a:r>
          </a:p>
        </p:txBody>
      </p:sp>
      <p:sp>
        <p:nvSpPr>
          <p:cNvPr id="2" name="object 2">
            <a:extLst>
              <a:ext uri="{FF2B5EF4-FFF2-40B4-BE49-F238E27FC236}">
                <a16:creationId xmlns:a16="http://schemas.microsoft.com/office/drawing/2014/main" id="{C9BDC945-AE65-35BD-CF8D-17B2331548C0}"/>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4" name="object 3">
            <a:extLst>
              <a:ext uri="{FF2B5EF4-FFF2-40B4-BE49-F238E27FC236}">
                <a16:creationId xmlns:a16="http://schemas.microsoft.com/office/drawing/2014/main" id="{FCF18520-2EAB-D318-9251-20D1456714A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val 6">
            <a:extLst>
              <a:ext uri="{FF2B5EF4-FFF2-40B4-BE49-F238E27FC236}">
                <a16:creationId xmlns:a16="http://schemas.microsoft.com/office/drawing/2014/main" id="{C19C219F-D13D-49E8-AF26-0823AD8A9DE8}"/>
              </a:ext>
            </a:extLst>
          </p:cNvPr>
          <p:cNvSpPr/>
          <p:nvPr/>
        </p:nvSpPr>
        <p:spPr>
          <a:xfrm>
            <a:off x="8185483" y="1703470"/>
            <a:ext cx="842210" cy="260685"/>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35205B7-911B-79CE-4729-0D6B9CBF57CB}"/>
              </a:ext>
            </a:extLst>
          </p:cNvPr>
          <p:cNvSpPr/>
          <p:nvPr/>
        </p:nvSpPr>
        <p:spPr>
          <a:xfrm>
            <a:off x="6972298" y="3046997"/>
            <a:ext cx="611605" cy="230606"/>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B71127-3DDF-5E54-0736-F2F17CE5F908}"/>
              </a:ext>
            </a:extLst>
          </p:cNvPr>
          <p:cNvSpPr/>
          <p:nvPr/>
        </p:nvSpPr>
        <p:spPr>
          <a:xfrm>
            <a:off x="7062535" y="4450680"/>
            <a:ext cx="561474" cy="230606"/>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717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667385">
              <a:lnSpc>
                <a:spcPct val="100000"/>
              </a:lnSpc>
            </a:pPr>
            <a:r>
              <a:t>Predictive</a:t>
            </a:r>
            <a:r>
              <a:rPr spc="-195"/>
              <a:t> </a:t>
            </a:r>
            <a:r>
              <a:t>A</a:t>
            </a:r>
            <a:r>
              <a:rPr spc="10"/>
              <a:t>n</a:t>
            </a:r>
            <a:r>
              <a:t>alyt</a:t>
            </a:r>
            <a:r>
              <a:rPr spc="-15"/>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66</a:t>
            </a:fld>
            <a:endParaRPr spc="-5"/>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D0ED0C-2E79-CC0B-EDDA-528D0D62AA27}"/>
              </a:ext>
            </a:extLst>
          </p:cNvPr>
          <p:cNvSpPr txBox="1"/>
          <p:nvPr/>
        </p:nvSpPr>
        <p:spPr>
          <a:xfrm>
            <a:off x="428624" y="628650"/>
            <a:ext cx="853678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ea typeface="+mn-lt"/>
                <a:cs typeface="+mn-lt"/>
              </a:rPr>
              <a:t>3 models trained </a:t>
            </a:r>
            <a:endParaRPr lang="en-US">
              <a:ea typeface="+mn-lt"/>
              <a:cs typeface="+mn-lt"/>
            </a:endParaRPr>
          </a:p>
          <a:p>
            <a:endParaRPr lang="en-US">
              <a:ea typeface="+mn-lt"/>
              <a:cs typeface="+mn-lt"/>
            </a:endParaRPr>
          </a:p>
          <a:p>
            <a:r>
              <a:rPr lang="en-US">
                <a:ea typeface="+mn-lt"/>
                <a:cs typeface="+mn-lt"/>
              </a:rPr>
              <a:t>(A)</a:t>
            </a:r>
            <a:r>
              <a:rPr lang="en-US"/>
              <a:t> Totally Imbalance – </a:t>
            </a:r>
            <a:r>
              <a:rPr lang="en-US">
                <a:ea typeface="+mn-lt"/>
                <a:cs typeface="+mn-lt"/>
              </a:rPr>
              <a:t>Auto AI with dataset</a:t>
            </a:r>
            <a:r>
              <a:rPr lang="en-US"/>
              <a:t> </a:t>
            </a:r>
            <a:r>
              <a:rPr lang="en-US" i="1"/>
              <a:t>3,000:250</a:t>
            </a:r>
            <a:endParaRPr lang="en-US" i="1">
              <a:cs typeface="Calibri"/>
            </a:endParaRPr>
          </a:p>
          <a:p>
            <a:endParaRPr lang="en-US"/>
          </a:p>
          <a:p>
            <a:r>
              <a:rPr lang="en-US"/>
              <a:t>(B) Balance dataset </a:t>
            </a:r>
            <a:r>
              <a:rPr lang="en-US">
                <a:ea typeface="+mn-lt"/>
                <a:cs typeface="+mn-lt"/>
              </a:rPr>
              <a:t>– </a:t>
            </a:r>
            <a:r>
              <a:rPr lang="en-US"/>
              <a:t>Auto AI through under sampling with dataset </a:t>
            </a:r>
            <a:r>
              <a:rPr lang="en-US" i="1"/>
              <a:t>250:250</a:t>
            </a:r>
            <a:r>
              <a:rPr lang="en-US"/>
              <a:t> </a:t>
            </a:r>
            <a:endParaRPr lang="en-US">
              <a:cs typeface="Calibri"/>
            </a:endParaRPr>
          </a:p>
          <a:p>
            <a:endParaRPr lang="en-US"/>
          </a:p>
          <a:p>
            <a:r>
              <a:rPr lang="en-US"/>
              <a:t>(C) Smote – with Auto AI with dataset </a:t>
            </a:r>
            <a:r>
              <a:rPr lang="en-US" i="1"/>
              <a:t>3,000:3,000</a:t>
            </a:r>
            <a:endParaRPr lang="en-US" i="1">
              <a:ea typeface="+mn-lt"/>
              <a:cs typeface="+mn-lt"/>
            </a:endParaRPr>
          </a:p>
          <a:p>
            <a:endParaRPr lang="en-US" i="1"/>
          </a:p>
          <a:p>
            <a:r>
              <a:rPr lang="en-US" u="sng">
                <a:cs typeface="Calibri"/>
              </a:rPr>
              <a:t>Settings of the training</a:t>
            </a:r>
            <a:endParaRPr lang="en-US" i="1" u="sng"/>
          </a:p>
          <a:p>
            <a:endParaRPr lang="en-US"/>
          </a:p>
          <a:p>
            <a:r>
              <a:rPr lang="en-US"/>
              <a:t>(I) </a:t>
            </a:r>
            <a:r>
              <a:rPr lang="en-US">
                <a:ea typeface="+mn-lt"/>
                <a:cs typeface="+mn-lt"/>
              </a:rPr>
              <a:t>Recall </a:t>
            </a:r>
            <a:r>
              <a:rPr lang="en-US" err="1">
                <a:ea typeface="+mn-lt"/>
                <a:cs typeface="+mn-lt"/>
              </a:rPr>
              <a:t>optimised</a:t>
            </a:r>
            <a:endParaRPr lang="en-US" err="1"/>
          </a:p>
          <a:p>
            <a:r>
              <a:rPr lang="en-US"/>
              <a:t>(II) </a:t>
            </a:r>
            <a:r>
              <a:rPr lang="en-US" err="1"/>
              <a:t>Algoritum</a:t>
            </a:r>
            <a:r>
              <a:rPr lang="en-US"/>
              <a:t> used – 2/4</a:t>
            </a:r>
            <a:endParaRPr lang="en-US">
              <a:cs typeface="Calibri"/>
            </a:endParaRPr>
          </a:p>
          <a:p>
            <a:r>
              <a:rPr lang="en-US"/>
              <a:t>(II) </a:t>
            </a:r>
            <a:r>
              <a:rPr lang="en-US">
                <a:ea typeface="+mn-lt"/>
                <a:cs typeface="+mn-lt"/>
              </a:rPr>
              <a:t>Selected Decision tree classifier, Extra tree </a:t>
            </a:r>
            <a:r>
              <a:rPr lang="en-US" err="1">
                <a:ea typeface="+mn-lt"/>
                <a:cs typeface="+mn-lt"/>
              </a:rPr>
              <a:t>classfier</a:t>
            </a:r>
            <a:r>
              <a:rPr lang="en-US">
                <a:ea typeface="+mn-lt"/>
                <a:cs typeface="+mn-lt"/>
              </a:rPr>
              <a:t>, LGBM Classifier, Logistic Regression, Random Forest </a:t>
            </a:r>
            <a:r>
              <a:rPr lang="en-US" err="1">
                <a:ea typeface="+mn-lt"/>
                <a:cs typeface="+mn-lt"/>
              </a:rPr>
              <a:t>Classifer</a:t>
            </a:r>
            <a:r>
              <a:rPr lang="en-US">
                <a:ea typeface="+mn-lt"/>
                <a:cs typeface="+mn-lt"/>
              </a:rPr>
              <a:t> &amp; XGB Classifier</a:t>
            </a:r>
            <a:endParaRPr lang="en-US">
              <a:cs typeface="Calibri"/>
            </a:endParaRPr>
          </a:p>
          <a:p>
            <a:r>
              <a:rPr lang="en-US">
                <a:ea typeface="+mn-lt"/>
                <a:cs typeface="+mn-lt"/>
              </a:rPr>
              <a:t>(III) Deselected SNAP</a:t>
            </a:r>
          </a:p>
        </p:txBody>
      </p:sp>
      <p:sp>
        <p:nvSpPr>
          <p:cNvPr id="4" name="object 2">
            <a:extLst>
              <a:ext uri="{FF2B5EF4-FFF2-40B4-BE49-F238E27FC236}">
                <a16:creationId xmlns:a16="http://schemas.microsoft.com/office/drawing/2014/main" id="{A120A501-3A4E-4199-1F3C-83635D4BE121}"/>
              </a:ext>
            </a:extLst>
          </p:cNvPr>
          <p:cNvSpPr txBox="1"/>
          <p:nvPr/>
        </p:nvSpPr>
        <p:spPr>
          <a:xfrm>
            <a:off x="353377" y="238712"/>
            <a:ext cx="3183413" cy="184666"/>
          </a:xfrm>
          <a:prstGeom prst="rect">
            <a:avLst/>
          </a:prstGeom>
        </p:spPr>
        <p:txBody>
          <a:bodyPr vert="horz" wrap="square" lIns="0" tIns="0" rIns="0" bIns="0" rtlCol="0" anchor="t">
            <a:spAutoFit/>
          </a:bodyPr>
          <a:lstStyle/>
          <a:p>
            <a:pPr marL="12700"/>
            <a:r>
              <a:rPr lang="en-US" sz="1200" b="1" spc="-50">
                <a:solidFill>
                  <a:srgbClr val="252525"/>
                </a:solidFill>
                <a:latin typeface="Arial"/>
                <a:cs typeface="Arial"/>
              </a:rPr>
              <a:t>Predictive Analytics – Training of the model </a:t>
            </a:r>
            <a:endParaRPr lang="en-US"/>
          </a:p>
        </p:txBody>
      </p:sp>
      <p:sp>
        <p:nvSpPr>
          <p:cNvPr id="6" name="object 3">
            <a:extLst>
              <a:ext uri="{FF2B5EF4-FFF2-40B4-BE49-F238E27FC236}">
                <a16:creationId xmlns:a16="http://schemas.microsoft.com/office/drawing/2014/main" id="{D00DB5FB-9180-1625-4C4C-6A11E9D7FCC9}"/>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2827321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A701C9B7-1D2D-F51B-9690-B27D5A60B291}"/>
              </a:ext>
            </a:extLst>
          </p:cNvPr>
          <p:cNvPicPr>
            <a:picLocks noChangeAspect="1"/>
          </p:cNvPicPr>
          <p:nvPr/>
        </p:nvPicPr>
        <p:blipFill>
          <a:blip r:embed="rId2"/>
          <a:stretch>
            <a:fillRect/>
          </a:stretch>
        </p:blipFill>
        <p:spPr>
          <a:xfrm>
            <a:off x="246940" y="673163"/>
            <a:ext cx="5733788" cy="2610184"/>
          </a:xfrm>
          <a:prstGeom prst="rect">
            <a:avLst/>
          </a:prstGeom>
        </p:spPr>
      </p:pic>
      <p:sp>
        <p:nvSpPr>
          <p:cNvPr id="4" name="TextBox 3">
            <a:extLst>
              <a:ext uri="{FF2B5EF4-FFF2-40B4-BE49-F238E27FC236}">
                <a16:creationId xmlns:a16="http://schemas.microsoft.com/office/drawing/2014/main" id="{BA1676EA-E6A4-A82B-7EB2-536380F83704}"/>
              </a:ext>
            </a:extLst>
          </p:cNvPr>
          <p:cNvSpPr txBox="1"/>
          <p:nvPr/>
        </p:nvSpPr>
        <p:spPr>
          <a:xfrm>
            <a:off x="242887" y="192881"/>
            <a:ext cx="67436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spc="-50">
                <a:solidFill>
                  <a:srgbClr val="252525"/>
                </a:solidFill>
                <a:latin typeface="Arial"/>
                <a:cs typeface="Arial"/>
              </a:rPr>
              <a:t>Configuration</a:t>
            </a:r>
            <a:r>
              <a:rPr lang="en-US" sz="1200" b="1">
                <a:latin typeface="Arial"/>
                <a:cs typeface="Arial"/>
              </a:rPr>
              <a:t> of experiment settings for Totally Imbalanced Dataset</a:t>
            </a:r>
          </a:p>
        </p:txBody>
      </p:sp>
      <p:pic>
        <p:nvPicPr>
          <p:cNvPr id="5" name="Picture 5" descr="Graphical user interface, text, application, email&#10;&#10;Description automatically generated">
            <a:extLst>
              <a:ext uri="{FF2B5EF4-FFF2-40B4-BE49-F238E27FC236}">
                <a16:creationId xmlns:a16="http://schemas.microsoft.com/office/drawing/2014/main" id="{F8670458-C5AB-6F05-D468-E274BB9EAD42}"/>
              </a:ext>
            </a:extLst>
          </p:cNvPr>
          <p:cNvPicPr>
            <a:picLocks noChangeAspect="1"/>
          </p:cNvPicPr>
          <p:nvPr/>
        </p:nvPicPr>
        <p:blipFill>
          <a:blip r:embed="rId3"/>
          <a:stretch>
            <a:fillRect/>
          </a:stretch>
        </p:blipFill>
        <p:spPr>
          <a:xfrm>
            <a:off x="245619" y="3126557"/>
            <a:ext cx="5736430" cy="1912192"/>
          </a:xfrm>
          <a:prstGeom prst="rect">
            <a:avLst/>
          </a:prstGeom>
        </p:spPr>
      </p:pic>
      <p:sp>
        <p:nvSpPr>
          <p:cNvPr id="6" name="TextBox 5">
            <a:extLst>
              <a:ext uri="{FF2B5EF4-FFF2-40B4-BE49-F238E27FC236}">
                <a16:creationId xmlns:a16="http://schemas.microsoft.com/office/drawing/2014/main" id="{15CD6A6C-CDFF-4729-A9E4-D5A2CC7C62F0}"/>
              </a:ext>
            </a:extLst>
          </p:cNvPr>
          <p:cNvSpPr txBox="1"/>
          <p:nvPr/>
        </p:nvSpPr>
        <p:spPr>
          <a:xfrm>
            <a:off x="6725515" y="903196"/>
            <a:ext cx="1487442" cy="584775"/>
          </a:xfrm>
          <a:prstGeom prst="rect">
            <a:avLst/>
          </a:prstGeom>
          <a:noFill/>
        </p:spPr>
        <p:txBody>
          <a:bodyPr wrap="square" rtlCol="0">
            <a:spAutoFit/>
          </a:bodyPr>
          <a:lstStyle/>
          <a:p>
            <a:r>
              <a:rPr lang="en-US" sz="800" b="1">
                <a:solidFill>
                  <a:srgbClr val="0070C0"/>
                </a:solidFill>
              </a:rPr>
              <a:t>Experiment:</a:t>
            </a:r>
            <a:endParaRPr lang="en-US" sz="800"/>
          </a:p>
          <a:p>
            <a:pPr marL="228600" indent="-228600">
              <a:buFont typeface="Arial" panose="020B0604020202020204" pitchFamily="34" charset="0"/>
              <a:buChar char="•"/>
            </a:pPr>
            <a:r>
              <a:rPr lang="en-US" sz="800"/>
              <a:t>Original datasets</a:t>
            </a:r>
          </a:p>
          <a:p>
            <a:pPr marL="228600" indent="-228600">
              <a:buFont typeface="Arial" panose="020B0604020202020204" pitchFamily="34" charset="0"/>
              <a:buChar char="•"/>
            </a:pPr>
            <a:r>
              <a:rPr lang="en-US" sz="800"/>
              <a:t>Balanced (under sample)</a:t>
            </a:r>
          </a:p>
          <a:p>
            <a:pPr marL="228600" indent="-228600">
              <a:buFont typeface="Arial" panose="020B0604020202020204" pitchFamily="34" charset="0"/>
              <a:buChar char="•"/>
            </a:pPr>
            <a:r>
              <a:rPr lang="en-US" sz="800"/>
              <a:t>SMOTE(over sample)</a:t>
            </a:r>
            <a:endParaRPr lang="en-SG" sz="800"/>
          </a:p>
        </p:txBody>
      </p:sp>
      <p:sp>
        <p:nvSpPr>
          <p:cNvPr id="8" name="Rectangle 7">
            <a:extLst>
              <a:ext uri="{FF2B5EF4-FFF2-40B4-BE49-F238E27FC236}">
                <a16:creationId xmlns:a16="http://schemas.microsoft.com/office/drawing/2014/main" id="{1D0FF33A-4A2D-42DA-8290-155867F2924F}"/>
              </a:ext>
            </a:extLst>
          </p:cNvPr>
          <p:cNvSpPr/>
          <p:nvPr/>
        </p:nvSpPr>
        <p:spPr>
          <a:xfrm>
            <a:off x="6842707" y="3208841"/>
            <a:ext cx="1339076" cy="657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512502A2-9375-4154-80E2-4AA4DC17AAFC}"/>
              </a:ext>
            </a:extLst>
          </p:cNvPr>
          <p:cNvSpPr txBox="1"/>
          <p:nvPr/>
        </p:nvSpPr>
        <p:spPr>
          <a:xfrm>
            <a:off x="6873880" y="3306778"/>
            <a:ext cx="1339076" cy="461665"/>
          </a:xfrm>
          <a:prstGeom prst="rect">
            <a:avLst/>
          </a:prstGeom>
          <a:noFill/>
        </p:spPr>
        <p:txBody>
          <a:bodyPr wrap="square" rtlCol="0">
            <a:spAutoFit/>
          </a:bodyPr>
          <a:lstStyle/>
          <a:p>
            <a:pPr algn="ctr"/>
            <a:r>
              <a:rPr lang="en-US" sz="800"/>
              <a:t>8 pipelines for each dataset</a:t>
            </a:r>
          </a:p>
          <a:p>
            <a:pPr algn="ctr"/>
            <a:r>
              <a:rPr lang="en-US" sz="800"/>
              <a:t>Auto AI auto generated with various algorithms </a:t>
            </a:r>
            <a:endParaRPr lang="en-SG" sz="800"/>
          </a:p>
        </p:txBody>
      </p:sp>
      <p:sp>
        <p:nvSpPr>
          <p:cNvPr id="11" name="TextBox 10">
            <a:extLst>
              <a:ext uri="{FF2B5EF4-FFF2-40B4-BE49-F238E27FC236}">
                <a16:creationId xmlns:a16="http://schemas.microsoft.com/office/drawing/2014/main" id="{5DBB977D-CE75-4294-AD3F-B625892F6FAD}"/>
              </a:ext>
            </a:extLst>
          </p:cNvPr>
          <p:cNvSpPr txBox="1"/>
          <p:nvPr/>
        </p:nvSpPr>
        <p:spPr>
          <a:xfrm>
            <a:off x="6725515" y="1882764"/>
            <a:ext cx="1698153" cy="1115690"/>
          </a:xfrm>
          <a:prstGeom prst="rect">
            <a:avLst/>
          </a:prstGeom>
          <a:noFill/>
        </p:spPr>
        <p:txBody>
          <a:bodyPr wrap="square">
            <a:spAutoFit/>
          </a:bodyPr>
          <a:lstStyle/>
          <a:p>
            <a:r>
              <a:rPr lang="en-US" sz="800" b="1">
                <a:solidFill>
                  <a:srgbClr val="0070C0"/>
                </a:solidFill>
              </a:rPr>
              <a:t>Configurations</a:t>
            </a:r>
          </a:p>
          <a:p>
            <a:r>
              <a:rPr lang="en-US" sz="800"/>
              <a:t>Target: </a:t>
            </a:r>
            <a:r>
              <a:rPr lang="en-US" sz="800" b="1" i="1"/>
              <a:t>Stroke</a:t>
            </a:r>
          </a:p>
          <a:p>
            <a:r>
              <a:rPr lang="en-US" sz="800"/>
              <a:t>Prediction: </a:t>
            </a:r>
            <a:r>
              <a:rPr lang="en-US" sz="800" b="1" i="1"/>
              <a:t>Binary Classification</a:t>
            </a:r>
          </a:p>
          <a:p>
            <a:r>
              <a:rPr lang="en-US" sz="800"/>
              <a:t>Positive Class: </a:t>
            </a:r>
            <a:r>
              <a:rPr lang="en-US" sz="800" b="1" i="1"/>
              <a:t>Yes</a:t>
            </a:r>
          </a:p>
          <a:p>
            <a:r>
              <a:rPr lang="en-US" sz="800"/>
              <a:t>Optimized: </a:t>
            </a:r>
            <a:r>
              <a:rPr lang="en-US" sz="800" b="1" i="1"/>
              <a:t>Recall</a:t>
            </a:r>
          </a:p>
          <a:p>
            <a:r>
              <a:rPr lang="en-US" sz="800"/>
              <a:t>Data split</a:t>
            </a:r>
            <a:r>
              <a:rPr lang="en-US" sz="800" b="1" i="1"/>
              <a:t>: 90% </a:t>
            </a:r>
            <a:r>
              <a:rPr lang="en-US" sz="800"/>
              <a:t>(Train) &amp; </a:t>
            </a:r>
            <a:r>
              <a:rPr lang="en-US" sz="800" b="1" i="1"/>
              <a:t>10</a:t>
            </a:r>
            <a:r>
              <a:rPr lang="en-US" sz="800"/>
              <a:t>% (Test)</a:t>
            </a:r>
          </a:p>
          <a:p>
            <a:r>
              <a:rPr lang="en-US" sz="800"/>
              <a:t>Features selected: all exclude Stroke</a:t>
            </a:r>
          </a:p>
          <a:p>
            <a:endParaRPr lang="en-US" sz="1050"/>
          </a:p>
        </p:txBody>
      </p:sp>
      <p:sp>
        <p:nvSpPr>
          <p:cNvPr id="12" name="Arrow: Down 11">
            <a:extLst>
              <a:ext uri="{FF2B5EF4-FFF2-40B4-BE49-F238E27FC236}">
                <a16:creationId xmlns:a16="http://schemas.microsoft.com/office/drawing/2014/main" id="{D7939325-EE7D-4329-936C-C928FB56E98A}"/>
              </a:ext>
            </a:extLst>
          </p:cNvPr>
          <p:cNvSpPr/>
          <p:nvPr/>
        </p:nvSpPr>
        <p:spPr>
          <a:xfrm>
            <a:off x="7461926" y="2899498"/>
            <a:ext cx="62345" cy="24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Down 12">
            <a:extLst>
              <a:ext uri="{FF2B5EF4-FFF2-40B4-BE49-F238E27FC236}">
                <a16:creationId xmlns:a16="http://schemas.microsoft.com/office/drawing/2014/main" id="{7EDFAB01-5DE8-4BFE-B033-426D5876E845}"/>
              </a:ext>
            </a:extLst>
          </p:cNvPr>
          <p:cNvSpPr/>
          <p:nvPr/>
        </p:nvSpPr>
        <p:spPr>
          <a:xfrm>
            <a:off x="7449900" y="1642319"/>
            <a:ext cx="62345" cy="24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84BED6A5-27FA-4C2D-8F6A-E05A1CF587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742" y="2364928"/>
            <a:ext cx="269905" cy="206822"/>
          </a:xfrm>
          <a:prstGeom prst="rect">
            <a:avLst/>
          </a:prstGeom>
        </p:spPr>
      </p:pic>
      <p:cxnSp>
        <p:nvCxnSpPr>
          <p:cNvPr id="17" name="Straight Arrow Connector 16">
            <a:extLst>
              <a:ext uri="{FF2B5EF4-FFF2-40B4-BE49-F238E27FC236}">
                <a16:creationId xmlns:a16="http://schemas.microsoft.com/office/drawing/2014/main" id="{10159EF3-1575-48B5-A633-BE01B31B7C86}"/>
              </a:ext>
            </a:extLst>
          </p:cNvPr>
          <p:cNvCxnSpPr>
            <a:cxnSpLocks/>
            <a:stCxn id="15" idx="1"/>
          </p:cNvCxnSpPr>
          <p:nvPr/>
        </p:nvCxnSpPr>
        <p:spPr>
          <a:xfrm flipH="1">
            <a:off x="6061364" y="2468339"/>
            <a:ext cx="180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940539B-8825-405B-B25A-E1D6C2D89045}"/>
              </a:ext>
            </a:extLst>
          </p:cNvPr>
          <p:cNvSpPr/>
          <p:nvPr/>
        </p:nvSpPr>
        <p:spPr>
          <a:xfrm>
            <a:off x="4925290" y="1080655"/>
            <a:ext cx="491837" cy="290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object 3">
            <a:extLst>
              <a:ext uri="{FF2B5EF4-FFF2-40B4-BE49-F238E27FC236}">
                <a16:creationId xmlns:a16="http://schemas.microsoft.com/office/drawing/2014/main" id="{24315AE3-040D-B98A-1EC1-E8C271CD2636}"/>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736396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FA7294-A25C-3FF5-5C3C-2C7AB0653772}"/>
              </a:ext>
            </a:extLst>
          </p:cNvPr>
          <p:cNvSpPr txBox="1"/>
          <p:nvPr/>
        </p:nvSpPr>
        <p:spPr>
          <a:xfrm>
            <a:off x="100208" y="135438"/>
            <a:ext cx="67294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Totally Imbalanced Dataset – Pipeline 7</a:t>
            </a:r>
          </a:p>
        </p:txBody>
      </p:sp>
      <p:pic>
        <p:nvPicPr>
          <p:cNvPr id="3" name="Picture 3" descr="Table&#10;&#10;Description automatically generated">
            <a:extLst>
              <a:ext uri="{FF2B5EF4-FFF2-40B4-BE49-F238E27FC236}">
                <a16:creationId xmlns:a16="http://schemas.microsoft.com/office/drawing/2014/main" id="{0CDBAF36-C1D0-2831-9EA7-56F9951F0BBA}"/>
              </a:ext>
            </a:extLst>
          </p:cNvPr>
          <p:cNvPicPr>
            <a:picLocks noChangeAspect="1"/>
          </p:cNvPicPr>
          <p:nvPr/>
        </p:nvPicPr>
        <p:blipFill>
          <a:blip r:embed="rId2"/>
          <a:stretch>
            <a:fillRect/>
          </a:stretch>
        </p:blipFill>
        <p:spPr>
          <a:xfrm>
            <a:off x="507305" y="2626113"/>
            <a:ext cx="5005713" cy="2380822"/>
          </a:xfrm>
          <a:prstGeom prst="rect">
            <a:avLst/>
          </a:prstGeom>
        </p:spPr>
      </p:pic>
      <p:pic>
        <p:nvPicPr>
          <p:cNvPr id="4" name="Picture 4" descr="Chart, schematic, radar chart&#10;&#10;Description automatically generated">
            <a:extLst>
              <a:ext uri="{FF2B5EF4-FFF2-40B4-BE49-F238E27FC236}">
                <a16:creationId xmlns:a16="http://schemas.microsoft.com/office/drawing/2014/main" id="{22D55C4A-E659-E733-AAC1-EA3C29D882DB}"/>
              </a:ext>
            </a:extLst>
          </p:cNvPr>
          <p:cNvPicPr>
            <a:picLocks noChangeAspect="1"/>
          </p:cNvPicPr>
          <p:nvPr/>
        </p:nvPicPr>
        <p:blipFill>
          <a:blip r:embed="rId3"/>
          <a:stretch>
            <a:fillRect/>
          </a:stretch>
        </p:blipFill>
        <p:spPr>
          <a:xfrm>
            <a:off x="789140" y="680483"/>
            <a:ext cx="4308953" cy="1945026"/>
          </a:xfrm>
          <a:prstGeom prst="rect">
            <a:avLst/>
          </a:prstGeom>
        </p:spPr>
      </p:pic>
      <p:sp>
        <p:nvSpPr>
          <p:cNvPr id="6" name="TextBox 5">
            <a:extLst>
              <a:ext uri="{FF2B5EF4-FFF2-40B4-BE49-F238E27FC236}">
                <a16:creationId xmlns:a16="http://schemas.microsoft.com/office/drawing/2014/main" id="{3AFD8D96-9075-9C03-EF94-380E8B4A4D44}"/>
              </a:ext>
            </a:extLst>
          </p:cNvPr>
          <p:cNvSpPr txBox="1"/>
          <p:nvPr/>
        </p:nvSpPr>
        <p:spPr>
          <a:xfrm>
            <a:off x="5719352" y="685926"/>
            <a:ext cx="3116758" cy="1338828"/>
          </a:xfrm>
          <a:prstGeom prst="rect">
            <a:avLst/>
          </a:prstGeom>
          <a:noFill/>
        </p:spPr>
        <p:txBody>
          <a:bodyPr wrap="square" lIns="91440" tIns="45720" rIns="91440" bIns="45720" anchor="t">
            <a:spAutoFit/>
          </a:bodyPr>
          <a:lstStyle/>
          <a:p>
            <a:pPr marR="5080"/>
            <a:r>
              <a:rPr lang="en-US" sz="900" u="sng">
                <a:solidFill>
                  <a:srgbClr val="252525"/>
                </a:solidFill>
                <a:latin typeface="Arial"/>
                <a:cs typeface="Arial"/>
              </a:rPr>
              <a:t>Totally imbalanced </a:t>
            </a:r>
            <a:endParaRPr lang="en-US">
              <a:solidFill>
                <a:srgbClr val="000000"/>
              </a:solidFill>
              <a:latin typeface="Calibri"/>
              <a:cs typeface="Calibri"/>
            </a:endParaRPr>
          </a:p>
          <a:p>
            <a:pPr marR="5080"/>
            <a:r>
              <a:rPr lang="en-US" sz="900">
                <a:solidFill>
                  <a:srgbClr val="252525"/>
                </a:solidFill>
                <a:latin typeface="Arial"/>
                <a:cs typeface="Arial"/>
              </a:rPr>
              <a:t>We fed the data into IBM's Auto AI using </a:t>
            </a:r>
            <a:r>
              <a:rPr lang="en-US" sz="900" b="1">
                <a:solidFill>
                  <a:srgbClr val="252525"/>
                </a:solidFill>
                <a:latin typeface="Arial"/>
                <a:cs typeface="Arial"/>
              </a:rPr>
              <a:t>Stroke as the prediction column </a:t>
            </a:r>
            <a:r>
              <a:rPr lang="en-US" sz="900">
                <a:solidFill>
                  <a:srgbClr val="252525"/>
                </a:solidFill>
                <a:latin typeface="Arial"/>
                <a:cs typeface="Arial"/>
              </a:rPr>
              <a:t>to predict if a patient will be down with Stroke.</a:t>
            </a:r>
            <a:endParaRPr lang="en-US" sz="900">
              <a:solidFill>
                <a:srgbClr val="000000"/>
              </a:solidFill>
              <a:latin typeface="Calibri"/>
              <a:cs typeface="Calibri"/>
            </a:endParaRPr>
          </a:p>
          <a:p>
            <a:pPr marR="5080"/>
            <a:endParaRPr lang="en-US" sz="900">
              <a:solidFill>
                <a:srgbClr val="252525"/>
              </a:solidFill>
              <a:latin typeface="Arial"/>
              <a:cs typeface="Arial"/>
            </a:endParaRPr>
          </a:p>
          <a:p>
            <a:pPr marR="5080"/>
            <a:r>
              <a:rPr lang="en-US" sz="900">
                <a:solidFill>
                  <a:srgbClr val="252525"/>
                </a:solidFill>
                <a:latin typeface="Arial"/>
                <a:cs typeface="Arial"/>
              </a:rPr>
              <a:t>Amongst all the 8 pipelines generated after running </a:t>
            </a:r>
            <a:r>
              <a:rPr lang="en-US" sz="900" err="1">
                <a:solidFill>
                  <a:srgbClr val="252525"/>
                </a:solidFill>
                <a:latin typeface="Arial"/>
                <a:cs typeface="Arial"/>
              </a:rPr>
              <a:t>AutoAI</a:t>
            </a:r>
            <a:r>
              <a:rPr lang="en-US" sz="900">
                <a:solidFill>
                  <a:srgbClr val="252525"/>
                </a:solidFill>
                <a:latin typeface="Arial"/>
                <a:cs typeface="Arial"/>
              </a:rPr>
              <a:t>, the </a:t>
            </a:r>
            <a:r>
              <a:rPr lang="en-US" sz="900" b="1">
                <a:solidFill>
                  <a:srgbClr val="252525"/>
                </a:solidFill>
                <a:latin typeface="Arial"/>
                <a:cs typeface="Arial"/>
              </a:rPr>
              <a:t>Pipeline 7 with a Decision Tree Classifier</a:t>
            </a:r>
            <a:endParaRPr lang="en-US" sz="900">
              <a:solidFill>
                <a:srgbClr val="000000"/>
              </a:solidFill>
              <a:latin typeface="Calibri"/>
              <a:cs typeface="Calibri"/>
            </a:endParaRPr>
          </a:p>
          <a:p>
            <a:pPr marR="5080"/>
            <a:r>
              <a:rPr lang="en-US" sz="900" b="1">
                <a:solidFill>
                  <a:srgbClr val="252525"/>
                </a:solidFill>
                <a:latin typeface="Arial"/>
                <a:cs typeface="Arial"/>
              </a:rPr>
              <a:t>Classifier </a:t>
            </a:r>
            <a:r>
              <a:rPr lang="en-US" sz="900">
                <a:solidFill>
                  <a:srgbClr val="252525"/>
                </a:solidFill>
                <a:latin typeface="Arial"/>
                <a:cs typeface="Arial"/>
              </a:rPr>
              <a:t>algorithm has the highest rank with a model of 76.9</a:t>
            </a:r>
            <a:r>
              <a:rPr lang="en-US" sz="900" b="1">
                <a:solidFill>
                  <a:srgbClr val="252525"/>
                </a:solidFill>
                <a:latin typeface="Arial"/>
                <a:cs typeface="Arial"/>
              </a:rPr>
              <a:t>%.</a:t>
            </a:r>
            <a:endParaRPr lang="en-US" sz="900">
              <a:ea typeface="+mn-lt"/>
              <a:cs typeface="+mn-lt"/>
            </a:endParaRPr>
          </a:p>
        </p:txBody>
      </p:sp>
      <p:sp>
        <p:nvSpPr>
          <p:cNvPr id="5" name="object 3">
            <a:extLst>
              <a:ext uri="{FF2B5EF4-FFF2-40B4-BE49-F238E27FC236}">
                <a16:creationId xmlns:a16="http://schemas.microsoft.com/office/drawing/2014/main" id="{F58CFDA3-F525-ABF5-4972-88A8E9093994}"/>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Star: 5 Points 6">
            <a:extLst>
              <a:ext uri="{FF2B5EF4-FFF2-40B4-BE49-F238E27FC236}">
                <a16:creationId xmlns:a16="http://schemas.microsoft.com/office/drawing/2014/main" id="{AF5596E8-B6BA-4FC0-B172-83B626AF0019}"/>
              </a:ext>
            </a:extLst>
          </p:cNvPr>
          <p:cNvSpPr/>
          <p:nvPr/>
        </p:nvSpPr>
        <p:spPr>
          <a:xfrm>
            <a:off x="495065" y="2881745"/>
            <a:ext cx="264061" cy="245977"/>
          </a:xfrm>
          <a:prstGeom prst="star5">
            <a:avLst/>
          </a:prstGeom>
          <a:solidFill>
            <a:srgbClr val="FFC0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401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845185">
              <a:lnSpc>
                <a:spcPct val="100000"/>
              </a:lnSpc>
            </a:pPr>
            <a:r>
              <a:t>Planning</a:t>
            </a:r>
            <a:r>
              <a:rPr spc="-235"/>
              <a:t> </a:t>
            </a:r>
            <a:r>
              <a:t>Analyt</a:t>
            </a:r>
            <a:r>
              <a:rPr spc="-20"/>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7</a:t>
            </a:fld>
            <a:endParaRPr spc="-5"/>
          </a:p>
        </p:txBody>
      </p:sp>
    </p:spTree>
    <p:extLst>
      <p:ext uri="{BB962C8B-B14F-4D97-AF65-F5344CB8AC3E}">
        <p14:creationId xmlns:p14="http://schemas.microsoft.com/office/powerpoint/2010/main" val="3296024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C7BF4E-1CF5-45FD-3007-0FBBAF8802C2}"/>
              </a:ext>
            </a:extLst>
          </p:cNvPr>
          <p:cNvSpPr txBox="1"/>
          <p:nvPr/>
        </p:nvSpPr>
        <p:spPr>
          <a:xfrm>
            <a:off x="518675" y="822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7-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66467" y="281424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ea typeface="+mn-lt"/>
                <a:cs typeface="+mn-lt"/>
              </a:rPr>
              <a:t>Decision Tree Classifier</a:t>
            </a:r>
            <a:endParaRPr lang="en-US" sz="1200">
              <a:ea typeface="+mn-lt"/>
              <a:cs typeface="+mn-lt"/>
            </a:endParaRPr>
          </a:p>
          <a:p>
            <a:endParaRPr lang="en-US" sz="1200" u="sng">
              <a:solidFill>
                <a:srgbClr val="252525"/>
              </a:solidFill>
              <a:latin typeface="Arial"/>
              <a:ea typeface="+mn-lt"/>
              <a:cs typeface="Arial"/>
            </a:endParaRPr>
          </a:p>
        </p:txBody>
      </p:sp>
      <p:pic>
        <p:nvPicPr>
          <p:cNvPr id="14" name="Picture 14" descr="A picture containing chart&#10;&#10;Description automatically generated">
            <a:extLst>
              <a:ext uri="{FF2B5EF4-FFF2-40B4-BE49-F238E27FC236}">
                <a16:creationId xmlns:a16="http://schemas.microsoft.com/office/drawing/2014/main" id="{05E0BB0A-BD1B-9601-7666-FD24BC8FCA18}"/>
              </a:ext>
            </a:extLst>
          </p:cNvPr>
          <p:cNvPicPr>
            <a:picLocks noChangeAspect="1"/>
          </p:cNvPicPr>
          <p:nvPr/>
        </p:nvPicPr>
        <p:blipFill>
          <a:blip r:embed="rId2"/>
          <a:stretch>
            <a:fillRect/>
          </a:stretch>
        </p:blipFill>
        <p:spPr>
          <a:xfrm>
            <a:off x="518160" y="3157259"/>
            <a:ext cx="5326380" cy="1358822"/>
          </a:xfrm>
          <a:prstGeom prst="rect">
            <a:avLst/>
          </a:prstGeom>
        </p:spPr>
      </p:pic>
      <p:pic>
        <p:nvPicPr>
          <p:cNvPr id="15" name="Picture 17" descr="A picture containing chart&#10;&#10;Description automatically generated">
            <a:extLst>
              <a:ext uri="{FF2B5EF4-FFF2-40B4-BE49-F238E27FC236}">
                <a16:creationId xmlns:a16="http://schemas.microsoft.com/office/drawing/2014/main" id="{B80F0872-020D-F764-BEBD-6DB9FAFB54EB}"/>
              </a:ext>
            </a:extLst>
          </p:cNvPr>
          <p:cNvPicPr>
            <a:picLocks noChangeAspect="1"/>
          </p:cNvPicPr>
          <p:nvPr/>
        </p:nvPicPr>
        <p:blipFill>
          <a:blip r:embed="rId3"/>
          <a:stretch>
            <a:fillRect/>
          </a:stretch>
        </p:blipFill>
        <p:spPr>
          <a:xfrm>
            <a:off x="548640" y="1126692"/>
            <a:ext cx="5326380" cy="1366116"/>
          </a:xfrm>
          <a:prstGeom prst="rect">
            <a:avLst/>
          </a:prstGeom>
        </p:spPr>
      </p:pic>
      <p:sp>
        <p:nvSpPr>
          <p:cNvPr id="18" name="TextBox 17">
            <a:extLst>
              <a:ext uri="{FF2B5EF4-FFF2-40B4-BE49-F238E27FC236}">
                <a16:creationId xmlns:a16="http://schemas.microsoft.com/office/drawing/2014/main" id="{CD7C9CAE-2D93-36E4-A9C9-555E677CD756}"/>
              </a:ext>
            </a:extLst>
          </p:cNvPr>
          <p:cNvSpPr txBox="1"/>
          <p:nvPr/>
        </p:nvSpPr>
        <p:spPr>
          <a:xfrm>
            <a:off x="441484" y="239554"/>
            <a:ext cx="43815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Imbalanced Dataset – Confusion matrix</a:t>
            </a:r>
          </a:p>
        </p:txBody>
      </p:sp>
      <p:sp>
        <p:nvSpPr>
          <p:cNvPr id="2" name="object 3">
            <a:extLst>
              <a:ext uri="{FF2B5EF4-FFF2-40B4-BE49-F238E27FC236}">
                <a16:creationId xmlns:a16="http://schemas.microsoft.com/office/drawing/2014/main" id="{951412C7-23E4-F3DF-82CC-F1F5201ADB5B}"/>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0117032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92893" y="164306"/>
            <a:ext cx="43053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Imbalanced Dataset – Precision recall curve</a:t>
            </a:r>
            <a:endParaRPr lang="en-US" sz="1200" b="1">
              <a:latin typeface="Arial"/>
              <a:cs typeface="Arial"/>
            </a:endParaRPr>
          </a:p>
        </p:txBody>
      </p:sp>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7 -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8 - </a:t>
            </a:r>
            <a:r>
              <a:rPr lang="en-US" sz="1200" u="sng">
                <a:ea typeface="+mn-lt"/>
                <a:cs typeface="+mn-lt"/>
              </a:rPr>
              <a:t>Decision Tree Classifier</a:t>
            </a:r>
            <a:endParaRPr lang="en-US" sz="1200">
              <a:ea typeface="+mn-lt"/>
              <a:cs typeface="+mn-lt"/>
            </a:endParaRPr>
          </a:p>
          <a:p>
            <a:endParaRPr lang="en-US" sz="1200" u="sng">
              <a:solidFill>
                <a:srgbClr val="252525"/>
              </a:solidFill>
              <a:latin typeface="Calibri"/>
              <a:ea typeface="+mn-lt"/>
              <a:cs typeface="Arial"/>
            </a:endParaRPr>
          </a:p>
        </p:txBody>
      </p:sp>
      <p:pic>
        <p:nvPicPr>
          <p:cNvPr id="12" name="Picture 12" descr="Chart, scatter chart&#10;&#10;Description automatically generated">
            <a:extLst>
              <a:ext uri="{FF2B5EF4-FFF2-40B4-BE49-F238E27FC236}">
                <a16:creationId xmlns:a16="http://schemas.microsoft.com/office/drawing/2014/main" id="{48580301-9117-B8B9-893F-5AD8C5B3EC92}"/>
              </a:ext>
            </a:extLst>
          </p:cNvPr>
          <p:cNvPicPr>
            <a:picLocks noChangeAspect="1"/>
          </p:cNvPicPr>
          <p:nvPr/>
        </p:nvPicPr>
        <p:blipFill>
          <a:blip r:embed="rId2"/>
          <a:stretch>
            <a:fillRect/>
          </a:stretch>
        </p:blipFill>
        <p:spPr>
          <a:xfrm>
            <a:off x="121920" y="1343028"/>
            <a:ext cx="2743200" cy="2807964"/>
          </a:xfrm>
          <a:prstGeom prst="rect">
            <a:avLst/>
          </a:prstGeom>
        </p:spPr>
      </p:pic>
      <p:pic>
        <p:nvPicPr>
          <p:cNvPr id="13" name="Picture 13" descr="Chart, line chart&#10;&#10;Description automatically generated">
            <a:extLst>
              <a:ext uri="{FF2B5EF4-FFF2-40B4-BE49-F238E27FC236}">
                <a16:creationId xmlns:a16="http://schemas.microsoft.com/office/drawing/2014/main" id="{C9DFD309-1533-B1E2-7249-9C6706E8CF2A}"/>
              </a:ext>
            </a:extLst>
          </p:cNvPr>
          <p:cNvPicPr>
            <a:picLocks noChangeAspect="1"/>
          </p:cNvPicPr>
          <p:nvPr/>
        </p:nvPicPr>
        <p:blipFill>
          <a:blip r:embed="rId3"/>
          <a:stretch>
            <a:fillRect/>
          </a:stretch>
        </p:blipFill>
        <p:spPr>
          <a:xfrm>
            <a:off x="4351020" y="1290956"/>
            <a:ext cx="2743200" cy="2729228"/>
          </a:xfrm>
          <a:prstGeom prst="rect">
            <a:avLst/>
          </a:prstGeom>
        </p:spPr>
      </p:pic>
      <p:sp>
        <p:nvSpPr>
          <p:cNvPr id="3" name="object 3">
            <a:extLst>
              <a:ext uri="{FF2B5EF4-FFF2-40B4-BE49-F238E27FC236}">
                <a16:creationId xmlns:a16="http://schemas.microsoft.com/office/drawing/2014/main" id="{EE9C5831-79AD-4BB0-F6F1-86791B4A96A7}"/>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275002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7 - </a:t>
            </a:r>
            <a:r>
              <a:rPr lang="en-US" sz="1200" u="sng">
                <a:ea typeface="+mn-lt"/>
                <a:cs typeface="+mn-lt"/>
              </a:rPr>
              <a:t>Decision Tree Classifier</a:t>
            </a:r>
            <a:endParaRPr lang="en-US" sz="1200">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8 - D</a:t>
            </a:r>
            <a:r>
              <a:rPr lang="en-US" sz="1200" u="sng">
                <a:solidFill>
                  <a:srgbClr val="000000"/>
                </a:solidFill>
                <a:latin typeface="Calibri"/>
                <a:cs typeface="Calibri"/>
              </a:rPr>
              <a:t>ecision</a:t>
            </a:r>
            <a:r>
              <a:rPr lang="en-US" sz="1200" u="sng"/>
              <a:t> Tree Classifier</a:t>
            </a:r>
            <a:endParaRPr lang="en-US" sz="1200">
              <a:ea typeface="+mn-lt"/>
              <a:cs typeface="+mn-lt"/>
            </a:endParaRPr>
          </a:p>
        </p:txBody>
      </p:sp>
      <p:sp>
        <p:nvSpPr>
          <p:cNvPr id="25" name="TextBox 24">
            <a:extLst>
              <a:ext uri="{FF2B5EF4-FFF2-40B4-BE49-F238E27FC236}">
                <a16:creationId xmlns:a16="http://schemas.microsoft.com/office/drawing/2014/main" id="{8F45620E-BCC6-1604-6BC1-77CC87925101}"/>
              </a:ext>
            </a:extLst>
          </p:cNvPr>
          <p:cNvSpPr txBox="1"/>
          <p:nvPr/>
        </p:nvSpPr>
        <p:spPr>
          <a:xfrm>
            <a:off x="243840" y="201930"/>
            <a:ext cx="50901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Imbalanced Dataset – </a:t>
            </a:r>
            <a:r>
              <a:rPr lang="en-US" sz="1200" b="1">
                <a:latin typeface="Arial"/>
                <a:ea typeface="+mn-lt"/>
                <a:cs typeface="+mn-lt"/>
              </a:rPr>
              <a:t>Model evaluation measure</a:t>
            </a:r>
            <a:endParaRPr lang="en-US" sz="1200" b="1">
              <a:latin typeface="Arial"/>
              <a:cs typeface="Arial"/>
            </a:endParaRPr>
          </a:p>
        </p:txBody>
      </p:sp>
      <p:pic>
        <p:nvPicPr>
          <p:cNvPr id="26" name="Picture 26" descr="Table&#10;&#10;Description automatically generated">
            <a:extLst>
              <a:ext uri="{FF2B5EF4-FFF2-40B4-BE49-F238E27FC236}">
                <a16:creationId xmlns:a16="http://schemas.microsoft.com/office/drawing/2014/main" id="{AA2931A1-30EB-2A2B-63E2-B5AC115A9DB7}"/>
              </a:ext>
            </a:extLst>
          </p:cNvPr>
          <p:cNvPicPr>
            <a:picLocks noChangeAspect="1"/>
          </p:cNvPicPr>
          <p:nvPr/>
        </p:nvPicPr>
        <p:blipFill>
          <a:blip r:embed="rId2"/>
          <a:stretch>
            <a:fillRect/>
          </a:stretch>
        </p:blipFill>
        <p:spPr>
          <a:xfrm>
            <a:off x="4617720" y="1344012"/>
            <a:ext cx="4526280" cy="1807776"/>
          </a:xfrm>
          <a:prstGeom prst="rect">
            <a:avLst/>
          </a:prstGeom>
        </p:spPr>
      </p:pic>
      <p:pic>
        <p:nvPicPr>
          <p:cNvPr id="27" name="Picture 27" descr="Table&#10;&#10;Description automatically generated">
            <a:extLst>
              <a:ext uri="{FF2B5EF4-FFF2-40B4-BE49-F238E27FC236}">
                <a16:creationId xmlns:a16="http://schemas.microsoft.com/office/drawing/2014/main" id="{DF1A1F59-91E4-214A-DBAC-FF39B05FEB72}"/>
              </a:ext>
            </a:extLst>
          </p:cNvPr>
          <p:cNvPicPr>
            <a:picLocks noChangeAspect="1"/>
          </p:cNvPicPr>
          <p:nvPr/>
        </p:nvPicPr>
        <p:blipFill>
          <a:blip r:embed="rId3"/>
          <a:stretch>
            <a:fillRect/>
          </a:stretch>
        </p:blipFill>
        <p:spPr>
          <a:xfrm>
            <a:off x="7620" y="1346087"/>
            <a:ext cx="4610100" cy="1856965"/>
          </a:xfrm>
          <a:prstGeom prst="rect">
            <a:avLst/>
          </a:prstGeom>
        </p:spPr>
      </p:pic>
      <p:sp>
        <p:nvSpPr>
          <p:cNvPr id="14" name="Rectangle 13">
            <a:extLst>
              <a:ext uri="{FF2B5EF4-FFF2-40B4-BE49-F238E27FC236}">
                <a16:creationId xmlns:a16="http://schemas.microsoft.com/office/drawing/2014/main" id="{0EA3EE3C-3D25-4B0C-46F5-D2C37C49DC8D}"/>
              </a:ext>
            </a:extLst>
          </p:cNvPr>
          <p:cNvSpPr/>
          <p:nvPr/>
        </p:nvSpPr>
        <p:spPr>
          <a:xfrm>
            <a:off x="2790362" y="1569823"/>
            <a:ext cx="6307036" cy="39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Values hidden as accuracy is not a factor for consideration</a:t>
            </a:r>
            <a:endParaRPr lang="en-US"/>
          </a:p>
        </p:txBody>
      </p:sp>
      <p:sp>
        <p:nvSpPr>
          <p:cNvPr id="2" name="object 3">
            <a:extLst>
              <a:ext uri="{FF2B5EF4-FFF2-40B4-BE49-F238E27FC236}">
                <a16:creationId xmlns:a16="http://schemas.microsoft.com/office/drawing/2014/main" id="{D14679FB-5370-407C-D7E9-19D7105FBECA}"/>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205AA175-DB3A-4EDC-B793-686D36BA21EF}"/>
              </a:ext>
            </a:extLst>
          </p:cNvPr>
          <p:cNvSpPr/>
          <p:nvPr/>
        </p:nvSpPr>
        <p:spPr>
          <a:xfrm>
            <a:off x="111809" y="1051038"/>
            <a:ext cx="264061" cy="245977"/>
          </a:xfrm>
          <a:prstGeom prst="star5">
            <a:avLst/>
          </a:prstGeom>
          <a:solidFill>
            <a:srgbClr val="FFC0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794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A28BFC9-774E-4143-9310-8070876AF1F6}"/>
              </a:ext>
            </a:extLst>
          </p:cNvPr>
          <p:cNvSpPr txBox="1"/>
          <p:nvPr/>
        </p:nvSpPr>
        <p:spPr>
          <a:xfrm>
            <a:off x="311950" y="138913"/>
            <a:ext cx="3095719" cy="276999"/>
          </a:xfrm>
          <a:prstGeom prst="rect">
            <a:avLst/>
          </a:prstGeom>
          <a:noFill/>
        </p:spPr>
        <p:txBody>
          <a:bodyPr wrap="none" lIns="91440" tIns="45720" rIns="91440" bIns="45720" rtlCol="0" anchor="t">
            <a:spAutoFit/>
          </a:bodyPr>
          <a:lstStyle/>
          <a:p>
            <a:r>
              <a:rPr lang="en-US" sz="1200" b="1">
                <a:latin typeface="Arial"/>
                <a:cs typeface="Arial"/>
              </a:rPr>
              <a:t>Imbalanced Dataset – Feature Summary</a:t>
            </a:r>
            <a:endParaRPr lang="en-SG" sz="1200" b="1">
              <a:latin typeface="Arial"/>
              <a:cs typeface="Arial"/>
            </a:endParaRPr>
          </a:p>
        </p:txBody>
      </p:sp>
      <p:sp>
        <p:nvSpPr>
          <p:cNvPr id="13" name="TextBox 12">
            <a:extLst>
              <a:ext uri="{FF2B5EF4-FFF2-40B4-BE49-F238E27FC236}">
                <a16:creationId xmlns:a16="http://schemas.microsoft.com/office/drawing/2014/main" id="{96391580-B6C6-4CF9-8312-474B070C2D28}"/>
              </a:ext>
            </a:extLst>
          </p:cNvPr>
          <p:cNvSpPr txBox="1"/>
          <p:nvPr/>
        </p:nvSpPr>
        <p:spPr>
          <a:xfrm>
            <a:off x="1001055" y="4204612"/>
            <a:ext cx="6668702" cy="646331"/>
          </a:xfrm>
          <a:prstGeom prst="rect">
            <a:avLst/>
          </a:prstGeom>
          <a:noFill/>
        </p:spPr>
        <p:txBody>
          <a:bodyPr wrap="square" lIns="91440" tIns="45720" rIns="91440" bIns="45720" rtlCol="0" anchor="t">
            <a:spAutoFit/>
          </a:bodyPr>
          <a:lstStyle/>
          <a:p>
            <a:r>
              <a:rPr lang="en-US"/>
              <a:t>Both models show the same 3 significant features: </a:t>
            </a:r>
            <a:r>
              <a:rPr lang="en-US" i="1"/>
              <a:t>Age, </a:t>
            </a:r>
            <a:r>
              <a:rPr lang="en-US" i="1" err="1"/>
              <a:t>heart_disease</a:t>
            </a:r>
            <a:r>
              <a:rPr lang="en-US" i="1"/>
              <a:t>, square(age)</a:t>
            </a:r>
            <a:endParaRPr lang="en-SG" i="1"/>
          </a:p>
        </p:txBody>
      </p:sp>
      <p:sp>
        <p:nvSpPr>
          <p:cNvPr id="2" name="TextBox 1">
            <a:extLst>
              <a:ext uri="{FF2B5EF4-FFF2-40B4-BE49-F238E27FC236}">
                <a16:creationId xmlns:a16="http://schemas.microsoft.com/office/drawing/2014/main" id="{8A68E78D-CF01-EBC2-4CEB-6DCB6A7847F4}"/>
              </a:ext>
            </a:extLst>
          </p:cNvPr>
          <p:cNvSpPr txBox="1"/>
          <p:nvPr/>
        </p:nvSpPr>
        <p:spPr>
          <a:xfrm>
            <a:off x="205740" y="704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Pipeline 7 – Decision tree</a:t>
            </a:r>
          </a:p>
        </p:txBody>
      </p:sp>
      <p:sp>
        <p:nvSpPr>
          <p:cNvPr id="4" name="TextBox 3">
            <a:extLst>
              <a:ext uri="{FF2B5EF4-FFF2-40B4-BE49-F238E27FC236}">
                <a16:creationId xmlns:a16="http://schemas.microsoft.com/office/drawing/2014/main" id="{121973E0-A357-6C10-6864-3E0B1D3BE847}"/>
              </a:ext>
            </a:extLst>
          </p:cNvPr>
          <p:cNvSpPr txBox="1"/>
          <p:nvPr/>
        </p:nvSpPr>
        <p:spPr>
          <a:xfrm>
            <a:off x="4290060" y="7124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Pipeline 8 - </a:t>
            </a:r>
            <a:r>
              <a:rPr lang="en-US">
                <a:ea typeface="+mn-lt"/>
                <a:cs typeface="+mn-lt"/>
              </a:rPr>
              <a:t>Decision tree</a:t>
            </a:r>
            <a:endParaRPr lang="en-US"/>
          </a:p>
        </p:txBody>
      </p:sp>
      <p:pic>
        <p:nvPicPr>
          <p:cNvPr id="11" name="Picture 11" descr="Graphical user interface&#10;&#10;Description automatically generated">
            <a:extLst>
              <a:ext uri="{FF2B5EF4-FFF2-40B4-BE49-F238E27FC236}">
                <a16:creationId xmlns:a16="http://schemas.microsoft.com/office/drawing/2014/main" id="{A39AE84C-9D58-A60A-C6EE-A3C24ED5EFE1}"/>
              </a:ext>
            </a:extLst>
          </p:cNvPr>
          <p:cNvPicPr>
            <a:picLocks noChangeAspect="1"/>
          </p:cNvPicPr>
          <p:nvPr/>
        </p:nvPicPr>
        <p:blipFill>
          <a:blip r:embed="rId2"/>
          <a:stretch>
            <a:fillRect/>
          </a:stretch>
        </p:blipFill>
        <p:spPr>
          <a:xfrm>
            <a:off x="312420" y="1079418"/>
            <a:ext cx="4053840" cy="3038005"/>
          </a:xfrm>
          <a:prstGeom prst="rect">
            <a:avLst/>
          </a:prstGeom>
        </p:spPr>
      </p:pic>
      <p:pic>
        <p:nvPicPr>
          <p:cNvPr id="12" name="Picture 13" descr="Graphical user interface&#10;&#10;Description automatically generated">
            <a:extLst>
              <a:ext uri="{FF2B5EF4-FFF2-40B4-BE49-F238E27FC236}">
                <a16:creationId xmlns:a16="http://schemas.microsoft.com/office/drawing/2014/main" id="{A2119D2B-78B9-0D7D-FECF-D1107A022CEB}"/>
              </a:ext>
            </a:extLst>
          </p:cNvPr>
          <p:cNvPicPr>
            <a:picLocks noChangeAspect="1"/>
          </p:cNvPicPr>
          <p:nvPr/>
        </p:nvPicPr>
        <p:blipFill>
          <a:blip r:embed="rId3"/>
          <a:stretch>
            <a:fillRect/>
          </a:stretch>
        </p:blipFill>
        <p:spPr>
          <a:xfrm>
            <a:off x="4404360" y="1075017"/>
            <a:ext cx="4373880" cy="3123005"/>
          </a:xfrm>
          <a:prstGeom prst="rect">
            <a:avLst/>
          </a:prstGeom>
        </p:spPr>
      </p:pic>
      <p:sp>
        <p:nvSpPr>
          <p:cNvPr id="3" name="object 3">
            <a:extLst>
              <a:ext uri="{FF2B5EF4-FFF2-40B4-BE49-F238E27FC236}">
                <a16:creationId xmlns:a16="http://schemas.microsoft.com/office/drawing/2014/main" id="{16822BA4-410E-FF7E-780E-DEBD51DEEDE2}"/>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9F505825-2EF9-4EBF-9F71-212111F290F5}"/>
              </a:ext>
            </a:extLst>
          </p:cNvPr>
          <p:cNvSpPr/>
          <p:nvPr/>
        </p:nvSpPr>
        <p:spPr>
          <a:xfrm>
            <a:off x="40739" y="766527"/>
            <a:ext cx="264061" cy="245977"/>
          </a:xfrm>
          <a:prstGeom prst="star5">
            <a:avLst/>
          </a:prstGeom>
          <a:solidFill>
            <a:srgbClr val="FFC0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4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3402-3781-48A9-B926-53D16D90A72B}"/>
              </a:ext>
            </a:extLst>
          </p:cNvPr>
          <p:cNvSpPr>
            <a:spLocks noGrp="1"/>
          </p:cNvSpPr>
          <p:nvPr>
            <p:ph type="title"/>
          </p:nvPr>
        </p:nvSpPr>
        <p:spPr>
          <a:xfrm>
            <a:off x="714624" y="285778"/>
            <a:ext cx="5010315" cy="184666"/>
          </a:xfrm>
        </p:spPr>
        <p:txBody>
          <a:bodyPr wrap="square" lIns="0" tIns="0" rIns="0" bIns="0" anchor="t">
            <a:spAutoFit/>
          </a:bodyPr>
          <a:lstStyle/>
          <a:p>
            <a:r>
              <a:rPr lang="en-SG" sz="1200"/>
              <a:t>Balanced Dataset using under sampling</a:t>
            </a:r>
          </a:p>
        </p:txBody>
      </p:sp>
      <p:graphicFrame>
        <p:nvGraphicFramePr>
          <p:cNvPr id="5" name="Table 5">
            <a:extLst>
              <a:ext uri="{FF2B5EF4-FFF2-40B4-BE49-F238E27FC236}">
                <a16:creationId xmlns:a16="http://schemas.microsoft.com/office/drawing/2014/main" id="{D9534724-22E0-4EF1-8252-BCDC3F255D72}"/>
              </a:ext>
            </a:extLst>
          </p:cNvPr>
          <p:cNvGraphicFramePr>
            <a:graphicFrameLocks noGrp="1"/>
          </p:cNvGraphicFramePr>
          <p:nvPr>
            <p:extLst>
              <p:ext uri="{D42A27DB-BD31-4B8C-83A1-F6EECF244321}">
                <p14:modId xmlns:p14="http://schemas.microsoft.com/office/powerpoint/2010/main" val="1280503967"/>
              </p:ext>
            </p:extLst>
          </p:nvPr>
        </p:nvGraphicFramePr>
        <p:xfrm>
          <a:off x="872742" y="933070"/>
          <a:ext cx="1808921" cy="731520"/>
        </p:xfrm>
        <a:graphic>
          <a:graphicData uri="http://schemas.openxmlformats.org/drawingml/2006/table">
            <a:tbl>
              <a:tblPr firstRow="1" bandRow="1">
                <a:tableStyleId>{5C22544A-7EE6-4342-B048-85BDC9FD1C3A}</a:tableStyleId>
              </a:tblPr>
              <a:tblGrid>
                <a:gridCol w="826620">
                  <a:extLst>
                    <a:ext uri="{9D8B030D-6E8A-4147-A177-3AD203B41FA5}">
                      <a16:colId xmlns:a16="http://schemas.microsoft.com/office/drawing/2014/main" val="843707163"/>
                    </a:ext>
                  </a:extLst>
                </a:gridCol>
                <a:gridCol w="982301">
                  <a:extLst>
                    <a:ext uri="{9D8B030D-6E8A-4147-A177-3AD203B41FA5}">
                      <a16:colId xmlns:a16="http://schemas.microsoft.com/office/drawing/2014/main" val="1984016791"/>
                    </a:ext>
                  </a:extLst>
                </a:gridCol>
              </a:tblGrid>
              <a:tr h="0">
                <a:tc>
                  <a:txBody>
                    <a:bodyPr/>
                    <a:lstStyle/>
                    <a:p>
                      <a:r>
                        <a:rPr lang="en-SG"/>
                        <a:t>Before</a:t>
                      </a:r>
                    </a:p>
                  </a:txBody>
                  <a:tcPr/>
                </a:tc>
                <a:tc>
                  <a:txBody>
                    <a:bodyPr/>
                    <a:lstStyle/>
                    <a:p>
                      <a:r>
                        <a:rPr lang="en-SG"/>
                        <a:t>After</a:t>
                      </a:r>
                    </a:p>
                  </a:txBody>
                  <a:tcPr/>
                </a:tc>
                <a:extLst>
                  <a:ext uri="{0D108BD9-81ED-4DB2-BD59-A6C34878D82A}">
                    <a16:rowId xmlns:a16="http://schemas.microsoft.com/office/drawing/2014/main" val="1098107464"/>
                  </a:ext>
                </a:extLst>
              </a:tr>
              <a:tr h="0">
                <a:tc>
                  <a:txBody>
                    <a:bodyPr/>
                    <a:lstStyle/>
                    <a:p>
                      <a:r>
                        <a:rPr lang="en-SG"/>
                        <a:t>3291</a:t>
                      </a:r>
                    </a:p>
                  </a:txBody>
                  <a:tcPr/>
                </a:tc>
                <a:tc>
                  <a:txBody>
                    <a:bodyPr/>
                    <a:lstStyle/>
                    <a:p>
                      <a:r>
                        <a:rPr lang="en-SG"/>
                        <a:t>468</a:t>
                      </a:r>
                    </a:p>
                  </a:txBody>
                  <a:tcPr/>
                </a:tc>
                <a:extLst>
                  <a:ext uri="{0D108BD9-81ED-4DB2-BD59-A6C34878D82A}">
                    <a16:rowId xmlns:a16="http://schemas.microsoft.com/office/drawing/2014/main" val="3297690619"/>
                  </a:ext>
                </a:extLst>
              </a:tr>
            </a:tbl>
          </a:graphicData>
        </a:graphic>
      </p:graphicFrame>
      <p:sp>
        <p:nvSpPr>
          <p:cNvPr id="20" name="TextBox 19">
            <a:extLst>
              <a:ext uri="{FF2B5EF4-FFF2-40B4-BE49-F238E27FC236}">
                <a16:creationId xmlns:a16="http://schemas.microsoft.com/office/drawing/2014/main" id="{9C2BAF56-032B-405D-A5F2-914A1EE590EA}"/>
              </a:ext>
            </a:extLst>
          </p:cNvPr>
          <p:cNvSpPr txBox="1"/>
          <p:nvPr/>
        </p:nvSpPr>
        <p:spPr>
          <a:xfrm>
            <a:off x="3079844" y="871262"/>
            <a:ext cx="2523171" cy="261610"/>
          </a:xfrm>
          <a:prstGeom prst="rect">
            <a:avLst/>
          </a:prstGeom>
          <a:noFill/>
        </p:spPr>
        <p:txBody>
          <a:bodyPr wrap="square" rtlCol="0">
            <a:spAutoFit/>
          </a:bodyPr>
          <a:lstStyle/>
          <a:p>
            <a:r>
              <a:rPr lang="en-SG" sz="1100" b="1"/>
              <a:t>Stroke</a:t>
            </a:r>
            <a:r>
              <a:rPr lang="en-SG" sz="800"/>
              <a:t>: *Majority class = No | Minority class = Yes</a:t>
            </a:r>
          </a:p>
        </p:txBody>
      </p:sp>
      <p:pic>
        <p:nvPicPr>
          <p:cNvPr id="6" name="Picture 5">
            <a:extLst>
              <a:ext uri="{FF2B5EF4-FFF2-40B4-BE49-F238E27FC236}">
                <a16:creationId xmlns:a16="http://schemas.microsoft.com/office/drawing/2014/main" id="{3DFB032E-8DC0-499F-BA77-8ECD9FDF1111}"/>
              </a:ext>
            </a:extLst>
          </p:cNvPr>
          <p:cNvPicPr>
            <a:picLocks noChangeAspect="1"/>
          </p:cNvPicPr>
          <p:nvPr/>
        </p:nvPicPr>
        <p:blipFill>
          <a:blip r:embed="rId3"/>
          <a:stretch>
            <a:fillRect/>
          </a:stretch>
        </p:blipFill>
        <p:spPr>
          <a:xfrm>
            <a:off x="872742" y="1886225"/>
            <a:ext cx="1560551" cy="1181737"/>
          </a:xfrm>
          <a:prstGeom prst="rect">
            <a:avLst/>
          </a:prstGeom>
        </p:spPr>
      </p:pic>
      <p:pic>
        <p:nvPicPr>
          <p:cNvPr id="10" name="Picture 9">
            <a:extLst>
              <a:ext uri="{FF2B5EF4-FFF2-40B4-BE49-F238E27FC236}">
                <a16:creationId xmlns:a16="http://schemas.microsoft.com/office/drawing/2014/main" id="{2FF864C8-98F8-4ED5-9B78-7944E391AF0C}"/>
              </a:ext>
            </a:extLst>
          </p:cNvPr>
          <p:cNvPicPr>
            <a:picLocks noChangeAspect="1"/>
          </p:cNvPicPr>
          <p:nvPr/>
        </p:nvPicPr>
        <p:blipFill>
          <a:blip r:embed="rId4"/>
          <a:stretch>
            <a:fillRect/>
          </a:stretch>
        </p:blipFill>
        <p:spPr>
          <a:xfrm>
            <a:off x="3561154" y="1907791"/>
            <a:ext cx="1420373" cy="1052342"/>
          </a:xfrm>
          <a:prstGeom prst="rect">
            <a:avLst/>
          </a:prstGeom>
        </p:spPr>
      </p:pic>
      <p:pic>
        <p:nvPicPr>
          <p:cNvPr id="13" name="Picture 12">
            <a:extLst>
              <a:ext uri="{FF2B5EF4-FFF2-40B4-BE49-F238E27FC236}">
                <a16:creationId xmlns:a16="http://schemas.microsoft.com/office/drawing/2014/main" id="{D452AD50-5B4B-4B52-9414-2ED20E4201FA}"/>
              </a:ext>
            </a:extLst>
          </p:cNvPr>
          <p:cNvPicPr>
            <a:picLocks noChangeAspect="1"/>
          </p:cNvPicPr>
          <p:nvPr/>
        </p:nvPicPr>
        <p:blipFill>
          <a:blip r:embed="rId5"/>
          <a:stretch>
            <a:fillRect/>
          </a:stretch>
        </p:blipFill>
        <p:spPr>
          <a:xfrm>
            <a:off x="2997223" y="1201771"/>
            <a:ext cx="3084772" cy="307777"/>
          </a:xfrm>
          <a:prstGeom prst="rect">
            <a:avLst/>
          </a:prstGeom>
        </p:spPr>
      </p:pic>
      <p:pic>
        <p:nvPicPr>
          <p:cNvPr id="24" name="Picture 23">
            <a:extLst>
              <a:ext uri="{FF2B5EF4-FFF2-40B4-BE49-F238E27FC236}">
                <a16:creationId xmlns:a16="http://schemas.microsoft.com/office/drawing/2014/main" id="{FA58BEF4-A284-4E57-8F13-C12E25020D90}"/>
              </a:ext>
            </a:extLst>
          </p:cNvPr>
          <p:cNvPicPr>
            <a:picLocks noChangeAspect="1"/>
          </p:cNvPicPr>
          <p:nvPr/>
        </p:nvPicPr>
        <p:blipFill>
          <a:blip r:embed="rId6"/>
          <a:stretch>
            <a:fillRect/>
          </a:stretch>
        </p:blipFill>
        <p:spPr>
          <a:xfrm>
            <a:off x="3561154" y="3258402"/>
            <a:ext cx="2058512" cy="1181738"/>
          </a:xfrm>
          <a:prstGeom prst="rect">
            <a:avLst/>
          </a:prstGeom>
        </p:spPr>
      </p:pic>
      <p:pic>
        <p:nvPicPr>
          <p:cNvPr id="26" name="Picture 25">
            <a:extLst>
              <a:ext uri="{FF2B5EF4-FFF2-40B4-BE49-F238E27FC236}">
                <a16:creationId xmlns:a16="http://schemas.microsoft.com/office/drawing/2014/main" id="{6BDE3D8E-18D0-4C61-936E-097EFDEFE938}"/>
              </a:ext>
            </a:extLst>
          </p:cNvPr>
          <p:cNvPicPr>
            <a:picLocks noChangeAspect="1"/>
          </p:cNvPicPr>
          <p:nvPr/>
        </p:nvPicPr>
        <p:blipFill>
          <a:blip r:embed="rId7"/>
          <a:stretch>
            <a:fillRect/>
          </a:stretch>
        </p:blipFill>
        <p:spPr>
          <a:xfrm>
            <a:off x="872742" y="3242992"/>
            <a:ext cx="1873591" cy="1181737"/>
          </a:xfrm>
          <a:prstGeom prst="rect">
            <a:avLst/>
          </a:prstGeom>
        </p:spPr>
      </p:pic>
      <p:sp>
        <p:nvSpPr>
          <p:cNvPr id="27" name="Arrow: Right 26">
            <a:extLst>
              <a:ext uri="{FF2B5EF4-FFF2-40B4-BE49-F238E27FC236}">
                <a16:creationId xmlns:a16="http://schemas.microsoft.com/office/drawing/2014/main" id="{CCEA1A6F-1642-40B0-85A5-BB97C2CA971F}"/>
              </a:ext>
            </a:extLst>
          </p:cNvPr>
          <p:cNvSpPr/>
          <p:nvPr/>
        </p:nvSpPr>
        <p:spPr>
          <a:xfrm>
            <a:off x="2804809" y="2529576"/>
            <a:ext cx="384829" cy="84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1EE1ABB0-6C4B-48F9-997F-182F17D82C6F}"/>
              </a:ext>
            </a:extLst>
          </p:cNvPr>
          <p:cNvSpPr txBox="1"/>
          <p:nvPr/>
        </p:nvSpPr>
        <p:spPr>
          <a:xfrm>
            <a:off x="4768151" y="3541494"/>
            <a:ext cx="851515" cy="307777"/>
          </a:xfrm>
          <a:prstGeom prst="rect">
            <a:avLst/>
          </a:prstGeom>
          <a:noFill/>
        </p:spPr>
        <p:txBody>
          <a:bodyPr wrap="square" rtlCol="0">
            <a:spAutoFit/>
          </a:bodyPr>
          <a:lstStyle/>
          <a:p>
            <a:r>
              <a:rPr lang="en-SG" sz="1400"/>
              <a:t>Balanced</a:t>
            </a:r>
          </a:p>
        </p:txBody>
      </p:sp>
      <p:sp>
        <p:nvSpPr>
          <p:cNvPr id="31" name="TextBox 30">
            <a:extLst>
              <a:ext uri="{FF2B5EF4-FFF2-40B4-BE49-F238E27FC236}">
                <a16:creationId xmlns:a16="http://schemas.microsoft.com/office/drawing/2014/main" id="{517E71F5-8906-4734-AF0A-ADD16BB4FC9F}"/>
              </a:ext>
            </a:extLst>
          </p:cNvPr>
          <p:cNvSpPr txBox="1"/>
          <p:nvPr/>
        </p:nvSpPr>
        <p:spPr>
          <a:xfrm>
            <a:off x="1809537" y="3541494"/>
            <a:ext cx="1035861" cy="307777"/>
          </a:xfrm>
          <a:prstGeom prst="rect">
            <a:avLst/>
          </a:prstGeom>
          <a:noFill/>
        </p:spPr>
        <p:txBody>
          <a:bodyPr wrap="none" rtlCol="0">
            <a:spAutoFit/>
          </a:bodyPr>
          <a:lstStyle/>
          <a:p>
            <a:r>
              <a:rPr lang="en-SG" sz="1400"/>
              <a:t>Imbalanced</a:t>
            </a:r>
          </a:p>
        </p:txBody>
      </p:sp>
      <p:sp>
        <p:nvSpPr>
          <p:cNvPr id="32" name="TextBox 31">
            <a:extLst>
              <a:ext uri="{FF2B5EF4-FFF2-40B4-BE49-F238E27FC236}">
                <a16:creationId xmlns:a16="http://schemas.microsoft.com/office/drawing/2014/main" id="{139E3C97-7452-4087-B91C-7BB84D11552E}"/>
              </a:ext>
            </a:extLst>
          </p:cNvPr>
          <p:cNvSpPr txBox="1"/>
          <p:nvPr/>
        </p:nvSpPr>
        <p:spPr>
          <a:xfrm rot="10800000" flipV="1">
            <a:off x="6140519" y="909382"/>
            <a:ext cx="2833545" cy="892552"/>
          </a:xfrm>
          <a:prstGeom prst="rect">
            <a:avLst/>
          </a:prstGeom>
          <a:noFill/>
        </p:spPr>
        <p:txBody>
          <a:bodyPr wrap="square" rtlCol="0">
            <a:spAutoFit/>
          </a:bodyPr>
          <a:lstStyle/>
          <a:p>
            <a:pPr algn="just"/>
            <a:r>
              <a:rPr lang="en-US" sz="1200" b="1" i="0">
                <a:solidFill>
                  <a:srgbClr val="FF0000"/>
                </a:solidFill>
                <a:effectLst/>
                <a:latin typeface="Helvetica Neue"/>
              </a:rPr>
              <a:t>Challenge:</a:t>
            </a:r>
          </a:p>
          <a:p>
            <a:pPr algn="just"/>
            <a:r>
              <a:rPr lang="en-US" sz="1000" b="0" i="0">
                <a:solidFill>
                  <a:srgbClr val="555555"/>
                </a:solidFill>
                <a:effectLst/>
                <a:latin typeface="Helvetica Neue"/>
              </a:rPr>
              <a:t>An imbalanced classification problem is an example of a classification problem where the distribution of examples across the known classes is biased or skewed</a:t>
            </a:r>
            <a:endParaRPr lang="en-SG" sz="1000"/>
          </a:p>
        </p:txBody>
      </p:sp>
      <p:sp>
        <p:nvSpPr>
          <p:cNvPr id="34" name="TextBox 33">
            <a:extLst>
              <a:ext uri="{FF2B5EF4-FFF2-40B4-BE49-F238E27FC236}">
                <a16:creationId xmlns:a16="http://schemas.microsoft.com/office/drawing/2014/main" id="{EE75D8DF-5898-4D7F-90DE-587720E082B6}"/>
              </a:ext>
            </a:extLst>
          </p:cNvPr>
          <p:cNvSpPr txBox="1"/>
          <p:nvPr/>
        </p:nvSpPr>
        <p:spPr>
          <a:xfrm>
            <a:off x="6140520" y="1910279"/>
            <a:ext cx="2833546" cy="1938992"/>
          </a:xfrm>
          <a:prstGeom prst="rect">
            <a:avLst/>
          </a:prstGeom>
          <a:noFill/>
        </p:spPr>
        <p:txBody>
          <a:bodyPr wrap="square">
            <a:spAutoFit/>
          </a:bodyPr>
          <a:lstStyle/>
          <a:p>
            <a:pPr algn="just"/>
            <a:r>
              <a:rPr lang="en-US" sz="1000" b="0" i="0">
                <a:solidFill>
                  <a:srgbClr val="555555"/>
                </a:solidFill>
                <a:effectLst/>
                <a:latin typeface="Helvetica Neue"/>
              </a:rPr>
              <a:t>Imbalanced classifications pose a challenge for predictive modeling as most of the machine learning algorithms used for classification were designed around the assumption of an equal number of examples for each class. This results in models that have poor predictive performance, specifically for the minority class. This is a problem because typically, the minority class is more important and therefore the problem is more sensitive to classification errors for the minority class than the majority class</a:t>
            </a:r>
            <a:endParaRPr lang="en-SG" sz="1000"/>
          </a:p>
        </p:txBody>
      </p:sp>
      <p:graphicFrame>
        <p:nvGraphicFramePr>
          <p:cNvPr id="11" name="Table 11">
            <a:extLst>
              <a:ext uri="{FF2B5EF4-FFF2-40B4-BE49-F238E27FC236}">
                <a16:creationId xmlns:a16="http://schemas.microsoft.com/office/drawing/2014/main" id="{589B42C2-76C6-4065-B841-3BF45F397057}"/>
              </a:ext>
            </a:extLst>
          </p:cNvPr>
          <p:cNvGraphicFramePr>
            <a:graphicFrameLocks noGrp="1"/>
          </p:cNvGraphicFramePr>
          <p:nvPr>
            <p:extLst>
              <p:ext uri="{D42A27DB-BD31-4B8C-83A1-F6EECF244321}">
                <p14:modId xmlns:p14="http://schemas.microsoft.com/office/powerpoint/2010/main" val="2565756568"/>
              </p:ext>
            </p:extLst>
          </p:nvPr>
        </p:nvGraphicFramePr>
        <p:xfrm>
          <a:off x="1079772" y="4440140"/>
          <a:ext cx="428016" cy="243840"/>
        </p:xfrm>
        <a:graphic>
          <a:graphicData uri="http://schemas.openxmlformats.org/drawingml/2006/table">
            <a:tbl>
              <a:tblPr firstRow="1" bandRow="1">
                <a:tableStyleId>{5C22544A-7EE6-4342-B048-85BDC9FD1C3A}</a:tableStyleId>
              </a:tblPr>
              <a:tblGrid>
                <a:gridCol w="428016">
                  <a:extLst>
                    <a:ext uri="{9D8B030D-6E8A-4147-A177-3AD203B41FA5}">
                      <a16:colId xmlns:a16="http://schemas.microsoft.com/office/drawing/2014/main" val="2967462677"/>
                    </a:ext>
                  </a:extLst>
                </a:gridCol>
              </a:tblGrid>
              <a:tr h="196036">
                <a:tc>
                  <a:txBody>
                    <a:bodyPr/>
                    <a:lstStyle/>
                    <a:p>
                      <a:r>
                        <a:rPr lang="en-US" sz="1000">
                          <a:solidFill>
                            <a:schemeClr val="tx1"/>
                          </a:solidFill>
                        </a:rPr>
                        <a:t>13:1</a:t>
                      </a:r>
                      <a:endParaRPr lang="en-SG" sz="1000">
                        <a:solidFill>
                          <a:schemeClr val="tx1"/>
                        </a:solidFill>
                      </a:endParaRPr>
                    </a:p>
                  </a:txBody>
                  <a:tcPr>
                    <a:noFill/>
                  </a:tcPr>
                </a:tc>
                <a:extLst>
                  <a:ext uri="{0D108BD9-81ED-4DB2-BD59-A6C34878D82A}">
                    <a16:rowId xmlns:a16="http://schemas.microsoft.com/office/drawing/2014/main" val="2588828610"/>
                  </a:ext>
                </a:extLst>
              </a:tr>
            </a:tbl>
          </a:graphicData>
        </a:graphic>
      </p:graphicFrame>
      <p:graphicFrame>
        <p:nvGraphicFramePr>
          <p:cNvPr id="21" name="Table 11">
            <a:extLst>
              <a:ext uri="{FF2B5EF4-FFF2-40B4-BE49-F238E27FC236}">
                <a16:creationId xmlns:a16="http://schemas.microsoft.com/office/drawing/2014/main" id="{252E3DFC-26A3-4E71-A52F-917F3EC74D3C}"/>
              </a:ext>
            </a:extLst>
          </p:cNvPr>
          <p:cNvGraphicFramePr>
            <a:graphicFrameLocks noGrp="1"/>
          </p:cNvGraphicFramePr>
          <p:nvPr>
            <p:extLst>
              <p:ext uri="{D42A27DB-BD31-4B8C-83A1-F6EECF244321}">
                <p14:modId xmlns:p14="http://schemas.microsoft.com/office/powerpoint/2010/main" val="2913837368"/>
              </p:ext>
            </p:extLst>
          </p:nvPr>
        </p:nvGraphicFramePr>
        <p:xfrm>
          <a:off x="3843324" y="4440140"/>
          <a:ext cx="428016" cy="243840"/>
        </p:xfrm>
        <a:graphic>
          <a:graphicData uri="http://schemas.openxmlformats.org/drawingml/2006/table">
            <a:tbl>
              <a:tblPr firstRow="1" bandRow="1">
                <a:tableStyleId>{5C22544A-7EE6-4342-B048-85BDC9FD1C3A}</a:tableStyleId>
              </a:tblPr>
              <a:tblGrid>
                <a:gridCol w="428016">
                  <a:extLst>
                    <a:ext uri="{9D8B030D-6E8A-4147-A177-3AD203B41FA5}">
                      <a16:colId xmlns:a16="http://schemas.microsoft.com/office/drawing/2014/main" val="2967462677"/>
                    </a:ext>
                  </a:extLst>
                </a:gridCol>
              </a:tblGrid>
              <a:tr h="210628">
                <a:tc>
                  <a:txBody>
                    <a:bodyPr/>
                    <a:lstStyle/>
                    <a:p>
                      <a:r>
                        <a:rPr lang="en-US" sz="1000">
                          <a:solidFill>
                            <a:schemeClr val="tx1"/>
                          </a:solidFill>
                        </a:rPr>
                        <a:t>1:1</a:t>
                      </a:r>
                      <a:endParaRPr lang="en-SG" sz="1000">
                        <a:solidFill>
                          <a:schemeClr val="tx1"/>
                        </a:solidFill>
                      </a:endParaRPr>
                    </a:p>
                  </a:txBody>
                  <a:tcPr>
                    <a:noFill/>
                  </a:tcPr>
                </a:tc>
                <a:extLst>
                  <a:ext uri="{0D108BD9-81ED-4DB2-BD59-A6C34878D82A}">
                    <a16:rowId xmlns:a16="http://schemas.microsoft.com/office/drawing/2014/main" val="2588828610"/>
                  </a:ext>
                </a:extLst>
              </a:tr>
            </a:tbl>
          </a:graphicData>
        </a:graphic>
      </p:graphicFrame>
      <p:sp>
        <p:nvSpPr>
          <p:cNvPr id="3" name="Rectangle 2">
            <a:extLst>
              <a:ext uri="{FF2B5EF4-FFF2-40B4-BE49-F238E27FC236}">
                <a16:creationId xmlns:a16="http://schemas.microsoft.com/office/drawing/2014/main" id="{B4DCB610-0CE4-436E-B80A-6D5E8B754461}"/>
              </a:ext>
            </a:extLst>
          </p:cNvPr>
          <p:cNvSpPr/>
          <p:nvPr/>
        </p:nvSpPr>
        <p:spPr>
          <a:xfrm>
            <a:off x="1870305" y="3595481"/>
            <a:ext cx="914323" cy="19980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4" name="object 3">
            <a:extLst>
              <a:ext uri="{FF2B5EF4-FFF2-40B4-BE49-F238E27FC236}">
                <a16:creationId xmlns:a16="http://schemas.microsoft.com/office/drawing/2014/main" id="{CAF9A3BC-9571-9BE3-45B3-B77F3E30F0D8}"/>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177008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A40048-3BA7-7298-1F46-2499AAC0C08D}"/>
              </a:ext>
            </a:extLst>
          </p:cNvPr>
          <p:cNvSpPr txBox="1"/>
          <p:nvPr/>
        </p:nvSpPr>
        <p:spPr>
          <a:xfrm>
            <a:off x="235744" y="19288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 Balanced – </a:t>
            </a:r>
            <a:r>
              <a:rPr lang="en-US" sz="1200" b="1" err="1">
                <a:latin typeface="Arial"/>
                <a:cs typeface="Arial"/>
              </a:rPr>
              <a:t>Undersampling</a:t>
            </a:r>
            <a:endParaRPr lang="en-US" sz="1200" b="1">
              <a:latin typeface="Arial"/>
              <a:cs typeface="Arial"/>
            </a:endParaRPr>
          </a:p>
        </p:txBody>
      </p:sp>
      <p:pic>
        <p:nvPicPr>
          <p:cNvPr id="6" name="Picture 5">
            <a:extLst>
              <a:ext uri="{FF2B5EF4-FFF2-40B4-BE49-F238E27FC236}">
                <a16:creationId xmlns:a16="http://schemas.microsoft.com/office/drawing/2014/main" id="{3B1BEDF1-D0C3-47ED-BD9A-495021E1DF50}"/>
              </a:ext>
            </a:extLst>
          </p:cNvPr>
          <p:cNvPicPr>
            <a:picLocks noChangeAspect="1"/>
          </p:cNvPicPr>
          <p:nvPr/>
        </p:nvPicPr>
        <p:blipFill>
          <a:blip r:embed="rId2"/>
          <a:stretch>
            <a:fillRect/>
          </a:stretch>
        </p:blipFill>
        <p:spPr>
          <a:xfrm>
            <a:off x="314666" y="682633"/>
            <a:ext cx="3230008" cy="1822722"/>
          </a:xfrm>
          <a:prstGeom prst="rect">
            <a:avLst/>
          </a:prstGeom>
        </p:spPr>
      </p:pic>
      <p:graphicFrame>
        <p:nvGraphicFramePr>
          <p:cNvPr id="9" name="Diagram 6">
            <a:extLst>
              <a:ext uri="{FF2B5EF4-FFF2-40B4-BE49-F238E27FC236}">
                <a16:creationId xmlns:a16="http://schemas.microsoft.com/office/drawing/2014/main" id="{B9AC2F67-DFF9-40BF-9B7A-1C3A1F4BA8F5}"/>
              </a:ext>
            </a:extLst>
          </p:cNvPr>
          <p:cNvGraphicFramePr/>
          <p:nvPr>
            <p:extLst>
              <p:ext uri="{D42A27DB-BD31-4B8C-83A1-F6EECF244321}">
                <p14:modId xmlns:p14="http://schemas.microsoft.com/office/powerpoint/2010/main" val="193633993"/>
              </p:ext>
            </p:extLst>
          </p:nvPr>
        </p:nvGraphicFramePr>
        <p:xfrm>
          <a:off x="4779455" y="-353480"/>
          <a:ext cx="4050030" cy="1309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object 4">
            <a:extLst>
              <a:ext uri="{FF2B5EF4-FFF2-40B4-BE49-F238E27FC236}">
                <a16:creationId xmlns:a16="http://schemas.microsoft.com/office/drawing/2014/main" id="{8AFC3713-ACA2-47C6-93E1-0067866BB336}"/>
              </a:ext>
            </a:extLst>
          </p:cNvPr>
          <p:cNvSpPr txBox="1"/>
          <p:nvPr/>
        </p:nvSpPr>
        <p:spPr>
          <a:xfrm>
            <a:off x="3813428" y="1026755"/>
            <a:ext cx="4796498" cy="1397819"/>
          </a:xfrm>
          <a:prstGeom prst="rect">
            <a:avLst/>
          </a:prstGeom>
        </p:spPr>
        <p:txBody>
          <a:bodyPr vert="horz" wrap="square" lIns="0" tIns="0" rIns="0" bIns="0" rtlCol="0">
            <a:spAutoFit/>
          </a:bodyPr>
          <a:lstStyle/>
          <a:p>
            <a:pPr marL="12700" marR="5080" algn="just">
              <a:lnSpc>
                <a:spcPct val="100000"/>
              </a:lnSpc>
            </a:pPr>
            <a:r>
              <a:rPr sz="900" spc="55">
                <a:solidFill>
                  <a:srgbClr val="252525"/>
                </a:solidFill>
                <a:latin typeface="Arial"/>
                <a:cs typeface="Arial"/>
              </a:rPr>
              <a:t>W</a:t>
            </a:r>
            <a:r>
              <a:rPr sz="900">
                <a:solidFill>
                  <a:srgbClr val="252525"/>
                </a:solidFill>
                <a:latin typeface="Arial"/>
                <a:cs typeface="Arial"/>
              </a:rPr>
              <a:t>e</a:t>
            </a:r>
            <a:r>
              <a:rPr sz="900" spc="-55">
                <a:solidFill>
                  <a:srgbClr val="252525"/>
                </a:solidFill>
                <a:latin typeface="Arial"/>
                <a:cs typeface="Arial"/>
              </a:rPr>
              <a:t> </a:t>
            </a:r>
            <a:r>
              <a:rPr sz="900">
                <a:solidFill>
                  <a:srgbClr val="252525"/>
                </a:solidFill>
                <a:latin typeface="Arial"/>
                <a:cs typeface="Arial"/>
              </a:rPr>
              <a:t>f</a:t>
            </a:r>
            <a:r>
              <a:rPr sz="900" spc="5">
                <a:solidFill>
                  <a:srgbClr val="252525"/>
                </a:solidFill>
                <a:latin typeface="Arial"/>
                <a:cs typeface="Arial"/>
              </a:rPr>
              <a:t>e</a:t>
            </a:r>
            <a:r>
              <a:rPr sz="900">
                <a:solidFill>
                  <a:srgbClr val="252525"/>
                </a:solidFill>
                <a:latin typeface="Arial"/>
                <a:cs typeface="Arial"/>
              </a:rPr>
              <a:t>d</a:t>
            </a:r>
            <a:r>
              <a:rPr sz="900" spc="-35">
                <a:solidFill>
                  <a:srgbClr val="252525"/>
                </a:solidFill>
                <a:latin typeface="Arial"/>
                <a:cs typeface="Arial"/>
              </a:rPr>
              <a:t> </a:t>
            </a:r>
            <a:r>
              <a:rPr sz="900">
                <a:solidFill>
                  <a:srgbClr val="252525"/>
                </a:solidFill>
                <a:latin typeface="Arial"/>
                <a:cs typeface="Arial"/>
              </a:rPr>
              <a:t>t</a:t>
            </a:r>
            <a:r>
              <a:rPr sz="900" spc="5">
                <a:solidFill>
                  <a:srgbClr val="252525"/>
                </a:solidFill>
                <a:latin typeface="Arial"/>
                <a:cs typeface="Arial"/>
              </a:rPr>
              <a:t>h</a:t>
            </a:r>
            <a:r>
              <a:rPr sz="900">
                <a:solidFill>
                  <a:srgbClr val="252525"/>
                </a:solidFill>
                <a:latin typeface="Arial"/>
                <a:cs typeface="Arial"/>
              </a:rPr>
              <a:t>e</a:t>
            </a:r>
            <a:r>
              <a:rPr sz="900" spc="-15">
                <a:solidFill>
                  <a:srgbClr val="252525"/>
                </a:solidFill>
                <a:latin typeface="Arial"/>
                <a:cs typeface="Arial"/>
              </a:rPr>
              <a:t> </a:t>
            </a:r>
            <a:r>
              <a:rPr sz="900" spc="5">
                <a:solidFill>
                  <a:srgbClr val="252525"/>
                </a:solidFill>
                <a:latin typeface="Arial"/>
                <a:cs typeface="Arial"/>
              </a:rPr>
              <a:t>da</a:t>
            </a:r>
            <a:r>
              <a:rPr sz="900">
                <a:solidFill>
                  <a:srgbClr val="252525"/>
                </a:solidFill>
                <a:latin typeface="Arial"/>
                <a:cs typeface="Arial"/>
              </a:rPr>
              <a:t>ta</a:t>
            </a:r>
            <a:r>
              <a:rPr sz="900" spc="-35">
                <a:solidFill>
                  <a:srgbClr val="252525"/>
                </a:solidFill>
                <a:latin typeface="Arial"/>
                <a:cs typeface="Arial"/>
              </a:rPr>
              <a:t> </a:t>
            </a:r>
            <a:r>
              <a:rPr sz="900" spc="15">
                <a:solidFill>
                  <a:srgbClr val="252525"/>
                </a:solidFill>
                <a:latin typeface="Arial"/>
                <a:cs typeface="Arial"/>
              </a:rPr>
              <a:t>i</a:t>
            </a:r>
            <a:r>
              <a:rPr sz="900" spc="5">
                <a:solidFill>
                  <a:srgbClr val="252525"/>
                </a:solidFill>
                <a:latin typeface="Arial"/>
                <a:cs typeface="Arial"/>
              </a:rPr>
              <a:t>n</a:t>
            </a:r>
            <a:r>
              <a:rPr sz="900">
                <a:solidFill>
                  <a:srgbClr val="252525"/>
                </a:solidFill>
                <a:latin typeface="Arial"/>
                <a:cs typeface="Arial"/>
              </a:rPr>
              <a:t>to</a:t>
            </a:r>
            <a:r>
              <a:rPr sz="900" spc="-35">
                <a:solidFill>
                  <a:srgbClr val="252525"/>
                </a:solidFill>
                <a:latin typeface="Arial"/>
                <a:cs typeface="Arial"/>
              </a:rPr>
              <a:t> </a:t>
            </a:r>
            <a:r>
              <a:rPr sz="900">
                <a:solidFill>
                  <a:srgbClr val="252525"/>
                </a:solidFill>
                <a:latin typeface="Arial"/>
                <a:cs typeface="Arial"/>
              </a:rPr>
              <a:t>I</a:t>
            </a:r>
            <a:r>
              <a:rPr sz="900" spc="-5">
                <a:solidFill>
                  <a:srgbClr val="252525"/>
                </a:solidFill>
                <a:latin typeface="Arial"/>
                <a:cs typeface="Arial"/>
              </a:rPr>
              <a:t>B</a:t>
            </a:r>
            <a:r>
              <a:rPr sz="900" spc="-15">
                <a:solidFill>
                  <a:srgbClr val="252525"/>
                </a:solidFill>
                <a:latin typeface="Arial"/>
                <a:cs typeface="Arial"/>
              </a:rPr>
              <a:t>M</a:t>
            </a:r>
            <a:r>
              <a:rPr sz="900" spc="5">
                <a:solidFill>
                  <a:srgbClr val="252525"/>
                </a:solidFill>
                <a:latin typeface="Arial"/>
                <a:cs typeface="Arial"/>
              </a:rPr>
              <a:t>'</a:t>
            </a:r>
            <a:r>
              <a:rPr sz="900">
                <a:solidFill>
                  <a:srgbClr val="252525"/>
                </a:solidFill>
                <a:latin typeface="Arial"/>
                <a:cs typeface="Arial"/>
              </a:rPr>
              <a:t>s</a:t>
            </a:r>
            <a:r>
              <a:rPr sz="900" spc="-15">
                <a:solidFill>
                  <a:srgbClr val="252525"/>
                </a:solidFill>
                <a:latin typeface="Arial"/>
                <a:cs typeface="Arial"/>
              </a:rPr>
              <a:t> </a:t>
            </a:r>
            <a:r>
              <a:rPr sz="900" spc="-5">
                <a:solidFill>
                  <a:srgbClr val="252525"/>
                </a:solidFill>
                <a:latin typeface="Arial"/>
                <a:cs typeface="Arial"/>
              </a:rPr>
              <a:t>A</a:t>
            </a:r>
            <a:r>
              <a:rPr sz="900" spc="5">
                <a:solidFill>
                  <a:srgbClr val="252525"/>
                </a:solidFill>
                <a:latin typeface="Arial"/>
                <a:cs typeface="Arial"/>
              </a:rPr>
              <a:t>u</a:t>
            </a:r>
            <a:r>
              <a:rPr sz="900">
                <a:solidFill>
                  <a:srgbClr val="252525"/>
                </a:solidFill>
                <a:latin typeface="Arial"/>
                <a:cs typeface="Arial"/>
              </a:rPr>
              <a:t>to</a:t>
            </a:r>
            <a:r>
              <a:rPr sz="900" spc="-15">
                <a:solidFill>
                  <a:srgbClr val="252525"/>
                </a:solidFill>
                <a:latin typeface="Arial"/>
                <a:cs typeface="Arial"/>
              </a:rPr>
              <a:t> </a:t>
            </a:r>
            <a:r>
              <a:rPr sz="900" spc="-5">
                <a:solidFill>
                  <a:srgbClr val="252525"/>
                </a:solidFill>
                <a:latin typeface="Arial"/>
                <a:cs typeface="Arial"/>
              </a:rPr>
              <a:t>A</a:t>
            </a:r>
            <a:r>
              <a:rPr sz="900">
                <a:solidFill>
                  <a:srgbClr val="252525"/>
                </a:solidFill>
                <a:latin typeface="Arial"/>
                <a:cs typeface="Arial"/>
              </a:rPr>
              <a:t>I</a:t>
            </a:r>
            <a:r>
              <a:rPr sz="900" spc="5">
                <a:solidFill>
                  <a:srgbClr val="252525"/>
                </a:solidFill>
                <a:latin typeface="Arial"/>
                <a:cs typeface="Arial"/>
              </a:rPr>
              <a:t> u</a:t>
            </a:r>
            <a:r>
              <a:rPr sz="900">
                <a:solidFill>
                  <a:srgbClr val="252525"/>
                </a:solidFill>
                <a:latin typeface="Arial"/>
                <a:cs typeface="Arial"/>
              </a:rPr>
              <a:t>s</a:t>
            </a:r>
            <a:r>
              <a:rPr sz="900" spc="20">
                <a:solidFill>
                  <a:srgbClr val="252525"/>
                </a:solidFill>
                <a:latin typeface="Arial"/>
                <a:cs typeface="Arial"/>
              </a:rPr>
              <a:t>i</a:t>
            </a:r>
            <a:r>
              <a:rPr sz="900" spc="5">
                <a:solidFill>
                  <a:srgbClr val="252525"/>
                </a:solidFill>
                <a:latin typeface="Arial"/>
                <a:cs typeface="Arial"/>
              </a:rPr>
              <a:t>n</a:t>
            </a:r>
            <a:r>
              <a:rPr sz="900">
                <a:solidFill>
                  <a:srgbClr val="252525"/>
                </a:solidFill>
                <a:latin typeface="Arial"/>
                <a:cs typeface="Arial"/>
              </a:rPr>
              <a:t>g</a:t>
            </a:r>
            <a:r>
              <a:rPr sz="900" spc="-100">
                <a:solidFill>
                  <a:srgbClr val="252525"/>
                </a:solidFill>
                <a:latin typeface="Arial"/>
                <a:cs typeface="Arial"/>
              </a:rPr>
              <a:t> </a:t>
            </a:r>
            <a:r>
              <a:rPr lang="en-US" sz="900" b="1">
                <a:solidFill>
                  <a:srgbClr val="252525"/>
                </a:solidFill>
                <a:latin typeface="Arial"/>
                <a:cs typeface="Arial"/>
              </a:rPr>
              <a:t>STROKE</a:t>
            </a:r>
            <a:r>
              <a:rPr sz="900" b="1" spc="5">
                <a:solidFill>
                  <a:srgbClr val="252525"/>
                </a:solidFill>
                <a:latin typeface="Arial"/>
                <a:cs typeface="Arial"/>
              </a:rPr>
              <a:t> a</a:t>
            </a:r>
            <a:r>
              <a:rPr sz="900" b="1">
                <a:solidFill>
                  <a:srgbClr val="252525"/>
                </a:solidFill>
                <a:latin typeface="Arial"/>
                <a:cs typeface="Arial"/>
              </a:rPr>
              <a:t>s</a:t>
            </a:r>
            <a:r>
              <a:rPr sz="900" b="1" spc="-15">
                <a:solidFill>
                  <a:srgbClr val="252525"/>
                </a:solidFill>
                <a:latin typeface="Arial"/>
                <a:cs typeface="Arial"/>
              </a:rPr>
              <a:t> </a:t>
            </a:r>
            <a:r>
              <a:rPr sz="900" b="1" spc="5">
                <a:solidFill>
                  <a:srgbClr val="252525"/>
                </a:solidFill>
                <a:latin typeface="Arial"/>
                <a:cs typeface="Arial"/>
              </a:rPr>
              <a:t>t</a:t>
            </a:r>
            <a:r>
              <a:rPr sz="900" b="1" spc="-10">
                <a:solidFill>
                  <a:srgbClr val="252525"/>
                </a:solidFill>
                <a:latin typeface="Arial"/>
                <a:cs typeface="Arial"/>
              </a:rPr>
              <a:t>h</a:t>
            </a:r>
            <a:r>
              <a:rPr sz="900" b="1">
                <a:solidFill>
                  <a:srgbClr val="252525"/>
                </a:solidFill>
                <a:latin typeface="Arial"/>
                <a:cs typeface="Arial"/>
              </a:rPr>
              <a:t>e</a:t>
            </a:r>
            <a:r>
              <a:rPr sz="900" b="1" spc="5">
                <a:solidFill>
                  <a:srgbClr val="252525"/>
                </a:solidFill>
                <a:latin typeface="Arial"/>
                <a:cs typeface="Arial"/>
              </a:rPr>
              <a:t> </a:t>
            </a:r>
            <a:r>
              <a:rPr sz="900" b="1" spc="10">
                <a:solidFill>
                  <a:srgbClr val="252525"/>
                </a:solidFill>
                <a:latin typeface="Arial"/>
                <a:cs typeface="Arial"/>
              </a:rPr>
              <a:t>p</a:t>
            </a:r>
            <a:r>
              <a:rPr sz="900" b="1" spc="-10">
                <a:solidFill>
                  <a:srgbClr val="252525"/>
                </a:solidFill>
                <a:latin typeface="Arial"/>
                <a:cs typeface="Arial"/>
              </a:rPr>
              <a:t>r</a:t>
            </a:r>
            <a:r>
              <a:rPr sz="900" b="1" spc="5">
                <a:solidFill>
                  <a:srgbClr val="252525"/>
                </a:solidFill>
                <a:latin typeface="Arial"/>
                <a:cs typeface="Arial"/>
              </a:rPr>
              <a:t>e</a:t>
            </a:r>
            <a:r>
              <a:rPr sz="900" b="1" spc="10">
                <a:solidFill>
                  <a:srgbClr val="252525"/>
                </a:solidFill>
                <a:latin typeface="Arial"/>
                <a:cs typeface="Arial"/>
              </a:rPr>
              <a:t>d</a:t>
            </a:r>
            <a:r>
              <a:rPr sz="900" b="1">
                <a:solidFill>
                  <a:srgbClr val="252525"/>
                </a:solidFill>
                <a:latin typeface="Arial"/>
                <a:cs typeface="Arial"/>
              </a:rPr>
              <a:t>i</a:t>
            </a:r>
            <a:r>
              <a:rPr sz="900" b="1" spc="5">
                <a:solidFill>
                  <a:srgbClr val="252525"/>
                </a:solidFill>
                <a:latin typeface="Arial"/>
                <a:cs typeface="Arial"/>
              </a:rPr>
              <a:t>ct</a:t>
            </a:r>
            <a:r>
              <a:rPr sz="900" b="1">
                <a:solidFill>
                  <a:srgbClr val="252525"/>
                </a:solidFill>
                <a:latin typeface="Arial"/>
                <a:cs typeface="Arial"/>
              </a:rPr>
              <a:t>i</a:t>
            </a:r>
            <a:r>
              <a:rPr sz="900" b="1" spc="10">
                <a:solidFill>
                  <a:srgbClr val="252525"/>
                </a:solidFill>
                <a:latin typeface="Arial"/>
                <a:cs typeface="Arial"/>
              </a:rPr>
              <a:t>o</a:t>
            </a:r>
            <a:r>
              <a:rPr sz="900" b="1">
                <a:solidFill>
                  <a:srgbClr val="252525"/>
                </a:solidFill>
                <a:latin typeface="Arial"/>
                <a:cs typeface="Arial"/>
              </a:rPr>
              <a:t>n</a:t>
            </a:r>
            <a:r>
              <a:rPr sz="900" b="1" spc="-50">
                <a:solidFill>
                  <a:srgbClr val="252525"/>
                </a:solidFill>
                <a:latin typeface="Arial"/>
                <a:cs typeface="Arial"/>
              </a:rPr>
              <a:t> </a:t>
            </a:r>
            <a:r>
              <a:rPr sz="900" b="1" spc="5">
                <a:solidFill>
                  <a:srgbClr val="252525"/>
                </a:solidFill>
                <a:latin typeface="Arial"/>
                <a:cs typeface="Arial"/>
              </a:rPr>
              <a:t>c</a:t>
            </a:r>
            <a:r>
              <a:rPr sz="900" b="1" spc="10">
                <a:solidFill>
                  <a:srgbClr val="252525"/>
                </a:solidFill>
                <a:latin typeface="Arial"/>
                <a:cs typeface="Arial"/>
              </a:rPr>
              <a:t>o</a:t>
            </a:r>
            <a:r>
              <a:rPr sz="900" b="1">
                <a:solidFill>
                  <a:srgbClr val="252525"/>
                </a:solidFill>
                <a:latin typeface="Arial"/>
                <a:cs typeface="Arial"/>
              </a:rPr>
              <a:t>l</a:t>
            </a:r>
            <a:r>
              <a:rPr sz="900" b="1" spc="-10">
                <a:solidFill>
                  <a:srgbClr val="252525"/>
                </a:solidFill>
                <a:latin typeface="Arial"/>
                <a:cs typeface="Arial"/>
              </a:rPr>
              <a:t>um</a:t>
            </a:r>
            <a:r>
              <a:rPr sz="900" b="1">
                <a:solidFill>
                  <a:srgbClr val="252525"/>
                </a:solidFill>
                <a:latin typeface="Arial"/>
                <a:cs typeface="Arial"/>
              </a:rPr>
              <a:t>n</a:t>
            </a:r>
            <a:r>
              <a:rPr sz="900" b="1" spc="-65">
                <a:solidFill>
                  <a:srgbClr val="252525"/>
                </a:solidFill>
                <a:latin typeface="Arial"/>
                <a:cs typeface="Arial"/>
              </a:rPr>
              <a:t> </a:t>
            </a:r>
            <a:r>
              <a:rPr sz="900">
                <a:solidFill>
                  <a:srgbClr val="252525"/>
                </a:solidFill>
                <a:latin typeface="Arial"/>
                <a:cs typeface="Arial"/>
              </a:rPr>
              <a:t>to</a:t>
            </a:r>
            <a:r>
              <a:rPr sz="900" spc="-15">
                <a:solidFill>
                  <a:srgbClr val="252525"/>
                </a:solidFill>
                <a:latin typeface="Arial"/>
                <a:cs typeface="Arial"/>
              </a:rPr>
              <a:t> </a:t>
            </a:r>
            <a:r>
              <a:rPr sz="900">
                <a:solidFill>
                  <a:srgbClr val="252525"/>
                </a:solidFill>
                <a:latin typeface="Arial"/>
                <a:cs typeface="Arial"/>
              </a:rPr>
              <a:t>p</a:t>
            </a:r>
            <a:r>
              <a:rPr sz="900" spc="5">
                <a:solidFill>
                  <a:srgbClr val="252525"/>
                </a:solidFill>
                <a:latin typeface="Arial"/>
                <a:cs typeface="Arial"/>
              </a:rPr>
              <a:t>r</a:t>
            </a:r>
            <a:r>
              <a:rPr sz="900">
                <a:solidFill>
                  <a:srgbClr val="252525"/>
                </a:solidFill>
                <a:latin typeface="Arial"/>
                <a:cs typeface="Arial"/>
              </a:rPr>
              <a:t>ed</a:t>
            </a:r>
            <a:r>
              <a:rPr sz="900" spc="15">
                <a:solidFill>
                  <a:srgbClr val="252525"/>
                </a:solidFill>
                <a:latin typeface="Arial"/>
                <a:cs typeface="Arial"/>
              </a:rPr>
              <a:t>i</a:t>
            </a:r>
            <a:r>
              <a:rPr sz="900">
                <a:solidFill>
                  <a:srgbClr val="252525"/>
                </a:solidFill>
                <a:latin typeface="Arial"/>
                <a:cs typeface="Arial"/>
              </a:rPr>
              <a:t>ct </a:t>
            </a:r>
            <a:r>
              <a:rPr lang="en-US" sz="900" spc="5">
                <a:solidFill>
                  <a:srgbClr val="252525"/>
                </a:solidFill>
                <a:latin typeface="Arial"/>
                <a:cs typeface="Arial"/>
              </a:rPr>
              <a:t>if one is having stroke </a:t>
            </a:r>
            <a:r>
              <a:rPr sz="900">
                <a:solidFill>
                  <a:srgbClr val="252525"/>
                </a:solidFill>
                <a:latin typeface="Arial"/>
                <a:cs typeface="Arial"/>
              </a:rPr>
              <a:t>.</a:t>
            </a:r>
            <a:r>
              <a:rPr sz="900" spc="-105">
                <a:solidFill>
                  <a:srgbClr val="252525"/>
                </a:solidFill>
                <a:latin typeface="Arial"/>
                <a:cs typeface="Arial"/>
              </a:rPr>
              <a:t> </a:t>
            </a:r>
            <a:r>
              <a:rPr sz="900" spc="-10">
                <a:solidFill>
                  <a:srgbClr val="252525"/>
                </a:solidFill>
                <a:latin typeface="Arial"/>
                <a:cs typeface="Arial"/>
              </a:rPr>
              <a:t>A</a:t>
            </a:r>
            <a:r>
              <a:rPr sz="900" spc="-35">
                <a:solidFill>
                  <a:srgbClr val="252525"/>
                </a:solidFill>
                <a:latin typeface="Arial"/>
                <a:cs typeface="Arial"/>
              </a:rPr>
              <a:t>m</a:t>
            </a:r>
            <a:r>
              <a:rPr sz="900">
                <a:solidFill>
                  <a:srgbClr val="252525"/>
                </a:solidFill>
                <a:latin typeface="Arial"/>
                <a:cs typeface="Arial"/>
              </a:rPr>
              <a:t>ongst a</a:t>
            </a:r>
            <a:r>
              <a:rPr sz="900" spc="15">
                <a:solidFill>
                  <a:srgbClr val="252525"/>
                </a:solidFill>
                <a:latin typeface="Arial"/>
                <a:cs typeface="Arial"/>
              </a:rPr>
              <a:t>l</a:t>
            </a:r>
            <a:r>
              <a:rPr sz="900">
                <a:solidFill>
                  <a:srgbClr val="252525"/>
                </a:solidFill>
                <a:latin typeface="Arial"/>
                <a:cs typeface="Arial"/>
              </a:rPr>
              <a:t>l</a:t>
            </a:r>
            <a:r>
              <a:rPr sz="900" spc="-45">
                <a:solidFill>
                  <a:srgbClr val="252525"/>
                </a:solidFill>
                <a:latin typeface="Arial"/>
                <a:cs typeface="Arial"/>
              </a:rPr>
              <a:t> </a:t>
            </a:r>
            <a:r>
              <a:rPr sz="900">
                <a:solidFill>
                  <a:srgbClr val="252525"/>
                </a:solidFill>
                <a:latin typeface="Arial"/>
                <a:cs typeface="Arial"/>
              </a:rPr>
              <a:t>t</a:t>
            </a:r>
            <a:r>
              <a:rPr sz="900" spc="5">
                <a:solidFill>
                  <a:srgbClr val="252525"/>
                </a:solidFill>
                <a:latin typeface="Arial"/>
                <a:cs typeface="Arial"/>
              </a:rPr>
              <a:t>h</a:t>
            </a:r>
            <a:r>
              <a:rPr sz="900">
                <a:solidFill>
                  <a:srgbClr val="252525"/>
                </a:solidFill>
                <a:latin typeface="Arial"/>
                <a:cs typeface="Arial"/>
              </a:rPr>
              <a:t>e</a:t>
            </a:r>
            <a:r>
              <a:rPr sz="900" spc="-15">
                <a:solidFill>
                  <a:srgbClr val="252525"/>
                </a:solidFill>
                <a:latin typeface="Arial"/>
                <a:cs typeface="Arial"/>
              </a:rPr>
              <a:t> </a:t>
            </a:r>
            <a:r>
              <a:rPr sz="900">
                <a:solidFill>
                  <a:srgbClr val="252525"/>
                </a:solidFill>
                <a:latin typeface="Arial"/>
                <a:cs typeface="Arial"/>
              </a:rPr>
              <a:t>8</a:t>
            </a:r>
            <a:r>
              <a:rPr sz="900" spc="-15">
                <a:solidFill>
                  <a:srgbClr val="252525"/>
                </a:solidFill>
                <a:latin typeface="Arial"/>
                <a:cs typeface="Arial"/>
              </a:rPr>
              <a:t> </a:t>
            </a:r>
            <a:r>
              <a:rPr sz="900">
                <a:solidFill>
                  <a:srgbClr val="252525"/>
                </a:solidFill>
                <a:latin typeface="Arial"/>
                <a:cs typeface="Arial"/>
              </a:rPr>
              <a:t>p</a:t>
            </a:r>
            <a:r>
              <a:rPr sz="900" spc="15">
                <a:solidFill>
                  <a:srgbClr val="252525"/>
                </a:solidFill>
                <a:latin typeface="Arial"/>
                <a:cs typeface="Arial"/>
              </a:rPr>
              <a:t>i</a:t>
            </a:r>
            <a:r>
              <a:rPr sz="900">
                <a:solidFill>
                  <a:srgbClr val="252525"/>
                </a:solidFill>
                <a:latin typeface="Arial"/>
                <a:cs typeface="Arial"/>
              </a:rPr>
              <a:t>pe</a:t>
            </a:r>
            <a:r>
              <a:rPr sz="900" spc="15">
                <a:solidFill>
                  <a:srgbClr val="252525"/>
                </a:solidFill>
                <a:latin typeface="Arial"/>
                <a:cs typeface="Arial"/>
              </a:rPr>
              <a:t>l</a:t>
            </a:r>
            <a:r>
              <a:rPr sz="900">
                <a:solidFill>
                  <a:srgbClr val="252525"/>
                </a:solidFill>
                <a:latin typeface="Arial"/>
                <a:cs typeface="Arial"/>
              </a:rPr>
              <a:t>in</a:t>
            </a:r>
            <a:r>
              <a:rPr sz="900" spc="-15">
                <a:solidFill>
                  <a:srgbClr val="252525"/>
                </a:solidFill>
                <a:latin typeface="Arial"/>
                <a:cs typeface="Arial"/>
              </a:rPr>
              <a:t>e</a:t>
            </a:r>
            <a:r>
              <a:rPr sz="900">
                <a:solidFill>
                  <a:srgbClr val="252525"/>
                </a:solidFill>
                <a:latin typeface="Arial"/>
                <a:cs typeface="Arial"/>
              </a:rPr>
              <a:t>s</a:t>
            </a:r>
            <a:r>
              <a:rPr sz="900" spc="-60">
                <a:solidFill>
                  <a:srgbClr val="252525"/>
                </a:solidFill>
                <a:latin typeface="Arial"/>
                <a:cs typeface="Arial"/>
              </a:rPr>
              <a:t> </a:t>
            </a:r>
            <a:r>
              <a:rPr sz="900">
                <a:solidFill>
                  <a:srgbClr val="252525"/>
                </a:solidFill>
                <a:latin typeface="Arial"/>
                <a:cs typeface="Arial"/>
              </a:rPr>
              <a:t>gene</a:t>
            </a:r>
            <a:r>
              <a:rPr sz="900" spc="5">
                <a:solidFill>
                  <a:srgbClr val="252525"/>
                </a:solidFill>
                <a:latin typeface="Arial"/>
                <a:cs typeface="Arial"/>
              </a:rPr>
              <a:t>r</a:t>
            </a:r>
            <a:r>
              <a:rPr sz="900">
                <a:solidFill>
                  <a:srgbClr val="252525"/>
                </a:solidFill>
                <a:latin typeface="Arial"/>
                <a:cs typeface="Arial"/>
              </a:rPr>
              <a:t>at</a:t>
            </a:r>
            <a:r>
              <a:rPr sz="900" spc="5">
                <a:solidFill>
                  <a:srgbClr val="252525"/>
                </a:solidFill>
                <a:latin typeface="Arial"/>
                <a:cs typeface="Arial"/>
              </a:rPr>
              <a:t>e</a:t>
            </a:r>
            <a:r>
              <a:rPr sz="900">
                <a:solidFill>
                  <a:srgbClr val="252525"/>
                </a:solidFill>
                <a:latin typeface="Arial"/>
                <a:cs typeface="Arial"/>
              </a:rPr>
              <a:t>d</a:t>
            </a:r>
            <a:r>
              <a:rPr sz="900" spc="-75">
                <a:solidFill>
                  <a:srgbClr val="252525"/>
                </a:solidFill>
                <a:latin typeface="Arial"/>
                <a:cs typeface="Arial"/>
              </a:rPr>
              <a:t> </a:t>
            </a:r>
            <a:r>
              <a:rPr sz="900">
                <a:solidFill>
                  <a:srgbClr val="252525"/>
                </a:solidFill>
                <a:latin typeface="Arial"/>
                <a:cs typeface="Arial"/>
              </a:rPr>
              <a:t>after</a:t>
            </a:r>
            <a:r>
              <a:rPr sz="900" spc="-35">
                <a:solidFill>
                  <a:srgbClr val="252525"/>
                </a:solidFill>
                <a:latin typeface="Arial"/>
                <a:cs typeface="Arial"/>
              </a:rPr>
              <a:t> </a:t>
            </a:r>
            <a:r>
              <a:rPr sz="900" spc="5">
                <a:solidFill>
                  <a:srgbClr val="252525"/>
                </a:solidFill>
                <a:latin typeface="Arial"/>
                <a:cs typeface="Arial"/>
              </a:rPr>
              <a:t>r</a:t>
            </a:r>
            <a:r>
              <a:rPr sz="900">
                <a:solidFill>
                  <a:srgbClr val="252525"/>
                </a:solidFill>
                <a:latin typeface="Arial"/>
                <a:cs typeface="Arial"/>
              </a:rPr>
              <a:t>unn</a:t>
            </a:r>
            <a:r>
              <a:rPr sz="900" spc="15">
                <a:solidFill>
                  <a:srgbClr val="252525"/>
                </a:solidFill>
                <a:latin typeface="Arial"/>
                <a:cs typeface="Arial"/>
              </a:rPr>
              <a:t>i</a:t>
            </a:r>
            <a:r>
              <a:rPr sz="900" spc="-20">
                <a:solidFill>
                  <a:srgbClr val="252525"/>
                </a:solidFill>
                <a:latin typeface="Arial"/>
                <a:cs typeface="Arial"/>
              </a:rPr>
              <a:t>n</a:t>
            </a:r>
            <a:r>
              <a:rPr sz="900">
                <a:solidFill>
                  <a:srgbClr val="252525"/>
                </a:solidFill>
                <a:latin typeface="Arial"/>
                <a:cs typeface="Arial"/>
              </a:rPr>
              <a:t>g </a:t>
            </a:r>
            <a:r>
              <a:rPr sz="900" spc="-10" err="1">
                <a:solidFill>
                  <a:srgbClr val="252525"/>
                </a:solidFill>
                <a:latin typeface="Arial"/>
                <a:cs typeface="Arial"/>
              </a:rPr>
              <a:t>A</a:t>
            </a:r>
            <a:r>
              <a:rPr sz="900" err="1">
                <a:solidFill>
                  <a:srgbClr val="252525"/>
                </a:solidFill>
                <a:latin typeface="Arial"/>
                <a:cs typeface="Arial"/>
              </a:rPr>
              <a:t>uto</a:t>
            </a:r>
            <a:r>
              <a:rPr sz="900" spc="-10" err="1">
                <a:solidFill>
                  <a:srgbClr val="252525"/>
                </a:solidFill>
                <a:latin typeface="Arial"/>
                <a:cs typeface="Arial"/>
              </a:rPr>
              <a:t>AI</a:t>
            </a:r>
            <a:r>
              <a:rPr sz="900">
                <a:solidFill>
                  <a:srgbClr val="252525"/>
                </a:solidFill>
                <a:latin typeface="Arial"/>
                <a:cs typeface="Arial"/>
              </a:rPr>
              <a:t>,</a:t>
            </a:r>
            <a:r>
              <a:rPr sz="900" spc="-40">
                <a:solidFill>
                  <a:srgbClr val="252525"/>
                </a:solidFill>
                <a:latin typeface="Arial"/>
                <a:cs typeface="Arial"/>
              </a:rPr>
              <a:t> </a:t>
            </a:r>
            <a:r>
              <a:rPr sz="900">
                <a:solidFill>
                  <a:srgbClr val="252525"/>
                </a:solidFill>
                <a:latin typeface="Arial"/>
                <a:cs typeface="Arial"/>
              </a:rPr>
              <a:t>the</a:t>
            </a:r>
            <a:r>
              <a:rPr sz="900" spc="-15">
                <a:solidFill>
                  <a:srgbClr val="252525"/>
                </a:solidFill>
                <a:latin typeface="Arial"/>
                <a:cs typeface="Arial"/>
              </a:rPr>
              <a:t> </a:t>
            </a:r>
            <a:r>
              <a:rPr sz="900" b="1" spc="-10">
                <a:solidFill>
                  <a:srgbClr val="252525"/>
                </a:solidFill>
                <a:latin typeface="Arial"/>
                <a:cs typeface="Arial"/>
              </a:rPr>
              <a:t>P</a:t>
            </a:r>
            <a:r>
              <a:rPr sz="900" b="1">
                <a:solidFill>
                  <a:srgbClr val="252525"/>
                </a:solidFill>
                <a:latin typeface="Arial"/>
                <a:cs typeface="Arial"/>
              </a:rPr>
              <a:t>i</a:t>
            </a:r>
            <a:r>
              <a:rPr sz="900" b="1" spc="5">
                <a:solidFill>
                  <a:srgbClr val="252525"/>
                </a:solidFill>
                <a:latin typeface="Arial"/>
                <a:cs typeface="Arial"/>
              </a:rPr>
              <a:t>p</a:t>
            </a:r>
            <a:r>
              <a:rPr sz="900" b="1">
                <a:solidFill>
                  <a:srgbClr val="252525"/>
                </a:solidFill>
                <a:latin typeface="Arial"/>
                <a:cs typeface="Arial"/>
              </a:rPr>
              <a:t>eli</a:t>
            </a:r>
            <a:r>
              <a:rPr sz="900" b="1" spc="-15">
                <a:solidFill>
                  <a:srgbClr val="252525"/>
                </a:solidFill>
                <a:latin typeface="Arial"/>
                <a:cs typeface="Arial"/>
              </a:rPr>
              <a:t>n</a:t>
            </a:r>
            <a:r>
              <a:rPr sz="900" b="1">
                <a:solidFill>
                  <a:srgbClr val="252525"/>
                </a:solidFill>
                <a:latin typeface="Arial"/>
                <a:cs typeface="Arial"/>
              </a:rPr>
              <a:t>e</a:t>
            </a:r>
            <a:r>
              <a:rPr sz="900" b="1" spc="-40">
                <a:solidFill>
                  <a:srgbClr val="252525"/>
                </a:solidFill>
                <a:latin typeface="Arial"/>
                <a:cs typeface="Arial"/>
              </a:rPr>
              <a:t> </a:t>
            </a:r>
            <a:r>
              <a:rPr lang="en-US" sz="900" b="1" spc="-40">
                <a:solidFill>
                  <a:srgbClr val="252525"/>
                </a:solidFill>
                <a:latin typeface="Arial"/>
                <a:cs typeface="Arial"/>
              </a:rPr>
              <a:t>2</a:t>
            </a:r>
            <a:r>
              <a:rPr sz="900" b="1" spc="-20">
                <a:solidFill>
                  <a:srgbClr val="252525"/>
                </a:solidFill>
                <a:latin typeface="Arial"/>
                <a:cs typeface="Arial"/>
              </a:rPr>
              <a:t> </a:t>
            </a:r>
            <a:r>
              <a:rPr sz="900" b="1">
                <a:solidFill>
                  <a:srgbClr val="252525"/>
                </a:solidFill>
                <a:latin typeface="Arial"/>
                <a:cs typeface="Arial"/>
              </a:rPr>
              <a:t>wi</a:t>
            </a:r>
            <a:r>
              <a:rPr sz="900" b="1" spc="5">
                <a:solidFill>
                  <a:srgbClr val="252525"/>
                </a:solidFill>
                <a:latin typeface="Arial"/>
                <a:cs typeface="Arial"/>
              </a:rPr>
              <a:t>t</a:t>
            </a:r>
            <a:r>
              <a:rPr sz="900" b="1">
                <a:solidFill>
                  <a:srgbClr val="252525"/>
                </a:solidFill>
                <a:latin typeface="Arial"/>
                <a:cs typeface="Arial"/>
              </a:rPr>
              <a:t>h</a:t>
            </a:r>
            <a:r>
              <a:rPr sz="900" b="1" spc="-15">
                <a:solidFill>
                  <a:srgbClr val="252525"/>
                </a:solidFill>
                <a:latin typeface="Arial"/>
                <a:cs typeface="Arial"/>
              </a:rPr>
              <a:t> </a:t>
            </a:r>
            <a:r>
              <a:rPr lang="en-US" sz="900" b="1">
                <a:solidFill>
                  <a:srgbClr val="252525"/>
                </a:solidFill>
                <a:latin typeface="Arial"/>
                <a:cs typeface="Arial"/>
              </a:rPr>
              <a:t>Gradient Boosting</a:t>
            </a:r>
            <a:r>
              <a:rPr sz="900" b="1" spc="-30">
                <a:solidFill>
                  <a:srgbClr val="252525"/>
                </a:solidFill>
                <a:latin typeface="Arial"/>
                <a:cs typeface="Arial"/>
              </a:rPr>
              <a:t> </a:t>
            </a:r>
            <a:r>
              <a:rPr lang="en-US" sz="900" b="1" spc="-30">
                <a:solidFill>
                  <a:srgbClr val="252525"/>
                </a:solidFill>
                <a:latin typeface="Arial"/>
                <a:cs typeface="Arial"/>
              </a:rPr>
              <a:t> Classifier </a:t>
            </a:r>
            <a:r>
              <a:rPr sz="900">
                <a:solidFill>
                  <a:srgbClr val="252525"/>
                </a:solidFill>
                <a:latin typeface="Arial"/>
                <a:cs typeface="Arial"/>
              </a:rPr>
              <a:t>a</a:t>
            </a:r>
            <a:r>
              <a:rPr sz="900" spc="15">
                <a:solidFill>
                  <a:srgbClr val="252525"/>
                </a:solidFill>
                <a:latin typeface="Arial"/>
                <a:cs typeface="Arial"/>
              </a:rPr>
              <a:t>l</a:t>
            </a:r>
            <a:r>
              <a:rPr sz="900">
                <a:solidFill>
                  <a:srgbClr val="252525"/>
                </a:solidFill>
                <a:latin typeface="Arial"/>
                <a:cs typeface="Arial"/>
              </a:rPr>
              <a:t>go</a:t>
            </a:r>
            <a:r>
              <a:rPr sz="900" spc="5">
                <a:solidFill>
                  <a:srgbClr val="252525"/>
                </a:solidFill>
                <a:latin typeface="Arial"/>
                <a:cs typeface="Arial"/>
              </a:rPr>
              <a:t>r</a:t>
            </a:r>
            <a:r>
              <a:rPr sz="900" spc="15">
                <a:solidFill>
                  <a:srgbClr val="252525"/>
                </a:solidFill>
                <a:latin typeface="Arial"/>
                <a:cs typeface="Arial"/>
              </a:rPr>
              <a:t>i</a:t>
            </a:r>
            <a:r>
              <a:rPr sz="900">
                <a:solidFill>
                  <a:srgbClr val="252525"/>
                </a:solidFill>
                <a:latin typeface="Arial"/>
                <a:cs typeface="Arial"/>
              </a:rPr>
              <a:t>t</a:t>
            </a:r>
            <a:r>
              <a:rPr sz="900" spc="-20">
                <a:solidFill>
                  <a:srgbClr val="252525"/>
                </a:solidFill>
                <a:latin typeface="Arial"/>
                <a:cs typeface="Arial"/>
              </a:rPr>
              <a:t>h</a:t>
            </a:r>
            <a:r>
              <a:rPr sz="900">
                <a:solidFill>
                  <a:srgbClr val="252525"/>
                </a:solidFill>
                <a:latin typeface="Arial"/>
                <a:cs typeface="Arial"/>
              </a:rPr>
              <a:t>m</a:t>
            </a:r>
            <a:r>
              <a:rPr sz="900" spc="-55">
                <a:solidFill>
                  <a:srgbClr val="252525"/>
                </a:solidFill>
                <a:latin typeface="Arial"/>
                <a:cs typeface="Arial"/>
              </a:rPr>
              <a:t> </a:t>
            </a:r>
            <a:r>
              <a:rPr sz="900">
                <a:solidFill>
                  <a:srgbClr val="252525"/>
                </a:solidFill>
                <a:latin typeface="Arial"/>
                <a:cs typeface="Arial"/>
              </a:rPr>
              <a:t>has</a:t>
            </a:r>
            <a:r>
              <a:rPr sz="900" spc="-40">
                <a:solidFill>
                  <a:srgbClr val="252525"/>
                </a:solidFill>
                <a:latin typeface="Arial"/>
                <a:cs typeface="Arial"/>
              </a:rPr>
              <a:t> </a:t>
            </a:r>
            <a:r>
              <a:rPr sz="900">
                <a:solidFill>
                  <a:srgbClr val="252525"/>
                </a:solidFill>
                <a:latin typeface="Arial"/>
                <a:cs typeface="Arial"/>
              </a:rPr>
              <a:t>the</a:t>
            </a:r>
            <a:r>
              <a:rPr sz="900" spc="-20">
                <a:solidFill>
                  <a:srgbClr val="252525"/>
                </a:solidFill>
                <a:latin typeface="Arial"/>
                <a:cs typeface="Arial"/>
              </a:rPr>
              <a:t> </a:t>
            </a:r>
            <a:r>
              <a:rPr sz="900">
                <a:solidFill>
                  <a:srgbClr val="252525"/>
                </a:solidFill>
                <a:latin typeface="Arial"/>
                <a:cs typeface="Arial"/>
              </a:rPr>
              <a:t>h</a:t>
            </a:r>
            <a:r>
              <a:rPr sz="900" spc="15">
                <a:solidFill>
                  <a:srgbClr val="252525"/>
                </a:solidFill>
                <a:latin typeface="Arial"/>
                <a:cs typeface="Arial"/>
              </a:rPr>
              <a:t>i</a:t>
            </a:r>
            <a:r>
              <a:rPr sz="900">
                <a:solidFill>
                  <a:srgbClr val="252525"/>
                </a:solidFill>
                <a:latin typeface="Arial"/>
                <a:cs typeface="Arial"/>
              </a:rPr>
              <a:t>ghest</a:t>
            </a:r>
            <a:r>
              <a:rPr sz="900" spc="-60">
                <a:solidFill>
                  <a:srgbClr val="252525"/>
                </a:solidFill>
                <a:latin typeface="Arial"/>
                <a:cs typeface="Arial"/>
              </a:rPr>
              <a:t> </a:t>
            </a:r>
            <a:r>
              <a:rPr sz="900" spc="5">
                <a:solidFill>
                  <a:srgbClr val="252525"/>
                </a:solidFill>
                <a:latin typeface="Arial"/>
                <a:cs typeface="Arial"/>
              </a:rPr>
              <a:t>r</a:t>
            </a:r>
            <a:r>
              <a:rPr sz="900">
                <a:solidFill>
                  <a:srgbClr val="252525"/>
                </a:solidFill>
                <a:latin typeface="Arial"/>
                <a:cs typeface="Arial"/>
              </a:rPr>
              <a:t>ank </a:t>
            </a:r>
            <a:r>
              <a:rPr sz="900" spc="-20">
                <a:solidFill>
                  <a:srgbClr val="252525"/>
                </a:solidFill>
                <a:latin typeface="Arial"/>
                <a:cs typeface="Arial"/>
              </a:rPr>
              <a:t>w</a:t>
            </a:r>
            <a:r>
              <a:rPr sz="900" spc="15">
                <a:solidFill>
                  <a:srgbClr val="252525"/>
                </a:solidFill>
                <a:latin typeface="Arial"/>
                <a:cs typeface="Arial"/>
              </a:rPr>
              <a:t>i</a:t>
            </a:r>
            <a:r>
              <a:rPr sz="900">
                <a:solidFill>
                  <a:srgbClr val="252525"/>
                </a:solidFill>
                <a:latin typeface="Arial"/>
                <a:cs typeface="Arial"/>
              </a:rPr>
              <a:t>th</a:t>
            </a:r>
            <a:r>
              <a:rPr sz="900" spc="5">
                <a:solidFill>
                  <a:srgbClr val="252525"/>
                </a:solidFill>
                <a:latin typeface="Arial"/>
                <a:cs typeface="Arial"/>
              </a:rPr>
              <a:t> </a:t>
            </a:r>
            <a:r>
              <a:rPr sz="900">
                <a:solidFill>
                  <a:srgbClr val="252525"/>
                </a:solidFill>
                <a:latin typeface="Arial"/>
                <a:cs typeface="Arial"/>
              </a:rPr>
              <a:t>a</a:t>
            </a:r>
            <a:r>
              <a:rPr sz="900" spc="-15">
                <a:solidFill>
                  <a:srgbClr val="252525"/>
                </a:solidFill>
                <a:latin typeface="Arial"/>
                <a:cs typeface="Arial"/>
              </a:rPr>
              <a:t> </a:t>
            </a:r>
            <a:r>
              <a:rPr sz="900" spc="-35">
                <a:solidFill>
                  <a:srgbClr val="252525"/>
                </a:solidFill>
                <a:latin typeface="Arial"/>
                <a:cs typeface="Arial"/>
              </a:rPr>
              <a:t>m</a:t>
            </a:r>
            <a:r>
              <a:rPr sz="900" spc="5">
                <a:solidFill>
                  <a:srgbClr val="252525"/>
                </a:solidFill>
                <a:latin typeface="Arial"/>
                <a:cs typeface="Arial"/>
              </a:rPr>
              <a:t>ode</a:t>
            </a:r>
            <a:r>
              <a:rPr sz="900">
                <a:solidFill>
                  <a:srgbClr val="252525"/>
                </a:solidFill>
                <a:latin typeface="Arial"/>
                <a:cs typeface="Arial"/>
              </a:rPr>
              <a:t>l</a:t>
            </a:r>
            <a:r>
              <a:rPr sz="900" spc="-5">
                <a:solidFill>
                  <a:srgbClr val="252525"/>
                </a:solidFill>
                <a:latin typeface="Arial"/>
                <a:cs typeface="Arial"/>
              </a:rPr>
              <a:t> </a:t>
            </a:r>
            <a:r>
              <a:rPr sz="900" spc="5">
                <a:solidFill>
                  <a:srgbClr val="252525"/>
                </a:solidFill>
                <a:latin typeface="Arial"/>
                <a:cs typeface="Arial"/>
              </a:rPr>
              <a:t>o</a:t>
            </a:r>
            <a:r>
              <a:rPr sz="900">
                <a:solidFill>
                  <a:srgbClr val="252525"/>
                </a:solidFill>
                <a:latin typeface="Arial"/>
                <a:cs typeface="Arial"/>
              </a:rPr>
              <a:t>f</a:t>
            </a:r>
            <a:r>
              <a:rPr sz="900" spc="-30">
                <a:solidFill>
                  <a:srgbClr val="252525"/>
                </a:solidFill>
                <a:latin typeface="Arial"/>
                <a:cs typeface="Arial"/>
              </a:rPr>
              <a:t> </a:t>
            </a:r>
            <a:r>
              <a:rPr lang="en-US" sz="900" b="1">
                <a:solidFill>
                  <a:srgbClr val="252525"/>
                </a:solidFill>
                <a:latin typeface="Arial"/>
                <a:cs typeface="Arial"/>
              </a:rPr>
              <a:t>80</a:t>
            </a:r>
            <a:r>
              <a:rPr sz="900" b="1">
                <a:solidFill>
                  <a:srgbClr val="252525"/>
                </a:solidFill>
                <a:latin typeface="Arial"/>
                <a:cs typeface="Arial"/>
              </a:rPr>
              <a:t>%</a:t>
            </a:r>
            <a:r>
              <a:rPr sz="900" b="1" spc="-30">
                <a:solidFill>
                  <a:srgbClr val="252525"/>
                </a:solidFill>
                <a:latin typeface="Arial"/>
                <a:cs typeface="Arial"/>
              </a:rPr>
              <a:t> </a:t>
            </a:r>
            <a:r>
              <a:rPr sz="900" b="1" spc="-10">
                <a:solidFill>
                  <a:srgbClr val="252525"/>
                </a:solidFill>
                <a:latin typeface="Arial"/>
                <a:cs typeface="Arial"/>
              </a:rPr>
              <a:t>Pr</a:t>
            </a:r>
            <a:r>
              <a:rPr sz="900" b="1">
                <a:solidFill>
                  <a:srgbClr val="252525"/>
                </a:solidFill>
                <a:latin typeface="Arial"/>
                <a:cs typeface="Arial"/>
              </a:rPr>
              <a:t>eci</a:t>
            </a:r>
            <a:r>
              <a:rPr sz="900" b="1" spc="5">
                <a:solidFill>
                  <a:srgbClr val="252525"/>
                </a:solidFill>
                <a:latin typeface="Arial"/>
                <a:cs typeface="Arial"/>
              </a:rPr>
              <a:t>s</a:t>
            </a:r>
            <a:r>
              <a:rPr sz="900" b="1">
                <a:solidFill>
                  <a:srgbClr val="252525"/>
                </a:solidFill>
                <a:latin typeface="Arial"/>
                <a:cs typeface="Arial"/>
              </a:rPr>
              <a:t>i</a:t>
            </a:r>
            <a:r>
              <a:rPr sz="900" b="1" spc="10">
                <a:solidFill>
                  <a:srgbClr val="252525"/>
                </a:solidFill>
                <a:latin typeface="Arial"/>
                <a:cs typeface="Arial"/>
              </a:rPr>
              <a:t>o</a:t>
            </a:r>
            <a:r>
              <a:rPr sz="900" b="1" spc="-5">
                <a:solidFill>
                  <a:srgbClr val="252525"/>
                </a:solidFill>
                <a:latin typeface="Arial"/>
                <a:cs typeface="Arial"/>
              </a:rPr>
              <a:t>n</a:t>
            </a:r>
            <a:r>
              <a:rPr sz="900">
                <a:solidFill>
                  <a:srgbClr val="252525"/>
                </a:solidFill>
                <a:latin typeface="Arial"/>
                <a:cs typeface="Arial"/>
              </a:rPr>
              <a:t>.</a:t>
            </a:r>
            <a:endParaRPr sz="900">
              <a:latin typeface="Arial"/>
              <a:cs typeface="Arial"/>
            </a:endParaRPr>
          </a:p>
          <a:p>
            <a:pPr algn="just">
              <a:lnSpc>
                <a:spcPct val="100000"/>
              </a:lnSpc>
              <a:spcBef>
                <a:spcPts val="50"/>
              </a:spcBef>
            </a:pPr>
            <a:endParaRPr sz="900">
              <a:latin typeface="Times New Roman"/>
              <a:cs typeface="Times New Roman"/>
            </a:endParaRPr>
          </a:p>
          <a:p>
            <a:pPr marL="12700" marR="104775" algn="just"/>
            <a:r>
              <a:rPr lang="en-US" sz="900" spc="-5">
                <a:solidFill>
                  <a:srgbClr val="252525"/>
                </a:solidFill>
                <a:latin typeface="Arial"/>
                <a:cs typeface="Arial"/>
              </a:rPr>
              <a:t>Comparing with </a:t>
            </a:r>
            <a:r>
              <a:rPr lang="en-US" sz="900" spc="5">
                <a:solidFill>
                  <a:srgbClr val="252525"/>
                </a:solidFill>
                <a:latin typeface="Arial"/>
                <a:cs typeface="Arial"/>
              </a:rPr>
              <a:t>o</a:t>
            </a:r>
            <a:r>
              <a:rPr lang="en-US" sz="900">
                <a:solidFill>
                  <a:srgbClr val="252525"/>
                </a:solidFill>
                <a:latin typeface="Arial"/>
                <a:cs typeface="Arial"/>
              </a:rPr>
              <a:t>t</a:t>
            </a:r>
            <a:r>
              <a:rPr lang="en-US" sz="900" spc="5">
                <a:solidFill>
                  <a:srgbClr val="252525"/>
                </a:solidFill>
                <a:latin typeface="Arial"/>
                <a:cs typeface="Arial"/>
              </a:rPr>
              <a:t>he</a:t>
            </a:r>
            <a:r>
              <a:rPr lang="en-US" sz="900">
                <a:solidFill>
                  <a:srgbClr val="252525"/>
                </a:solidFill>
                <a:latin typeface="Arial"/>
                <a:cs typeface="Arial"/>
              </a:rPr>
              <a:t>r</a:t>
            </a:r>
            <a:r>
              <a:rPr lang="en-US" sz="900" spc="-30">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o</a:t>
            </a:r>
            <a:r>
              <a:rPr lang="en-US" sz="900">
                <a:solidFill>
                  <a:srgbClr val="252525"/>
                </a:solidFill>
                <a:latin typeface="Arial"/>
                <a:cs typeface="Arial"/>
              </a:rPr>
              <a:t>p</a:t>
            </a:r>
            <a:r>
              <a:rPr lang="en-US" sz="900" spc="-15">
                <a:solidFill>
                  <a:srgbClr val="252525"/>
                </a:solidFill>
                <a:latin typeface="Arial"/>
                <a:cs typeface="Arial"/>
              </a:rPr>
              <a:t> </a:t>
            </a:r>
            <a:r>
              <a:rPr lang="en-US" sz="900" spc="5">
                <a:solidFill>
                  <a:srgbClr val="252525"/>
                </a:solidFill>
                <a:latin typeface="Arial"/>
                <a:cs typeface="Arial"/>
              </a:rPr>
              <a:t>ran</a:t>
            </a:r>
            <a:r>
              <a:rPr lang="en-US" sz="900">
                <a:solidFill>
                  <a:srgbClr val="252525"/>
                </a:solidFill>
                <a:latin typeface="Arial"/>
                <a:cs typeface="Arial"/>
              </a:rPr>
              <a:t>k</a:t>
            </a:r>
            <a:r>
              <a:rPr lang="en-US" sz="900" spc="5">
                <a:solidFill>
                  <a:srgbClr val="252525"/>
                </a:solidFill>
                <a:latin typeface="Arial"/>
                <a:cs typeface="Arial"/>
              </a:rPr>
              <a:t>e</a:t>
            </a:r>
            <a:r>
              <a:rPr lang="en-US" sz="900">
                <a:solidFill>
                  <a:srgbClr val="252525"/>
                </a:solidFill>
                <a:latin typeface="Arial"/>
                <a:cs typeface="Arial"/>
              </a:rPr>
              <a:t>d</a:t>
            </a:r>
            <a:r>
              <a:rPr lang="en-US" sz="900" spc="-55">
                <a:solidFill>
                  <a:srgbClr val="252525"/>
                </a:solidFill>
                <a:latin typeface="Arial"/>
                <a:cs typeface="Arial"/>
              </a:rPr>
              <a:t> </a:t>
            </a:r>
            <a:r>
              <a:rPr lang="en-US" sz="900" spc="5">
                <a:solidFill>
                  <a:srgbClr val="252525"/>
                </a:solidFill>
                <a:latin typeface="Arial"/>
                <a:cs typeface="Arial"/>
              </a:rPr>
              <a:t>p</a:t>
            </a:r>
            <a:r>
              <a:rPr lang="en-US" sz="900" spc="15">
                <a:solidFill>
                  <a:srgbClr val="252525"/>
                </a:solidFill>
                <a:latin typeface="Arial"/>
                <a:cs typeface="Arial"/>
              </a:rPr>
              <a:t>i</a:t>
            </a:r>
            <a:r>
              <a:rPr lang="en-US" sz="900" spc="5">
                <a:solidFill>
                  <a:srgbClr val="252525"/>
                </a:solidFill>
                <a:latin typeface="Arial"/>
                <a:cs typeface="Arial"/>
              </a:rPr>
              <a:t>pe</a:t>
            </a:r>
            <a:r>
              <a:rPr lang="en-US" sz="900" spc="15">
                <a:solidFill>
                  <a:srgbClr val="252525"/>
                </a:solidFill>
                <a:latin typeface="Arial"/>
                <a:cs typeface="Arial"/>
              </a:rPr>
              <a:t>li</a:t>
            </a:r>
            <a:r>
              <a:rPr lang="en-US" sz="900" spc="-15">
                <a:solidFill>
                  <a:srgbClr val="252525"/>
                </a:solidFill>
                <a:latin typeface="Arial"/>
                <a:cs typeface="Arial"/>
              </a:rPr>
              <a:t>n</a:t>
            </a:r>
            <a:r>
              <a:rPr lang="en-US" sz="900" spc="5">
                <a:solidFill>
                  <a:srgbClr val="252525"/>
                </a:solidFill>
                <a:latin typeface="Arial"/>
                <a:cs typeface="Arial"/>
              </a:rPr>
              <a:t>e</a:t>
            </a:r>
            <a:r>
              <a:rPr lang="en-US" sz="900">
                <a:solidFill>
                  <a:srgbClr val="252525"/>
                </a:solidFill>
                <a:latin typeface="Arial"/>
                <a:cs typeface="Arial"/>
              </a:rPr>
              <a:t>s</a:t>
            </a:r>
            <a:r>
              <a:rPr lang="en-US" sz="900" spc="-80">
                <a:solidFill>
                  <a:srgbClr val="252525"/>
                </a:solidFill>
                <a:latin typeface="Arial"/>
                <a:cs typeface="Arial"/>
              </a:rPr>
              <a:t> </a:t>
            </a:r>
            <a:r>
              <a:rPr lang="en-US" sz="900" spc="5">
                <a:solidFill>
                  <a:srgbClr val="252525"/>
                </a:solidFill>
                <a:latin typeface="Arial"/>
                <a:cs typeface="Arial"/>
              </a:rPr>
              <a:t>ba</a:t>
            </a:r>
            <a:r>
              <a:rPr lang="en-US" sz="900">
                <a:solidFill>
                  <a:srgbClr val="252525"/>
                </a:solidFill>
                <a:latin typeface="Arial"/>
                <a:cs typeface="Arial"/>
              </a:rPr>
              <a:t>s</a:t>
            </a:r>
            <a:r>
              <a:rPr lang="en-US" sz="900" spc="5">
                <a:solidFill>
                  <a:srgbClr val="252525"/>
                </a:solidFill>
                <a:latin typeface="Arial"/>
                <a:cs typeface="Arial"/>
              </a:rPr>
              <a:t>e</a:t>
            </a:r>
            <a:r>
              <a:rPr lang="en-US" sz="900">
                <a:solidFill>
                  <a:srgbClr val="252525"/>
                </a:solidFill>
                <a:latin typeface="Arial"/>
                <a:cs typeface="Arial"/>
              </a:rPr>
              <a:t>d</a:t>
            </a:r>
            <a:r>
              <a:rPr lang="en-US" sz="900" spc="-35">
                <a:solidFill>
                  <a:srgbClr val="252525"/>
                </a:solidFill>
                <a:latin typeface="Arial"/>
                <a:cs typeface="Arial"/>
              </a:rPr>
              <a:t> </a:t>
            </a:r>
            <a:r>
              <a:rPr lang="en-US" sz="900" spc="5">
                <a:solidFill>
                  <a:srgbClr val="252525"/>
                </a:solidFill>
                <a:latin typeface="Arial"/>
                <a:cs typeface="Arial"/>
              </a:rPr>
              <a:t>o</a:t>
            </a:r>
            <a:r>
              <a:rPr lang="en-US" sz="900">
                <a:solidFill>
                  <a:srgbClr val="252525"/>
                </a:solidFill>
                <a:latin typeface="Arial"/>
                <a:cs typeface="Arial"/>
              </a:rPr>
              <a:t>n</a:t>
            </a:r>
            <a:r>
              <a:rPr lang="en-US" sz="900" spc="-15">
                <a:solidFill>
                  <a:srgbClr val="252525"/>
                </a:solidFill>
                <a:latin typeface="Arial"/>
                <a:cs typeface="Arial"/>
              </a:rPr>
              <a:t> </a:t>
            </a:r>
            <a:r>
              <a:rPr lang="en-US" sz="900" spc="5">
                <a:solidFill>
                  <a:srgbClr val="252525"/>
                </a:solidFill>
                <a:latin typeface="Arial"/>
                <a:cs typeface="Arial"/>
              </a:rPr>
              <a:t>Recall an</a:t>
            </a:r>
            <a:r>
              <a:rPr lang="en-US" sz="900">
                <a:solidFill>
                  <a:srgbClr val="252525"/>
                </a:solidFill>
                <a:latin typeface="Arial"/>
                <a:cs typeface="Arial"/>
              </a:rPr>
              <a:t>d</a:t>
            </a:r>
            <a:r>
              <a:rPr lang="en-US" sz="900" spc="-35">
                <a:solidFill>
                  <a:srgbClr val="252525"/>
                </a:solidFill>
                <a:latin typeface="Arial"/>
                <a:cs typeface="Arial"/>
              </a:rPr>
              <a:t> </a:t>
            </a:r>
            <a:r>
              <a:rPr lang="en-US" sz="900" spc="10">
                <a:solidFill>
                  <a:srgbClr val="252525"/>
                </a:solidFill>
                <a:latin typeface="Arial"/>
                <a:cs typeface="Arial"/>
              </a:rPr>
              <a:t>F</a:t>
            </a:r>
            <a:r>
              <a:rPr lang="en-US" sz="900">
                <a:solidFill>
                  <a:srgbClr val="252525"/>
                </a:solidFill>
                <a:latin typeface="Arial"/>
                <a:cs typeface="Arial"/>
              </a:rPr>
              <a:t>1</a:t>
            </a:r>
            <a:r>
              <a:rPr lang="en-US" sz="900" spc="-15">
                <a:solidFill>
                  <a:srgbClr val="252525"/>
                </a:solidFill>
                <a:latin typeface="Arial"/>
                <a:cs typeface="Arial"/>
              </a:rPr>
              <a:t> </a:t>
            </a:r>
            <a:r>
              <a:rPr lang="en-US" sz="900">
                <a:solidFill>
                  <a:srgbClr val="252525"/>
                </a:solidFill>
                <a:latin typeface="Arial"/>
                <a:cs typeface="Arial"/>
              </a:rPr>
              <a:t>sc</a:t>
            </a:r>
            <a:r>
              <a:rPr lang="en-US" sz="900" spc="5">
                <a:solidFill>
                  <a:srgbClr val="252525"/>
                </a:solidFill>
                <a:latin typeface="Arial"/>
                <a:cs typeface="Arial"/>
              </a:rPr>
              <a:t>ore</a:t>
            </a:r>
            <a:r>
              <a:rPr lang="en-US" sz="900">
                <a:solidFill>
                  <a:srgbClr val="252525"/>
                </a:solidFill>
                <a:latin typeface="Arial"/>
                <a:cs typeface="Arial"/>
              </a:rPr>
              <a:t>,</a:t>
            </a:r>
            <a:r>
              <a:rPr lang="en-US" sz="900" spc="-15">
                <a:solidFill>
                  <a:srgbClr val="252525"/>
                </a:solidFill>
                <a:latin typeface="Arial"/>
                <a:cs typeface="Arial"/>
              </a:rPr>
              <a:t> </a:t>
            </a:r>
            <a:r>
              <a:rPr lang="en-US" sz="900" spc="-20">
                <a:solidFill>
                  <a:srgbClr val="252525"/>
                </a:solidFill>
                <a:latin typeface="Arial"/>
                <a:cs typeface="Arial"/>
              </a:rPr>
              <a:t>w</a:t>
            </a:r>
            <a:r>
              <a:rPr lang="en-US" sz="900">
                <a:solidFill>
                  <a:srgbClr val="252525"/>
                </a:solidFill>
                <a:latin typeface="Arial"/>
                <a:cs typeface="Arial"/>
              </a:rPr>
              <a:t>e dec</a:t>
            </a:r>
            <a:r>
              <a:rPr lang="en-US" sz="900" spc="15">
                <a:solidFill>
                  <a:srgbClr val="252525"/>
                </a:solidFill>
                <a:latin typeface="Arial"/>
                <a:cs typeface="Arial"/>
              </a:rPr>
              <a:t>i</a:t>
            </a:r>
            <a:r>
              <a:rPr lang="en-US" sz="900">
                <a:solidFill>
                  <a:srgbClr val="252525"/>
                </a:solidFill>
                <a:latin typeface="Arial"/>
                <a:cs typeface="Arial"/>
              </a:rPr>
              <a:t>ded</a:t>
            </a:r>
            <a:r>
              <a:rPr lang="en-US" sz="900" spc="-55">
                <a:solidFill>
                  <a:srgbClr val="252525"/>
                </a:solidFill>
                <a:latin typeface="Arial"/>
                <a:cs typeface="Arial"/>
              </a:rPr>
              <a:t> </a:t>
            </a:r>
            <a:r>
              <a:rPr lang="en-US" sz="900">
                <a:solidFill>
                  <a:srgbClr val="252525"/>
                </a:solidFill>
                <a:latin typeface="Arial"/>
                <a:cs typeface="Arial"/>
              </a:rPr>
              <a:t>to</a:t>
            </a:r>
            <a:r>
              <a:rPr lang="en-US" sz="900" spc="-15">
                <a:solidFill>
                  <a:srgbClr val="252525"/>
                </a:solidFill>
                <a:latin typeface="Arial"/>
                <a:cs typeface="Arial"/>
              </a:rPr>
              <a:t> </a:t>
            </a:r>
            <a:r>
              <a:rPr lang="en-US" sz="900">
                <a:solidFill>
                  <a:srgbClr val="252525"/>
                </a:solidFill>
                <a:latin typeface="Arial"/>
                <a:cs typeface="Arial"/>
              </a:rPr>
              <a:t>explore two </a:t>
            </a:r>
            <a:r>
              <a:rPr lang="en-US" sz="900" spc="-35">
                <a:solidFill>
                  <a:srgbClr val="252525"/>
                </a:solidFill>
                <a:latin typeface="Arial"/>
                <a:cs typeface="Arial"/>
              </a:rPr>
              <a:t>m</a:t>
            </a:r>
            <a:r>
              <a:rPr lang="en-US" sz="900">
                <a:solidFill>
                  <a:srgbClr val="252525"/>
                </a:solidFill>
                <a:latin typeface="Arial"/>
                <a:cs typeface="Arial"/>
              </a:rPr>
              <a:t>odels:</a:t>
            </a:r>
          </a:p>
          <a:p>
            <a:pPr marL="12700" marR="104775" algn="just"/>
            <a:endParaRPr lang="en-US" sz="900">
              <a:solidFill>
                <a:srgbClr val="000000"/>
              </a:solidFill>
              <a:latin typeface="Arial"/>
              <a:cs typeface="Arial"/>
            </a:endParaRPr>
          </a:p>
          <a:p>
            <a:pPr marL="241300" marR="104775" indent="-228600" algn="just">
              <a:buAutoNum type="arabicPeriod"/>
            </a:pPr>
            <a:r>
              <a:rPr lang="en-US" sz="900" spc="-25">
                <a:solidFill>
                  <a:srgbClr val="252525"/>
                </a:solidFill>
                <a:latin typeface="Arial"/>
                <a:cs typeface="Arial"/>
              </a:rPr>
              <a:t>For highest Recall is Pipeline 2 - </a:t>
            </a:r>
            <a:r>
              <a:rPr lang="en-US" sz="900" spc="-25">
                <a:ea typeface="+mn-lt"/>
                <a:cs typeface="+mn-lt"/>
              </a:rPr>
              <a:t>Gradient Boosting  Classifier </a:t>
            </a:r>
          </a:p>
          <a:p>
            <a:pPr marL="241300" marR="104775" indent="-228600" algn="just">
              <a:buAutoNum type="arabicPeriod"/>
            </a:pPr>
            <a:r>
              <a:rPr lang="en-US" sz="900" spc="-25">
                <a:solidFill>
                  <a:srgbClr val="252525"/>
                </a:solidFill>
                <a:latin typeface="Arial"/>
                <a:ea typeface="Calibri"/>
                <a:cs typeface="Arial"/>
              </a:rPr>
              <a:t>For 2nd highest F1 is Pipeline 1* - </a:t>
            </a:r>
            <a:r>
              <a:rPr lang="en-US" sz="900" spc="-25">
                <a:ea typeface="+mn-lt"/>
                <a:cs typeface="+mn-lt"/>
              </a:rPr>
              <a:t>Gradient Boosting  Classifier (*since the highest F1 is Pipeline 2)</a:t>
            </a:r>
          </a:p>
        </p:txBody>
      </p:sp>
      <p:pic>
        <p:nvPicPr>
          <p:cNvPr id="12" name="Picture 11">
            <a:extLst>
              <a:ext uri="{FF2B5EF4-FFF2-40B4-BE49-F238E27FC236}">
                <a16:creationId xmlns:a16="http://schemas.microsoft.com/office/drawing/2014/main" id="{E070E844-7298-4F65-8D06-07B81383995C}"/>
              </a:ext>
            </a:extLst>
          </p:cNvPr>
          <p:cNvPicPr>
            <a:picLocks noChangeAspect="1"/>
          </p:cNvPicPr>
          <p:nvPr/>
        </p:nvPicPr>
        <p:blipFill>
          <a:blip r:embed="rId8"/>
          <a:stretch>
            <a:fillRect/>
          </a:stretch>
        </p:blipFill>
        <p:spPr>
          <a:xfrm>
            <a:off x="109024" y="2695570"/>
            <a:ext cx="5704449" cy="2303488"/>
          </a:xfrm>
          <a:prstGeom prst="rect">
            <a:avLst/>
          </a:prstGeom>
        </p:spPr>
      </p:pic>
      <p:sp>
        <p:nvSpPr>
          <p:cNvPr id="14" name="TextBox 13">
            <a:extLst>
              <a:ext uri="{FF2B5EF4-FFF2-40B4-BE49-F238E27FC236}">
                <a16:creationId xmlns:a16="http://schemas.microsoft.com/office/drawing/2014/main" id="{9582E64B-4C00-4AE1-BD18-4DB2B80436A4}"/>
              </a:ext>
            </a:extLst>
          </p:cNvPr>
          <p:cNvSpPr txBox="1"/>
          <p:nvPr/>
        </p:nvSpPr>
        <p:spPr>
          <a:xfrm>
            <a:off x="5915069" y="2942567"/>
            <a:ext cx="2816720" cy="923330"/>
          </a:xfrm>
          <a:prstGeom prst="rect">
            <a:avLst/>
          </a:prstGeom>
          <a:noFill/>
        </p:spPr>
        <p:txBody>
          <a:bodyPr wrap="square">
            <a:spAutoFit/>
          </a:bodyPr>
          <a:lstStyle/>
          <a:p>
            <a:pPr marL="12700" marR="104775" algn="just">
              <a:lnSpc>
                <a:spcPct val="100000"/>
              </a:lnSpc>
            </a:pPr>
            <a:r>
              <a:rPr lang="en-US" sz="900" spc="-5">
                <a:solidFill>
                  <a:srgbClr val="252525"/>
                </a:solidFill>
                <a:latin typeface="Arial"/>
                <a:cs typeface="Arial"/>
              </a:rPr>
              <a:t>A</a:t>
            </a:r>
            <a:r>
              <a:rPr lang="en-US" sz="900">
                <a:solidFill>
                  <a:srgbClr val="252525"/>
                </a:solidFill>
                <a:latin typeface="Arial"/>
                <a:cs typeface="Arial"/>
              </a:rPr>
              <a:t>ft</a:t>
            </a:r>
            <a:r>
              <a:rPr lang="en-US" sz="900" spc="5">
                <a:solidFill>
                  <a:srgbClr val="252525"/>
                </a:solidFill>
                <a:latin typeface="Arial"/>
                <a:cs typeface="Arial"/>
              </a:rPr>
              <a:t>e</a:t>
            </a:r>
            <a:r>
              <a:rPr lang="en-US" sz="900">
                <a:solidFill>
                  <a:srgbClr val="252525"/>
                </a:solidFill>
                <a:latin typeface="Arial"/>
                <a:cs typeface="Arial"/>
              </a:rPr>
              <a:t>r</a:t>
            </a:r>
            <a:r>
              <a:rPr lang="en-US" sz="900" spc="-10">
                <a:solidFill>
                  <a:srgbClr val="252525"/>
                </a:solidFill>
                <a:latin typeface="Arial"/>
                <a:cs typeface="Arial"/>
              </a:rPr>
              <a:t> </a:t>
            </a:r>
            <a:r>
              <a:rPr lang="en-US" sz="900" spc="15">
                <a:solidFill>
                  <a:srgbClr val="252525"/>
                </a:solidFill>
                <a:latin typeface="Arial"/>
                <a:cs typeface="Arial"/>
              </a:rPr>
              <a:t>l</a:t>
            </a:r>
            <a:r>
              <a:rPr lang="en-US" sz="900" spc="5">
                <a:solidFill>
                  <a:srgbClr val="252525"/>
                </a:solidFill>
                <a:latin typeface="Arial"/>
                <a:cs typeface="Arial"/>
              </a:rPr>
              <a:t>oo</a:t>
            </a:r>
            <a:r>
              <a:rPr lang="en-US" sz="900">
                <a:solidFill>
                  <a:srgbClr val="252525"/>
                </a:solidFill>
                <a:latin typeface="Arial"/>
                <a:cs typeface="Arial"/>
              </a:rPr>
              <a:t>k</a:t>
            </a:r>
            <a:r>
              <a:rPr lang="en-US" sz="900" spc="20">
                <a:solidFill>
                  <a:srgbClr val="252525"/>
                </a:solidFill>
                <a:latin typeface="Arial"/>
                <a:cs typeface="Arial"/>
              </a:rPr>
              <a:t>i</a:t>
            </a:r>
            <a:r>
              <a:rPr lang="en-US" sz="900" spc="5">
                <a:solidFill>
                  <a:srgbClr val="252525"/>
                </a:solidFill>
                <a:latin typeface="Arial"/>
                <a:cs typeface="Arial"/>
              </a:rPr>
              <a:t>n</a:t>
            </a:r>
            <a:r>
              <a:rPr lang="en-US" sz="900">
                <a:solidFill>
                  <a:srgbClr val="252525"/>
                </a:solidFill>
                <a:latin typeface="Arial"/>
                <a:cs typeface="Arial"/>
              </a:rPr>
              <a:t>g</a:t>
            </a:r>
            <a:r>
              <a:rPr lang="en-US" sz="900" spc="-75">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hroug</a:t>
            </a:r>
            <a:r>
              <a:rPr lang="en-US" sz="900">
                <a:solidFill>
                  <a:srgbClr val="252525"/>
                </a:solidFill>
                <a:latin typeface="Arial"/>
                <a:cs typeface="Arial"/>
              </a:rPr>
              <a:t>h</a:t>
            </a:r>
            <a:r>
              <a:rPr lang="en-US" sz="900" spc="-55">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h</a:t>
            </a:r>
            <a:r>
              <a:rPr lang="en-US" sz="900">
                <a:solidFill>
                  <a:srgbClr val="252525"/>
                </a:solidFill>
                <a:latin typeface="Arial"/>
                <a:cs typeface="Arial"/>
              </a:rPr>
              <a:t>e</a:t>
            </a:r>
            <a:r>
              <a:rPr lang="en-US" sz="900" spc="-35">
                <a:solidFill>
                  <a:srgbClr val="252525"/>
                </a:solidFill>
                <a:latin typeface="Arial"/>
                <a:cs typeface="Arial"/>
              </a:rPr>
              <a:t> </a:t>
            </a:r>
            <a:r>
              <a:rPr lang="en-US" sz="900" spc="5">
                <a:solidFill>
                  <a:srgbClr val="252525"/>
                </a:solidFill>
                <a:latin typeface="Arial"/>
                <a:cs typeface="Arial"/>
              </a:rPr>
              <a:t>o</a:t>
            </a:r>
            <a:r>
              <a:rPr lang="en-US" sz="900">
                <a:solidFill>
                  <a:srgbClr val="252525"/>
                </a:solidFill>
                <a:latin typeface="Arial"/>
                <a:cs typeface="Arial"/>
              </a:rPr>
              <a:t>t</a:t>
            </a:r>
            <a:r>
              <a:rPr lang="en-US" sz="900" spc="5">
                <a:solidFill>
                  <a:srgbClr val="252525"/>
                </a:solidFill>
                <a:latin typeface="Arial"/>
                <a:cs typeface="Arial"/>
              </a:rPr>
              <a:t>he</a:t>
            </a:r>
            <a:r>
              <a:rPr lang="en-US" sz="900">
                <a:solidFill>
                  <a:srgbClr val="252525"/>
                </a:solidFill>
                <a:latin typeface="Arial"/>
                <a:cs typeface="Arial"/>
              </a:rPr>
              <a:t>r</a:t>
            </a:r>
            <a:r>
              <a:rPr lang="en-US" sz="900" spc="-30">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o</a:t>
            </a:r>
            <a:r>
              <a:rPr lang="en-US" sz="900">
                <a:solidFill>
                  <a:srgbClr val="252525"/>
                </a:solidFill>
                <a:latin typeface="Arial"/>
                <a:cs typeface="Arial"/>
              </a:rPr>
              <a:t>p</a:t>
            </a:r>
            <a:r>
              <a:rPr lang="en-US" sz="900" spc="-15">
                <a:solidFill>
                  <a:srgbClr val="252525"/>
                </a:solidFill>
                <a:latin typeface="Arial"/>
                <a:cs typeface="Arial"/>
              </a:rPr>
              <a:t> </a:t>
            </a:r>
            <a:r>
              <a:rPr lang="en-US" sz="900" spc="5">
                <a:solidFill>
                  <a:srgbClr val="252525"/>
                </a:solidFill>
                <a:latin typeface="Arial"/>
                <a:cs typeface="Arial"/>
              </a:rPr>
              <a:t>ran</a:t>
            </a:r>
            <a:r>
              <a:rPr lang="en-US" sz="900">
                <a:solidFill>
                  <a:srgbClr val="252525"/>
                </a:solidFill>
                <a:latin typeface="Arial"/>
                <a:cs typeface="Arial"/>
              </a:rPr>
              <a:t>k</a:t>
            </a:r>
            <a:r>
              <a:rPr lang="en-US" sz="900" spc="5">
                <a:solidFill>
                  <a:srgbClr val="252525"/>
                </a:solidFill>
                <a:latin typeface="Arial"/>
                <a:cs typeface="Arial"/>
              </a:rPr>
              <a:t>e</a:t>
            </a:r>
            <a:r>
              <a:rPr lang="en-US" sz="900">
                <a:solidFill>
                  <a:srgbClr val="252525"/>
                </a:solidFill>
                <a:latin typeface="Arial"/>
                <a:cs typeface="Arial"/>
              </a:rPr>
              <a:t>d</a:t>
            </a:r>
            <a:r>
              <a:rPr lang="en-US" sz="900" spc="-55">
                <a:solidFill>
                  <a:srgbClr val="252525"/>
                </a:solidFill>
                <a:latin typeface="Arial"/>
                <a:cs typeface="Arial"/>
              </a:rPr>
              <a:t> </a:t>
            </a:r>
            <a:r>
              <a:rPr lang="en-US" sz="900" spc="5">
                <a:solidFill>
                  <a:srgbClr val="252525"/>
                </a:solidFill>
                <a:latin typeface="Arial"/>
                <a:cs typeface="Arial"/>
              </a:rPr>
              <a:t>p</a:t>
            </a:r>
            <a:r>
              <a:rPr lang="en-US" sz="900" spc="15">
                <a:solidFill>
                  <a:srgbClr val="252525"/>
                </a:solidFill>
                <a:latin typeface="Arial"/>
                <a:cs typeface="Arial"/>
              </a:rPr>
              <a:t>i</a:t>
            </a:r>
            <a:r>
              <a:rPr lang="en-US" sz="900" spc="5">
                <a:solidFill>
                  <a:srgbClr val="252525"/>
                </a:solidFill>
                <a:latin typeface="Arial"/>
                <a:cs typeface="Arial"/>
              </a:rPr>
              <a:t>pe</a:t>
            </a:r>
            <a:r>
              <a:rPr lang="en-US" sz="900" spc="15">
                <a:solidFill>
                  <a:srgbClr val="252525"/>
                </a:solidFill>
                <a:latin typeface="Arial"/>
                <a:cs typeface="Arial"/>
              </a:rPr>
              <a:t>li</a:t>
            </a:r>
            <a:r>
              <a:rPr lang="en-US" sz="900" spc="-15">
                <a:solidFill>
                  <a:srgbClr val="252525"/>
                </a:solidFill>
                <a:latin typeface="Arial"/>
                <a:cs typeface="Arial"/>
              </a:rPr>
              <a:t>n</a:t>
            </a:r>
            <a:r>
              <a:rPr lang="en-US" sz="900" spc="5">
                <a:solidFill>
                  <a:srgbClr val="252525"/>
                </a:solidFill>
                <a:latin typeface="Arial"/>
                <a:cs typeface="Arial"/>
              </a:rPr>
              <a:t>e</a:t>
            </a:r>
            <a:r>
              <a:rPr lang="en-US" sz="900">
                <a:solidFill>
                  <a:srgbClr val="252525"/>
                </a:solidFill>
                <a:latin typeface="Arial"/>
                <a:cs typeface="Arial"/>
              </a:rPr>
              <a:t>s</a:t>
            </a:r>
            <a:r>
              <a:rPr lang="en-US" sz="900" spc="-80">
                <a:solidFill>
                  <a:srgbClr val="252525"/>
                </a:solidFill>
                <a:latin typeface="Arial"/>
                <a:cs typeface="Arial"/>
              </a:rPr>
              <a:t> </a:t>
            </a:r>
            <a:r>
              <a:rPr lang="en-US" sz="900" spc="5">
                <a:solidFill>
                  <a:srgbClr val="252525"/>
                </a:solidFill>
                <a:latin typeface="Arial"/>
                <a:cs typeface="Arial"/>
              </a:rPr>
              <a:t>ba</a:t>
            </a:r>
            <a:r>
              <a:rPr lang="en-US" sz="900">
                <a:solidFill>
                  <a:srgbClr val="252525"/>
                </a:solidFill>
                <a:latin typeface="Arial"/>
                <a:cs typeface="Arial"/>
              </a:rPr>
              <a:t>s</a:t>
            </a:r>
            <a:r>
              <a:rPr lang="en-US" sz="900" spc="5">
                <a:solidFill>
                  <a:srgbClr val="252525"/>
                </a:solidFill>
                <a:latin typeface="Arial"/>
                <a:cs typeface="Arial"/>
              </a:rPr>
              <a:t>e</a:t>
            </a:r>
            <a:r>
              <a:rPr lang="en-US" sz="900">
                <a:solidFill>
                  <a:srgbClr val="252525"/>
                </a:solidFill>
                <a:latin typeface="Arial"/>
                <a:cs typeface="Arial"/>
              </a:rPr>
              <a:t>d</a:t>
            </a:r>
            <a:r>
              <a:rPr lang="en-US" sz="900" spc="-35">
                <a:solidFill>
                  <a:srgbClr val="252525"/>
                </a:solidFill>
                <a:latin typeface="Arial"/>
                <a:cs typeface="Arial"/>
              </a:rPr>
              <a:t> </a:t>
            </a:r>
            <a:r>
              <a:rPr lang="en-US" sz="900" spc="5">
                <a:solidFill>
                  <a:srgbClr val="252525"/>
                </a:solidFill>
                <a:latin typeface="Arial"/>
                <a:cs typeface="Arial"/>
              </a:rPr>
              <a:t>o</a:t>
            </a:r>
            <a:r>
              <a:rPr lang="en-US" sz="900">
                <a:solidFill>
                  <a:srgbClr val="252525"/>
                </a:solidFill>
                <a:latin typeface="Arial"/>
                <a:cs typeface="Arial"/>
              </a:rPr>
              <a:t>n</a:t>
            </a:r>
            <a:r>
              <a:rPr lang="en-US" sz="900" spc="-15">
                <a:solidFill>
                  <a:srgbClr val="252525"/>
                </a:solidFill>
                <a:latin typeface="Arial"/>
                <a:cs typeface="Arial"/>
              </a:rPr>
              <a:t> </a:t>
            </a:r>
            <a:r>
              <a:rPr lang="en-US" sz="900" spc="5">
                <a:solidFill>
                  <a:srgbClr val="252525"/>
                </a:solidFill>
                <a:latin typeface="Arial"/>
                <a:cs typeface="Arial"/>
              </a:rPr>
              <a:t>Recall</a:t>
            </a:r>
            <a:r>
              <a:rPr lang="en-US" sz="900" spc="-35">
                <a:solidFill>
                  <a:srgbClr val="252525"/>
                </a:solidFill>
                <a:latin typeface="Arial"/>
                <a:cs typeface="Arial"/>
              </a:rPr>
              <a:t> </a:t>
            </a:r>
            <a:r>
              <a:rPr lang="en-US" sz="900" spc="5">
                <a:solidFill>
                  <a:srgbClr val="252525"/>
                </a:solidFill>
                <a:latin typeface="Arial"/>
                <a:cs typeface="Arial"/>
              </a:rPr>
              <a:t>an</a:t>
            </a:r>
            <a:r>
              <a:rPr lang="en-US" sz="900">
                <a:solidFill>
                  <a:srgbClr val="252525"/>
                </a:solidFill>
                <a:latin typeface="Arial"/>
                <a:cs typeface="Arial"/>
              </a:rPr>
              <a:t>d</a:t>
            </a:r>
            <a:r>
              <a:rPr lang="en-US" sz="900" spc="-35">
                <a:solidFill>
                  <a:srgbClr val="252525"/>
                </a:solidFill>
                <a:latin typeface="Arial"/>
                <a:cs typeface="Arial"/>
              </a:rPr>
              <a:t> </a:t>
            </a:r>
            <a:r>
              <a:rPr lang="en-US" sz="900" spc="10">
                <a:solidFill>
                  <a:srgbClr val="252525"/>
                </a:solidFill>
                <a:latin typeface="Arial"/>
                <a:cs typeface="Arial"/>
              </a:rPr>
              <a:t>F</a:t>
            </a:r>
            <a:r>
              <a:rPr lang="en-US" sz="900">
                <a:solidFill>
                  <a:srgbClr val="252525"/>
                </a:solidFill>
                <a:latin typeface="Arial"/>
                <a:cs typeface="Arial"/>
              </a:rPr>
              <a:t>1</a:t>
            </a:r>
            <a:r>
              <a:rPr lang="en-US" sz="900" spc="-15">
                <a:solidFill>
                  <a:srgbClr val="252525"/>
                </a:solidFill>
                <a:latin typeface="Arial"/>
                <a:cs typeface="Arial"/>
              </a:rPr>
              <a:t> </a:t>
            </a:r>
            <a:r>
              <a:rPr lang="en-US" sz="900">
                <a:solidFill>
                  <a:srgbClr val="252525"/>
                </a:solidFill>
                <a:latin typeface="Arial"/>
                <a:cs typeface="Arial"/>
              </a:rPr>
              <a:t>sc</a:t>
            </a:r>
            <a:r>
              <a:rPr lang="en-US" sz="900" spc="5">
                <a:solidFill>
                  <a:srgbClr val="252525"/>
                </a:solidFill>
                <a:latin typeface="Arial"/>
                <a:cs typeface="Arial"/>
              </a:rPr>
              <a:t>ore</a:t>
            </a:r>
            <a:r>
              <a:rPr lang="en-US" sz="900">
                <a:solidFill>
                  <a:srgbClr val="252525"/>
                </a:solidFill>
                <a:latin typeface="Arial"/>
                <a:cs typeface="Arial"/>
              </a:rPr>
              <a:t>,</a:t>
            </a:r>
            <a:r>
              <a:rPr lang="en-US" sz="900" spc="-15">
                <a:solidFill>
                  <a:srgbClr val="252525"/>
                </a:solidFill>
                <a:latin typeface="Arial"/>
                <a:cs typeface="Arial"/>
              </a:rPr>
              <a:t> </a:t>
            </a:r>
            <a:r>
              <a:rPr lang="en-US" sz="900" spc="-20">
                <a:solidFill>
                  <a:srgbClr val="252525"/>
                </a:solidFill>
                <a:latin typeface="Arial"/>
                <a:cs typeface="Arial"/>
              </a:rPr>
              <a:t>w</a:t>
            </a:r>
            <a:r>
              <a:rPr lang="en-US" sz="900">
                <a:solidFill>
                  <a:srgbClr val="252525"/>
                </a:solidFill>
                <a:latin typeface="Arial"/>
                <a:cs typeface="Arial"/>
              </a:rPr>
              <a:t>e dec</a:t>
            </a:r>
            <a:r>
              <a:rPr lang="en-US" sz="900" spc="15">
                <a:solidFill>
                  <a:srgbClr val="252525"/>
                </a:solidFill>
                <a:latin typeface="Arial"/>
                <a:cs typeface="Arial"/>
              </a:rPr>
              <a:t>i</a:t>
            </a:r>
            <a:r>
              <a:rPr lang="en-US" sz="900">
                <a:solidFill>
                  <a:srgbClr val="252525"/>
                </a:solidFill>
                <a:latin typeface="Arial"/>
                <a:cs typeface="Arial"/>
              </a:rPr>
              <a:t>ded</a:t>
            </a:r>
            <a:r>
              <a:rPr lang="en-US" sz="900" spc="-55">
                <a:solidFill>
                  <a:srgbClr val="252525"/>
                </a:solidFill>
                <a:latin typeface="Arial"/>
                <a:cs typeface="Arial"/>
              </a:rPr>
              <a:t> </a:t>
            </a:r>
            <a:r>
              <a:rPr lang="en-US" sz="900">
                <a:solidFill>
                  <a:srgbClr val="252525"/>
                </a:solidFill>
                <a:latin typeface="Arial"/>
                <a:cs typeface="Arial"/>
              </a:rPr>
              <a:t>to</a:t>
            </a:r>
            <a:r>
              <a:rPr lang="en-US" sz="900" spc="-15">
                <a:solidFill>
                  <a:srgbClr val="252525"/>
                </a:solidFill>
                <a:latin typeface="Arial"/>
                <a:cs typeface="Arial"/>
              </a:rPr>
              <a:t> </a:t>
            </a:r>
            <a:r>
              <a:rPr lang="en-US" sz="900">
                <a:solidFill>
                  <a:srgbClr val="252525"/>
                </a:solidFill>
                <a:latin typeface="Arial"/>
                <a:cs typeface="Arial"/>
              </a:rPr>
              <a:t>use</a:t>
            </a:r>
            <a:r>
              <a:rPr lang="en-US" sz="900" spc="-35">
                <a:solidFill>
                  <a:srgbClr val="252525"/>
                </a:solidFill>
                <a:latin typeface="Arial"/>
                <a:cs typeface="Arial"/>
              </a:rPr>
              <a:t> </a:t>
            </a:r>
            <a:r>
              <a:rPr lang="en-US" sz="900">
                <a:solidFill>
                  <a:srgbClr val="252525"/>
                </a:solidFill>
                <a:latin typeface="Arial"/>
                <a:cs typeface="Arial"/>
              </a:rPr>
              <a:t>the</a:t>
            </a:r>
            <a:r>
              <a:rPr lang="en-US" sz="900" spc="-15">
                <a:solidFill>
                  <a:srgbClr val="252525"/>
                </a:solidFill>
                <a:latin typeface="Arial"/>
                <a:cs typeface="Arial"/>
              </a:rPr>
              <a:t> </a:t>
            </a:r>
            <a:r>
              <a:rPr lang="en-US" sz="900" spc="-35">
                <a:solidFill>
                  <a:srgbClr val="252525"/>
                </a:solidFill>
                <a:latin typeface="Arial"/>
                <a:cs typeface="Arial"/>
              </a:rPr>
              <a:t>m</a:t>
            </a:r>
            <a:r>
              <a:rPr lang="en-US" sz="900">
                <a:solidFill>
                  <a:srgbClr val="252525"/>
                </a:solidFill>
                <a:latin typeface="Arial"/>
                <a:cs typeface="Arial"/>
              </a:rPr>
              <a:t>odel</a:t>
            </a:r>
            <a:r>
              <a:rPr lang="en-US" sz="900" spc="-25">
                <a:solidFill>
                  <a:srgbClr val="252525"/>
                </a:solidFill>
                <a:latin typeface="Arial"/>
                <a:cs typeface="Arial"/>
              </a:rPr>
              <a:t> </a:t>
            </a:r>
            <a:r>
              <a:rPr lang="en-US" sz="900" b="1" spc="5">
                <a:solidFill>
                  <a:srgbClr val="252525"/>
                </a:solidFill>
                <a:latin typeface="Arial"/>
                <a:cs typeface="Arial"/>
              </a:rPr>
              <a:t>b</a:t>
            </a:r>
            <a:r>
              <a:rPr lang="en-US" sz="900" b="1">
                <a:solidFill>
                  <a:srgbClr val="252525"/>
                </a:solidFill>
                <a:latin typeface="Arial"/>
                <a:cs typeface="Arial"/>
              </a:rPr>
              <a:t>ased</a:t>
            </a:r>
            <a:r>
              <a:rPr lang="en-US" sz="900" b="1" spc="-30">
                <a:solidFill>
                  <a:srgbClr val="252525"/>
                </a:solidFill>
                <a:latin typeface="Arial"/>
                <a:cs typeface="Arial"/>
              </a:rPr>
              <a:t> </a:t>
            </a:r>
            <a:r>
              <a:rPr lang="en-US" sz="900" b="1" spc="5">
                <a:solidFill>
                  <a:srgbClr val="252525"/>
                </a:solidFill>
                <a:latin typeface="Arial"/>
                <a:cs typeface="Arial"/>
              </a:rPr>
              <a:t>o</a:t>
            </a:r>
            <a:r>
              <a:rPr lang="en-US" sz="900" b="1">
                <a:solidFill>
                  <a:srgbClr val="252525"/>
                </a:solidFill>
                <a:latin typeface="Arial"/>
                <a:cs typeface="Arial"/>
              </a:rPr>
              <a:t>n</a:t>
            </a:r>
            <a:r>
              <a:rPr lang="en-US" sz="900" b="1" spc="-15">
                <a:solidFill>
                  <a:srgbClr val="252525"/>
                </a:solidFill>
                <a:latin typeface="Arial"/>
                <a:cs typeface="Arial"/>
              </a:rPr>
              <a:t> the highest </a:t>
            </a:r>
            <a:r>
              <a:rPr lang="en-US" sz="900" b="1" spc="-10">
                <a:solidFill>
                  <a:srgbClr val="252525"/>
                </a:solidFill>
                <a:latin typeface="Arial"/>
                <a:cs typeface="Arial"/>
              </a:rPr>
              <a:t>Recall followed by F1</a:t>
            </a:r>
            <a:r>
              <a:rPr lang="en-US" sz="900" b="1" spc="-45">
                <a:solidFill>
                  <a:srgbClr val="252525"/>
                </a:solidFill>
                <a:latin typeface="Arial"/>
                <a:cs typeface="Arial"/>
              </a:rPr>
              <a:t> </a:t>
            </a:r>
            <a:r>
              <a:rPr lang="en-US" sz="900">
                <a:solidFill>
                  <a:srgbClr val="252525"/>
                </a:solidFill>
                <a:latin typeface="Arial"/>
                <a:cs typeface="Arial"/>
              </a:rPr>
              <a:t>and</a:t>
            </a:r>
            <a:r>
              <a:rPr lang="en-US" sz="900" spc="-40">
                <a:solidFill>
                  <a:srgbClr val="252525"/>
                </a:solidFill>
                <a:latin typeface="Arial"/>
                <a:cs typeface="Arial"/>
              </a:rPr>
              <a:t> </a:t>
            </a:r>
            <a:r>
              <a:rPr lang="en-US" sz="900" b="1" spc="-10">
                <a:solidFill>
                  <a:srgbClr val="252525"/>
                </a:solidFill>
                <a:latin typeface="Arial"/>
                <a:cs typeface="Arial"/>
              </a:rPr>
              <a:t>P</a:t>
            </a:r>
            <a:r>
              <a:rPr lang="en-US" sz="900" b="1">
                <a:solidFill>
                  <a:srgbClr val="252525"/>
                </a:solidFill>
                <a:latin typeface="Arial"/>
                <a:cs typeface="Arial"/>
              </a:rPr>
              <a:t>i</a:t>
            </a:r>
            <a:r>
              <a:rPr lang="en-US" sz="900" b="1" spc="5">
                <a:solidFill>
                  <a:srgbClr val="252525"/>
                </a:solidFill>
                <a:latin typeface="Arial"/>
                <a:cs typeface="Arial"/>
              </a:rPr>
              <a:t>p</a:t>
            </a:r>
            <a:r>
              <a:rPr lang="en-US" sz="900" b="1">
                <a:solidFill>
                  <a:srgbClr val="252525"/>
                </a:solidFill>
                <a:latin typeface="Arial"/>
                <a:cs typeface="Arial"/>
              </a:rPr>
              <a:t>eli</a:t>
            </a:r>
            <a:r>
              <a:rPr lang="en-US" sz="900" b="1" spc="-15">
                <a:solidFill>
                  <a:srgbClr val="252525"/>
                </a:solidFill>
                <a:latin typeface="Arial"/>
                <a:cs typeface="Arial"/>
              </a:rPr>
              <a:t>n</a:t>
            </a:r>
            <a:r>
              <a:rPr lang="en-US" sz="900" b="1">
                <a:solidFill>
                  <a:srgbClr val="252525"/>
                </a:solidFill>
                <a:latin typeface="Arial"/>
                <a:cs typeface="Arial"/>
              </a:rPr>
              <a:t>e</a:t>
            </a:r>
            <a:r>
              <a:rPr lang="en-US" sz="900" b="1" spc="-20">
                <a:solidFill>
                  <a:srgbClr val="252525"/>
                </a:solidFill>
                <a:latin typeface="Arial"/>
                <a:cs typeface="Arial"/>
              </a:rPr>
              <a:t> </a:t>
            </a:r>
            <a:r>
              <a:rPr lang="en-US" sz="900" b="1">
                <a:solidFill>
                  <a:srgbClr val="252525"/>
                </a:solidFill>
                <a:latin typeface="Arial"/>
                <a:cs typeface="Arial"/>
              </a:rPr>
              <a:t>2 </a:t>
            </a:r>
            <a:r>
              <a:rPr lang="en-US" sz="900">
                <a:solidFill>
                  <a:srgbClr val="252525"/>
                </a:solidFill>
                <a:latin typeface="Arial"/>
                <a:cs typeface="Arial"/>
              </a:rPr>
              <a:t>is the best model on the balanced datasets using undersampling in majority class </a:t>
            </a:r>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58FCAF74-2F6C-4902-9963-24AD756F3642}"/>
                  </a:ext>
                </a:extLst>
              </p14:cNvPr>
              <p14:cNvContentPartPr/>
              <p14:nvPr/>
            </p14:nvContentPartPr>
            <p14:xfrm>
              <a:off x="698199" y="3082942"/>
              <a:ext cx="215640" cy="360"/>
            </p14:xfrm>
          </p:contentPart>
        </mc:Choice>
        <mc:Fallback xmlns="">
          <p:pic>
            <p:nvPicPr>
              <p:cNvPr id="15" name="Ink 14">
                <a:extLst>
                  <a:ext uri="{FF2B5EF4-FFF2-40B4-BE49-F238E27FC236}">
                    <a16:creationId xmlns:a16="http://schemas.microsoft.com/office/drawing/2014/main" id="{58FCAF74-2F6C-4902-9963-24AD756F3642}"/>
                  </a:ext>
                </a:extLst>
              </p:cNvPr>
              <p:cNvPicPr/>
              <p:nvPr/>
            </p:nvPicPr>
            <p:blipFill>
              <a:blip r:embed="rId10"/>
              <a:stretch>
                <a:fillRect/>
              </a:stretch>
            </p:blipFill>
            <p:spPr>
              <a:xfrm>
                <a:off x="644199" y="2974942"/>
                <a:ext cx="323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7C03AAC-E301-4B14-A92B-9CE51DF045DF}"/>
                  </a:ext>
                </a:extLst>
              </p14:cNvPr>
              <p14:cNvContentPartPr/>
              <p14:nvPr/>
            </p14:nvContentPartPr>
            <p14:xfrm>
              <a:off x="1294880" y="3085057"/>
              <a:ext cx="748080" cy="360"/>
            </p14:xfrm>
          </p:contentPart>
        </mc:Choice>
        <mc:Fallback xmlns="">
          <p:pic>
            <p:nvPicPr>
              <p:cNvPr id="24" name="Ink 23">
                <a:extLst>
                  <a:ext uri="{FF2B5EF4-FFF2-40B4-BE49-F238E27FC236}">
                    <a16:creationId xmlns:a16="http://schemas.microsoft.com/office/drawing/2014/main" id="{A7C03AAC-E301-4B14-A92B-9CE51DF045DF}"/>
                  </a:ext>
                </a:extLst>
              </p:cNvPr>
              <p:cNvPicPr/>
              <p:nvPr/>
            </p:nvPicPr>
            <p:blipFill>
              <a:blip r:embed="rId12"/>
              <a:stretch>
                <a:fillRect/>
              </a:stretch>
            </p:blipFill>
            <p:spPr>
              <a:xfrm>
                <a:off x="1240880" y="2977057"/>
                <a:ext cx="85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2B33306D-F689-4DE5-8BFE-2C98BC2AD0B0}"/>
                  </a:ext>
                </a:extLst>
              </p14:cNvPr>
              <p14:cNvContentPartPr/>
              <p14:nvPr/>
            </p14:nvContentPartPr>
            <p14:xfrm>
              <a:off x="2666120" y="3091537"/>
              <a:ext cx="124560" cy="360"/>
            </p14:xfrm>
          </p:contentPart>
        </mc:Choice>
        <mc:Fallback xmlns="">
          <p:pic>
            <p:nvPicPr>
              <p:cNvPr id="25" name="Ink 24">
                <a:extLst>
                  <a:ext uri="{FF2B5EF4-FFF2-40B4-BE49-F238E27FC236}">
                    <a16:creationId xmlns:a16="http://schemas.microsoft.com/office/drawing/2014/main" id="{2B33306D-F689-4DE5-8BFE-2C98BC2AD0B0}"/>
                  </a:ext>
                </a:extLst>
              </p:cNvPr>
              <p:cNvPicPr/>
              <p:nvPr/>
            </p:nvPicPr>
            <p:blipFill>
              <a:blip r:embed="rId14"/>
              <a:stretch>
                <a:fillRect/>
              </a:stretch>
            </p:blipFill>
            <p:spPr>
              <a:xfrm>
                <a:off x="2612120" y="2983537"/>
                <a:ext cx="232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C301E1FE-C8AF-4F92-A47F-795C0AC4EF87}"/>
                  </a:ext>
                </a:extLst>
              </p14:cNvPr>
              <p14:cNvContentPartPr/>
              <p14:nvPr/>
            </p14:nvContentPartPr>
            <p14:xfrm>
              <a:off x="699800" y="3848977"/>
              <a:ext cx="216360" cy="3960"/>
            </p14:xfrm>
          </p:contentPart>
        </mc:Choice>
        <mc:Fallback xmlns="">
          <p:pic>
            <p:nvPicPr>
              <p:cNvPr id="27" name="Ink 26">
                <a:extLst>
                  <a:ext uri="{FF2B5EF4-FFF2-40B4-BE49-F238E27FC236}">
                    <a16:creationId xmlns:a16="http://schemas.microsoft.com/office/drawing/2014/main" id="{C301E1FE-C8AF-4F92-A47F-795C0AC4EF87}"/>
                  </a:ext>
                </a:extLst>
              </p:cNvPr>
              <p:cNvPicPr/>
              <p:nvPr/>
            </p:nvPicPr>
            <p:blipFill>
              <a:blip r:embed="rId16"/>
              <a:stretch>
                <a:fillRect/>
              </a:stretch>
            </p:blipFill>
            <p:spPr>
              <a:xfrm>
                <a:off x="645800" y="3730177"/>
                <a:ext cx="324000" cy="24116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15A17034-6AEF-48F4-8EFA-504FE2FB3C5A}"/>
                  </a:ext>
                </a:extLst>
              </p14:cNvPr>
              <p14:cNvContentPartPr/>
              <p14:nvPr/>
            </p14:nvContentPartPr>
            <p14:xfrm>
              <a:off x="1281920" y="3859057"/>
              <a:ext cx="770400" cy="6840"/>
            </p14:xfrm>
          </p:contentPart>
        </mc:Choice>
        <mc:Fallback xmlns="">
          <p:pic>
            <p:nvPicPr>
              <p:cNvPr id="29" name="Ink 28">
                <a:extLst>
                  <a:ext uri="{FF2B5EF4-FFF2-40B4-BE49-F238E27FC236}">
                    <a16:creationId xmlns:a16="http://schemas.microsoft.com/office/drawing/2014/main" id="{15A17034-6AEF-48F4-8EFA-504FE2FB3C5A}"/>
                  </a:ext>
                </a:extLst>
              </p:cNvPr>
              <p:cNvPicPr/>
              <p:nvPr/>
            </p:nvPicPr>
            <p:blipFill>
              <a:blip r:embed="rId18"/>
              <a:stretch>
                <a:fillRect/>
              </a:stretch>
            </p:blipFill>
            <p:spPr>
              <a:xfrm>
                <a:off x="1227945" y="3751057"/>
                <a:ext cx="87799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065A0E15-D95C-47A0-B7EF-A0416A8F46D9}"/>
                  </a:ext>
                </a:extLst>
              </p14:cNvPr>
              <p14:cNvContentPartPr/>
              <p14:nvPr/>
            </p14:nvContentPartPr>
            <p14:xfrm>
              <a:off x="2653520" y="3871657"/>
              <a:ext cx="140040" cy="360"/>
            </p14:xfrm>
          </p:contentPart>
        </mc:Choice>
        <mc:Fallback xmlns="">
          <p:pic>
            <p:nvPicPr>
              <p:cNvPr id="31" name="Ink 30">
                <a:extLst>
                  <a:ext uri="{FF2B5EF4-FFF2-40B4-BE49-F238E27FC236}">
                    <a16:creationId xmlns:a16="http://schemas.microsoft.com/office/drawing/2014/main" id="{065A0E15-D95C-47A0-B7EF-A0416A8F46D9}"/>
                  </a:ext>
                </a:extLst>
              </p:cNvPr>
              <p:cNvPicPr/>
              <p:nvPr/>
            </p:nvPicPr>
            <p:blipFill>
              <a:blip r:embed="rId20"/>
              <a:stretch>
                <a:fillRect/>
              </a:stretch>
            </p:blipFill>
            <p:spPr>
              <a:xfrm>
                <a:off x="2599381" y="3763657"/>
                <a:ext cx="247957"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869C0097-E15B-4DAF-8636-B407DEADA21A}"/>
                  </a:ext>
                </a:extLst>
              </p14:cNvPr>
              <p14:cNvContentPartPr/>
              <p14:nvPr/>
            </p14:nvContentPartPr>
            <p14:xfrm>
              <a:off x="3705440" y="3859057"/>
              <a:ext cx="131040" cy="360"/>
            </p14:xfrm>
          </p:contentPart>
        </mc:Choice>
        <mc:Fallback xmlns="">
          <p:pic>
            <p:nvPicPr>
              <p:cNvPr id="35" name="Ink 34">
                <a:extLst>
                  <a:ext uri="{FF2B5EF4-FFF2-40B4-BE49-F238E27FC236}">
                    <a16:creationId xmlns:a16="http://schemas.microsoft.com/office/drawing/2014/main" id="{869C0097-E15B-4DAF-8636-B407DEADA21A}"/>
                  </a:ext>
                </a:extLst>
              </p:cNvPr>
              <p:cNvPicPr/>
              <p:nvPr/>
            </p:nvPicPr>
            <p:blipFill>
              <a:blip r:embed="rId22"/>
              <a:stretch>
                <a:fillRect/>
              </a:stretch>
            </p:blipFill>
            <p:spPr>
              <a:xfrm>
                <a:off x="3651588" y="3751057"/>
                <a:ext cx="238385"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DA0E3031-5266-4A32-AC10-4E0C21BDBE1D}"/>
                  </a:ext>
                </a:extLst>
              </p14:cNvPr>
              <p14:cNvContentPartPr/>
              <p14:nvPr/>
            </p14:nvContentPartPr>
            <p14:xfrm>
              <a:off x="3708680" y="3078735"/>
              <a:ext cx="134280" cy="360"/>
            </p14:xfrm>
          </p:contentPart>
        </mc:Choice>
        <mc:Fallback xmlns="">
          <p:pic>
            <p:nvPicPr>
              <p:cNvPr id="36" name="Ink 35">
                <a:extLst>
                  <a:ext uri="{FF2B5EF4-FFF2-40B4-BE49-F238E27FC236}">
                    <a16:creationId xmlns:a16="http://schemas.microsoft.com/office/drawing/2014/main" id="{DA0E3031-5266-4A32-AC10-4E0C21BDBE1D}"/>
                  </a:ext>
                </a:extLst>
              </p:cNvPr>
              <p:cNvPicPr/>
              <p:nvPr/>
            </p:nvPicPr>
            <p:blipFill>
              <a:blip r:embed="rId24"/>
              <a:stretch>
                <a:fillRect/>
              </a:stretch>
            </p:blipFill>
            <p:spPr>
              <a:xfrm>
                <a:off x="3654680" y="2970735"/>
                <a:ext cx="241920" cy="216000"/>
              </a:xfrm>
              <a:prstGeom prst="rect">
                <a:avLst/>
              </a:prstGeom>
            </p:spPr>
          </p:pic>
        </mc:Fallback>
      </mc:AlternateContent>
      <p:sp>
        <p:nvSpPr>
          <p:cNvPr id="8" name="object 3">
            <a:extLst>
              <a:ext uri="{FF2B5EF4-FFF2-40B4-BE49-F238E27FC236}">
                <a16:creationId xmlns:a16="http://schemas.microsoft.com/office/drawing/2014/main" id="{A38F2166-99AF-4B4D-6157-4B61BA0CC06F}"/>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7" name="Star: 5 Points 16">
            <a:extLst>
              <a:ext uri="{FF2B5EF4-FFF2-40B4-BE49-F238E27FC236}">
                <a16:creationId xmlns:a16="http://schemas.microsoft.com/office/drawing/2014/main" id="{8117D6B0-030D-4830-8514-68E1FFAF6A39}"/>
              </a:ext>
            </a:extLst>
          </p:cNvPr>
          <p:cNvSpPr/>
          <p:nvPr/>
        </p:nvSpPr>
        <p:spPr>
          <a:xfrm>
            <a:off x="65929" y="2942567"/>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215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9928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Arial"/>
                <a:ea typeface="+mn-lt"/>
                <a:cs typeface="+mn-lt"/>
              </a:rPr>
              <a:t>Undersampling</a:t>
            </a:r>
            <a:r>
              <a:rPr lang="en-US" sz="1200" b="1">
                <a:latin typeface="Arial"/>
                <a:ea typeface="+mn-lt"/>
                <a:cs typeface="+mn-lt"/>
              </a:rPr>
              <a:t> – Confusion matrix</a:t>
            </a:r>
            <a:endParaRPr lang="en-US" sz="1200" b="1">
              <a:latin typeface="Arial"/>
              <a:cs typeface="Arial"/>
            </a:endParaRPr>
          </a:p>
        </p:txBody>
      </p:sp>
      <p:sp>
        <p:nvSpPr>
          <p:cNvPr id="16" name="TextBox 15">
            <a:extLst>
              <a:ext uri="{FF2B5EF4-FFF2-40B4-BE49-F238E27FC236}">
                <a16:creationId xmlns:a16="http://schemas.microsoft.com/office/drawing/2014/main" id="{54C7BF4E-1CF5-45FD-3007-0FBBAF8802C2}"/>
              </a:ext>
            </a:extLst>
          </p:cNvPr>
          <p:cNvSpPr txBox="1"/>
          <p:nvPr/>
        </p:nvSpPr>
        <p:spPr>
          <a:xfrm>
            <a:off x="381515" y="85261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Gradient Boosting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66467" y="281424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 Gradient Boosting Classifier</a:t>
            </a:r>
            <a:endParaRPr lang="en-US" sz="1200" u="sng">
              <a:ea typeface="+mn-lt"/>
              <a:cs typeface="+mn-lt"/>
            </a:endParaRPr>
          </a:p>
        </p:txBody>
      </p:sp>
      <p:pic>
        <p:nvPicPr>
          <p:cNvPr id="5" name="Picture 4">
            <a:extLst>
              <a:ext uri="{FF2B5EF4-FFF2-40B4-BE49-F238E27FC236}">
                <a16:creationId xmlns:a16="http://schemas.microsoft.com/office/drawing/2014/main" id="{2B51D338-3BC7-4A84-8CF5-791BCD4BE6CB}"/>
              </a:ext>
            </a:extLst>
          </p:cNvPr>
          <p:cNvPicPr>
            <a:picLocks noChangeAspect="1"/>
          </p:cNvPicPr>
          <p:nvPr/>
        </p:nvPicPr>
        <p:blipFill>
          <a:blip r:embed="rId2"/>
          <a:stretch>
            <a:fillRect/>
          </a:stretch>
        </p:blipFill>
        <p:spPr>
          <a:xfrm>
            <a:off x="466468" y="1415610"/>
            <a:ext cx="5361288" cy="1337535"/>
          </a:xfrm>
          <a:prstGeom prst="rect">
            <a:avLst/>
          </a:prstGeom>
        </p:spPr>
      </p:pic>
      <p:pic>
        <p:nvPicPr>
          <p:cNvPr id="9" name="Picture 8">
            <a:extLst>
              <a:ext uri="{FF2B5EF4-FFF2-40B4-BE49-F238E27FC236}">
                <a16:creationId xmlns:a16="http://schemas.microsoft.com/office/drawing/2014/main" id="{058684D7-C11B-49BA-A35A-883CF68277AF}"/>
              </a:ext>
            </a:extLst>
          </p:cNvPr>
          <p:cNvPicPr>
            <a:picLocks noChangeAspect="1"/>
          </p:cNvPicPr>
          <p:nvPr/>
        </p:nvPicPr>
        <p:blipFill>
          <a:blip r:embed="rId3"/>
          <a:stretch>
            <a:fillRect/>
          </a:stretch>
        </p:blipFill>
        <p:spPr>
          <a:xfrm>
            <a:off x="466468" y="3176426"/>
            <a:ext cx="5361288" cy="1375409"/>
          </a:xfrm>
          <a:prstGeom prst="rect">
            <a:avLst/>
          </a:prstGeom>
        </p:spPr>
      </p:pic>
      <p:sp>
        <p:nvSpPr>
          <p:cNvPr id="10" name="object 3">
            <a:extLst>
              <a:ext uri="{FF2B5EF4-FFF2-40B4-BE49-F238E27FC236}">
                <a16:creationId xmlns:a16="http://schemas.microsoft.com/office/drawing/2014/main" id="{3CB8BE7C-1829-3B23-B631-72881818A620}"/>
              </a:ext>
            </a:extLst>
          </p:cNvPr>
          <p:cNvSpPr/>
          <p:nvPr/>
        </p:nvSpPr>
        <p:spPr>
          <a:xfrm>
            <a:off x="381515" y="72516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1" name="Star: 5 Points 10">
            <a:extLst>
              <a:ext uri="{FF2B5EF4-FFF2-40B4-BE49-F238E27FC236}">
                <a16:creationId xmlns:a16="http://schemas.microsoft.com/office/drawing/2014/main" id="{23295EEF-6181-4436-8EBE-20D0E7CB7CC7}"/>
              </a:ext>
            </a:extLst>
          </p:cNvPr>
          <p:cNvSpPr/>
          <p:nvPr/>
        </p:nvSpPr>
        <p:spPr>
          <a:xfrm>
            <a:off x="139431" y="868126"/>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6">
            <a:extLst>
              <a:ext uri="{FF2B5EF4-FFF2-40B4-BE49-F238E27FC236}">
                <a16:creationId xmlns:a16="http://schemas.microsoft.com/office/drawing/2014/main" id="{1EF60267-C826-48AC-87D1-EA1EF150F9BC}"/>
              </a:ext>
            </a:extLst>
          </p:cNvPr>
          <p:cNvGraphicFramePr/>
          <p:nvPr>
            <p:extLst>
              <p:ext uri="{D42A27DB-BD31-4B8C-83A1-F6EECF244321}">
                <p14:modId xmlns:p14="http://schemas.microsoft.com/office/powerpoint/2010/main" val="125584581"/>
              </p:ext>
            </p:extLst>
          </p:nvPr>
        </p:nvGraphicFramePr>
        <p:xfrm>
          <a:off x="4502466" y="-305899"/>
          <a:ext cx="3889059" cy="1298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4815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41986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latin typeface="Arial"/>
                <a:ea typeface="+mn-lt"/>
                <a:cs typeface="+mn-lt"/>
              </a:rPr>
              <a:t>Undersampling</a:t>
            </a:r>
            <a:r>
              <a:rPr lang="en-US" sz="1200">
                <a:latin typeface="Arial"/>
                <a:ea typeface="+mn-lt"/>
                <a:cs typeface="+mn-lt"/>
              </a:rPr>
              <a:t> – Precision Recall Curve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451090506"/>
              </p:ext>
            </p:extLst>
          </p:nvPr>
        </p:nvGraphicFramePr>
        <p:xfrm>
          <a:off x="4378926" y="-1357698"/>
          <a:ext cx="4572000" cy="322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 Gradient Boosting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 Gradient Boosting Classifier</a:t>
            </a:r>
            <a:endParaRPr lang="en-US" sz="1200" u="sng">
              <a:ea typeface="+mn-lt"/>
              <a:cs typeface="+mn-lt"/>
            </a:endParaRPr>
          </a:p>
        </p:txBody>
      </p:sp>
      <p:pic>
        <p:nvPicPr>
          <p:cNvPr id="4" name="Picture 3">
            <a:extLst>
              <a:ext uri="{FF2B5EF4-FFF2-40B4-BE49-F238E27FC236}">
                <a16:creationId xmlns:a16="http://schemas.microsoft.com/office/drawing/2014/main" id="{C1A10984-CB5C-4141-9C9F-65E57CB3E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5873" y="1483359"/>
            <a:ext cx="2904423" cy="3065781"/>
          </a:xfrm>
          <a:prstGeom prst="rect">
            <a:avLst/>
          </a:prstGeom>
        </p:spPr>
      </p:pic>
      <p:pic>
        <p:nvPicPr>
          <p:cNvPr id="7" name="Picture 6">
            <a:extLst>
              <a:ext uri="{FF2B5EF4-FFF2-40B4-BE49-F238E27FC236}">
                <a16:creationId xmlns:a16="http://schemas.microsoft.com/office/drawing/2014/main" id="{C5DAE56A-EC2A-42FD-B226-64B2481EB5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409" y="1483360"/>
            <a:ext cx="2904423" cy="3065780"/>
          </a:xfrm>
          <a:prstGeom prst="rect">
            <a:avLst/>
          </a:prstGeom>
        </p:spPr>
      </p:pic>
      <p:sp>
        <p:nvSpPr>
          <p:cNvPr id="10" name="object 3">
            <a:extLst>
              <a:ext uri="{FF2B5EF4-FFF2-40B4-BE49-F238E27FC236}">
                <a16:creationId xmlns:a16="http://schemas.microsoft.com/office/drawing/2014/main" id="{B1060F3B-9DAF-B927-325C-FF757E8FF811}"/>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DD65453C-8E10-4F67-9ED8-C73855C4A143}"/>
              </a:ext>
            </a:extLst>
          </p:cNvPr>
          <p:cNvSpPr/>
          <p:nvPr/>
        </p:nvSpPr>
        <p:spPr>
          <a:xfrm>
            <a:off x="85200" y="1061135"/>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562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4367C7-4E65-4E45-96D2-8491FC9E6532}"/>
              </a:ext>
            </a:extLst>
          </p:cNvPr>
          <p:cNvPicPr>
            <a:picLocks noChangeAspect="1"/>
          </p:cNvPicPr>
          <p:nvPr/>
        </p:nvPicPr>
        <p:blipFill>
          <a:blip r:embed="rId2"/>
          <a:stretch>
            <a:fillRect/>
          </a:stretch>
        </p:blipFill>
        <p:spPr>
          <a:xfrm>
            <a:off x="4467098" y="1398990"/>
            <a:ext cx="4002045" cy="1793151"/>
          </a:xfrm>
          <a:prstGeom prst="rect">
            <a:avLst/>
          </a:prstGeom>
        </p:spPr>
      </p:pic>
      <p:pic>
        <p:nvPicPr>
          <p:cNvPr id="4" name="Picture 3">
            <a:extLst>
              <a:ext uri="{FF2B5EF4-FFF2-40B4-BE49-F238E27FC236}">
                <a16:creationId xmlns:a16="http://schemas.microsoft.com/office/drawing/2014/main" id="{9ECFD33E-F99D-4ECB-81E4-4CE3A5CD5B3C}"/>
              </a:ext>
            </a:extLst>
          </p:cNvPr>
          <p:cNvPicPr>
            <a:picLocks noChangeAspect="1"/>
          </p:cNvPicPr>
          <p:nvPr/>
        </p:nvPicPr>
        <p:blipFill>
          <a:blip r:embed="rId3"/>
          <a:stretch>
            <a:fillRect/>
          </a:stretch>
        </p:blipFill>
        <p:spPr>
          <a:xfrm>
            <a:off x="363288" y="1395305"/>
            <a:ext cx="4006061" cy="1796836"/>
          </a:xfrm>
          <a:prstGeom prst="rect">
            <a:avLst/>
          </a:prstGeom>
        </p:spPr>
      </p:pic>
      <p:sp>
        <p:nvSpPr>
          <p:cNvPr id="2" name="TextBox 1">
            <a:extLst>
              <a:ext uri="{FF2B5EF4-FFF2-40B4-BE49-F238E27FC236}">
                <a16:creationId xmlns:a16="http://schemas.microsoft.com/office/drawing/2014/main" id="{9538CFC7-6CB6-3369-AA03-FBDE4A660D65}"/>
              </a:ext>
            </a:extLst>
          </p:cNvPr>
          <p:cNvSpPr txBox="1"/>
          <p:nvPr/>
        </p:nvSpPr>
        <p:spPr>
          <a:xfrm>
            <a:off x="271462" y="100012"/>
            <a:ext cx="43586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Arial"/>
                <a:ea typeface="+mn-lt"/>
                <a:cs typeface="+mn-lt"/>
              </a:rPr>
              <a:t>Undersampling</a:t>
            </a:r>
            <a:r>
              <a:rPr lang="en-US" sz="1200" b="1">
                <a:latin typeface="Arial"/>
                <a:ea typeface="+mn-lt"/>
                <a:cs typeface="+mn-lt"/>
              </a:rPr>
              <a:t> – Model evaluation measure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49420988"/>
              </p:ext>
            </p:extLst>
          </p:nvPr>
        </p:nvGraphicFramePr>
        <p:xfrm>
          <a:off x="4467510" y="-874779"/>
          <a:ext cx="4529138" cy="2336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a:t>
            </a:r>
            <a:r>
              <a:rPr lang="en-US" sz="1200" u="sng"/>
              <a:t> Gradient Boosting Classifier</a:t>
            </a:r>
            <a:endParaRPr lang="en-US" sz="1200" u="sng">
              <a:ea typeface="+mn-lt"/>
              <a:cs typeface="+mn-lt"/>
            </a:endParaRPr>
          </a:p>
        </p:txBody>
      </p:sp>
      <p:sp>
        <p:nvSpPr>
          <p:cNvPr id="14" name="Rectangle 13">
            <a:extLst>
              <a:ext uri="{FF2B5EF4-FFF2-40B4-BE49-F238E27FC236}">
                <a16:creationId xmlns:a16="http://schemas.microsoft.com/office/drawing/2014/main" id="{0EA3EE3C-3D25-4B0C-46F5-D2C37C49DC8D}"/>
              </a:ext>
            </a:extLst>
          </p:cNvPr>
          <p:cNvSpPr/>
          <p:nvPr/>
        </p:nvSpPr>
        <p:spPr>
          <a:xfrm>
            <a:off x="2415207" y="1829899"/>
            <a:ext cx="5993026"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Values hidden as accuracy is not a factor for consideration</a:t>
            </a:r>
          </a:p>
        </p:txBody>
      </p:sp>
      <p:sp>
        <p:nvSpPr>
          <p:cNvPr id="3" name="Rectangle: Rounded Corners 2">
            <a:extLst>
              <a:ext uri="{FF2B5EF4-FFF2-40B4-BE49-F238E27FC236}">
                <a16:creationId xmlns:a16="http://schemas.microsoft.com/office/drawing/2014/main" id="{976A2F25-BE09-4F81-A80C-1B09C7866833}"/>
              </a:ext>
            </a:extLst>
          </p:cNvPr>
          <p:cNvSpPr/>
          <p:nvPr/>
        </p:nvSpPr>
        <p:spPr>
          <a:xfrm>
            <a:off x="2757055" y="2189019"/>
            <a:ext cx="290430" cy="588818"/>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ABA759F1-8C4D-431B-850D-D3E25C2A6E1D}"/>
              </a:ext>
            </a:extLst>
          </p:cNvPr>
          <p:cNvSpPr/>
          <p:nvPr/>
        </p:nvSpPr>
        <p:spPr>
          <a:xfrm>
            <a:off x="6849328" y="2189019"/>
            <a:ext cx="290430" cy="58881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12" name="object 3">
            <a:extLst>
              <a:ext uri="{FF2B5EF4-FFF2-40B4-BE49-F238E27FC236}">
                <a16:creationId xmlns:a16="http://schemas.microsoft.com/office/drawing/2014/main" id="{1D1DF695-B613-0728-8D1F-A979AD8537C3}"/>
              </a:ext>
            </a:extLst>
          </p:cNvPr>
          <p:cNvSpPr/>
          <p:nvPr/>
        </p:nvSpPr>
        <p:spPr>
          <a:xfrm>
            <a:off x="361950" y="634681"/>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3" name="Star: 5 Points 12">
            <a:extLst>
              <a:ext uri="{FF2B5EF4-FFF2-40B4-BE49-F238E27FC236}">
                <a16:creationId xmlns:a16="http://schemas.microsoft.com/office/drawing/2014/main" id="{F0EAC1AF-8F1A-464C-B7A6-07AEEB8864BA}"/>
              </a:ext>
            </a:extLst>
          </p:cNvPr>
          <p:cNvSpPr/>
          <p:nvPr/>
        </p:nvSpPr>
        <p:spPr>
          <a:xfrm>
            <a:off x="40224" y="1061135"/>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467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8481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Arial"/>
                <a:ea typeface="+mn-lt"/>
                <a:cs typeface="+mn-lt"/>
              </a:rPr>
              <a:t>Undersampling</a:t>
            </a:r>
            <a:r>
              <a:rPr lang="en-US" sz="1200" b="1">
                <a:latin typeface="Arial"/>
                <a:ea typeface="+mn-lt"/>
                <a:cs typeface="+mn-lt"/>
              </a:rPr>
              <a:t> – Feature Summary </a:t>
            </a:r>
          </a:p>
        </p:txBody>
      </p:sp>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 Gradient Boosting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 Gradient Boosting Classifier</a:t>
            </a:r>
            <a:endParaRPr lang="en-US" sz="1200" u="sng">
              <a:ea typeface="+mn-lt"/>
              <a:cs typeface="+mn-lt"/>
            </a:endParaRPr>
          </a:p>
        </p:txBody>
      </p:sp>
      <p:sp>
        <p:nvSpPr>
          <p:cNvPr id="28" name="TextBox 27">
            <a:extLst>
              <a:ext uri="{FF2B5EF4-FFF2-40B4-BE49-F238E27FC236}">
                <a16:creationId xmlns:a16="http://schemas.microsoft.com/office/drawing/2014/main" id="{179A6AC6-344A-B821-97EE-C2B13DF6E861}"/>
              </a:ext>
            </a:extLst>
          </p:cNvPr>
          <p:cNvSpPr txBox="1"/>
          <p:nvPr/>
        </p:nvSpPr>
        <p:spPr>
          <a:xfrm>
            <a:off x="271462" y="4451818"/>
            <a:ext cx="8004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Both pipelines show 3 features of high correlation: age, </a:t>
            </a:r>
            <a:r>
              <a:rPr lang="en-US" err="1"/>
              <a:t>bmi</a:t>
            </a:r>
            <a:r>
              <a:rPr lang="en-US"/>
              <a:t>, </a:t>
            </a:r>
            <a:r>
              <a:rPr lang="en-US" err="1"/>
              <a:t>avg_glucose_level</a:t>
            </a:r>
            <a:endParaRPr lang="en-US"/>
          </a:p>
        </p:txBody>
      </p:sp>
      <p:pic>
        <p:nvPicPr>
          <p:cNvPr id="4" name="Picture 3">
            <a:extLst>
              <a:ext uri="{FF2B5EF4-FFF2-40B4-BE49-F238E27FC236}">
                <a16:creationId xmlns:a16="http://schemas.microsoft.com/office/drawing/2014/main" id="{2CDCD38D-0A44-4E15-BC79-5CC070F98BC5}"/>
              </a:ext>
            </a:extLst>
          </p:cNvPr>
          <p:cNvPicPr>
            <a:picLocks noChangeAspect="1"/>
          </p:cNvPicPr>
          <p:nvPr/>
        </p:nvPicPr>
        <p:blipFill>
          <a:blip r:embed="rId2"/>
          <a:stretch>
            <a:fillRect/>
          </a:stretch>
        </p:blipFill>
        <p:spPr>
          <a:xfrm>
            <a:off x="169020" y="1420936"/>
            <a:ext cx="4052983" cy="2736701"/>
          </a:xfrm>
          <a:prstGeom prst="rect">
            <a:avLst/>
          </a:prstGeom>
        </p:spPr>
      </p:pic>
      <p:pic>
        <p:nvPicPr>
          <p:cNvPr id="7" name="Picture 6">
            <a:extLst>
              <a:ext uri="{FF2B5EF4-FFF2-40B4-BE49-F238E27FC236}">
                <a16:creationId xmlns:a16="http://schemas.microsoft.com/office/drawing/2014/main" id="{5816696D-E56D-465E-A6E3-03E147AF5922}"/>
              </a:ext>
            </a:extLst>
          </p:cNvPr>
          <p:cNvPicPr>
            <a:picLocks noChangeAspect="1"/>
          </p:cNvPicPr>
          <p:nvPr/>
        </p:nvPicPr>
        <p:blipFill>
          <a:blip r:embed="rId3"/>
          <a:stretch>
            <a:fillRect/>
          </a:stretch>
        </p:blipFill>
        <p:spPr>
          <a:xfrm>
            <a:off x="4307565" y="1420936"/>
            <a:ext cx="4160623" cy="2755574"/>
          </a:xfrm>
          <a:prstGeom prst="rect">
            <a:avLst/>
          </a:prstGeom>
        </p:spPr>
      </p:pic>
      <p:sp>
        <p:nvSpPr>
          <p:cNvPr id="8" name="Rectangle 7">
            <a:extLst>
              <a:ext uri="{FF2B5EF4-FFF2-40B4-BE49-F238E27FC236}">
                <a16:creationId xmlns:a16="http://schemas.microsoft.com/office/drawing/2014/main" id="{A6F2F98D-DFDC-4CD0-BB68-9C0AA621EFF2}"/>
              </a:ext>
            </a:extLst>
          </p:cNvPr>
          <p:cNvSpPr/>
          <p:nvPr/>
        </p:nvSpPr>
        <p:spPr>
          <a:xfrm>
            <a:off x="5072880" y="4488612"/>
            <a:ext cx="2667487" cy="295744"/>
          </a:xfrm>
          <a:prstGeom prst="rect">
            <a:avLst/>
          </a:prstGeom>
          <a:noFill/>
          <a:ln w="349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bject 3">
            <a:extLst>
              <a:ext uri="{FF2B5EF4-FFF2-40B4-BE49-F238E27FC236}">
                <a16:creationId xmlns:a16="http://schemas.microsoft.com/office/drawing/2014/main" id="{D7AF43DC-DA6C-B20D-84D5-86364AD22857}"/>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graphicFrame>
        <p:nvGraphicFramePr>
          <p:cNvPr id="12" name="Diagram 6">
            <a:extLst>
              <a:ext uri="{FF2B5EF4-FFF2-40B4-BE49-F238E27FC236}">
                <a16:creationId xmlns:a16="http://schemas.microsoft.com/office/drawing/2014/main" id="{FFA9BF89-D96D-2010-FA20-6CF11ACFC19F}"/>
              </a:ext>
            </a:extLst>
          </p:cNvPr>
          <p:cNvGraphicFramePr/>
          <p:nvPr>
            <p:extLst>
              <p:ext uri="{D42A27DB-BD31-4B8C-83A1-F6EECF244321}">
                <p14:modId xmlns:p14="http://schemas.microsoft.com/office/powerpoint/2010/main" val="179461498"/>
              </p:ext>
            </p:extLst>
          </p:nvPr>
        </p:nvGraphicFramePr>
        <p:xfrm>
          <a:off x="4603241" y="-389003"/>
          <a:ext cx="4314826" cy="1450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Star: 5 Points 12">
            <a:extLst>
              <a:ext uri="{FF2B5EF4-FFF2-40B4-BE49-F238E27FC236}">
                <a16:creationId xmlns:a16="http://schemas.microsoft.com/office/drawing/2014/main" id="{BD0DD001-7614-48E7-AB80-9E61CBA1834E}"/>
              </a:ext>
            </a:extLst>
          </p:cNvPr>
          <p:cNvSpPr/>
          <p:nvPr/>
        </p:nvSpPr>
        <p:spPr>
          <a:xfrm>
            <a:off x="93902" y="1037305"/>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53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4213066" cy="184666"/>
          </a:xfrm>
          <a:prstGeom prst="rect">
            <a:avLst/>
          </a:prstGeom>
        </p:spPr>
        <p:txBody>
          <a:bodyPr vert="horz" wrap="square" lIns="0" tIns="0" rIns="0" bIns="0" rtlCol="0" anchor="t">
            <a:spAutoFit/>
          </a:bodyPr>
          <a:lstStyle/>
          <a:p>
            <a:pPr marL="12700"/>
            <a:r>
              <a:rPr sz="1200" b="1" spc="-120">
                <a:solidFill>
                  <a:srgbClr val="252525"/>
                </a:solidFill>
                <a:latin typeface="Arial"/>
                <a:cs typeface="Arial"/>
              </a:rPr>
              <a:t>Business</a:t>
            </a:r>
            <a:r>
              <a:rPr sz="1200" b="1">
                <a:solidFill>
                  <a:srgbClr val="252525"/>
                </a:solidFill>
                <a:latin typeface="Arial"/>
                <a:cs typeface="Arial"/>
              </a:rPr>
              <a:t> </a:t>
            </a:r>
            <a:r>
              <a:rPr sz="1200" b="1" spc="-10">
                <a:solidFill>
                  <a:srgbClr val="252525"/>
                </a:solidFill>
                <a:latin typeface="Arial"/>
                <a:cs typeface="Arial"/>
              </a:rPr>
              <a:t>U</a:t>
            </a:r>
            <a:r>
              <a:rPr sz="1200" b="1" spc="5">
                <a:solidFill>
                  <a:srgbClr val="252525"/>
                </a:solidFill>
                <a:latin typeface="Arial"/>
                <a:cs typeface="Arial"/>
              </a:rPr>
              <a:t>nd</a:t>
            </a:r>
            <a:r>
              <a:rPr sz="1200" b="1" spc="-10">
                <a:solidFill>
                  <a:srgbClr val="252525"/>
                </a:solidFill>
                <a:latin typeface="Arial"/>
                <a:cs typeface="Arial"/>
              </a:rPr>
              <a:t>ers</a:t>
            </a:r>
            <a:r>
              <a:rPr sz="1200" b="1">
                <a:solidFill>
                  <a:srgbClr val="252525"/>
                </a:solidFill>
                <a:latin typeface="Arial"/>
                <a:cs typeface="Arial"/>
              </a:rPr>
              <a:t>t</a:t>
            </a:r>
            <a:r>
              <a:rPr sz="1200" b="1" spc="-10">
                <a:solidFill>
                  <a:srgbClr val="252525"/>
                </a:solidFill>
                <a:latin typeface="Arial"/>
                <a:cs typeface="Arial"/>
              </a:rPr>
              <a:t>a</a:t>
            </a:r>
            <a:r>
              <a:rPr sz="1200" b="1" spc="5">
                <a:solidFill>
                  <a:srgbClr val="252525"/>
                </a:solidFill>
                <a:latin typeface="Arial"/>
                <a:cs typeface="Arial"/>
              </a:rPr>
              <a:t>nd</a:t>
            </a:r>
            <a:r>
              <a:rPr sz="1200" b="1">
                <a:solidFill>
                  <a:srgbClr val="252525"/>
                </a:solidFill>
                <a:latin typeface="Arial"/>
                <a:cs typeface="Arial"/>
              </a:rPr>
              <a:t>i</a:t>
            </a:r>
            <a:r>
              <a:rPr sz="1200" b="1" spc="5">
                <a:solidFill>
                  <a:srgbClr val="252525"/>
                </a:solidFill>
                <a:latin typeface="Arial"/>
                <a:cs typeface="Arial"/>
              </a:rPr>
              <a:t>n</a:t>
            </a:r>
            <a:r>
              <a:rPr sz="1200" b="1">
                <a:solidFill>
                  <a:srgbClr val="252525"/>
                </a:solidFill>
                <a:latin typeface="Arial"/>
                <a:cs typeface="Arial"/>
              </a:rPr>
              <a:t>g</a:t>
            </a:r>
            <a:r>
              <a:rPr lang="en-US" sz="1200" b="1">
                <a:solidFill>
                  <a:srgbClr val="252525"/>
                </a:solidFill>
                <a:latin typeface="Arial"/>
                <a:cs typeface="Arial"/>
              </a:rPr>
              <a:t> - Problem &amp; Opportunity</a:t>
            </a:r>
            <a:endParaRPr lang="en-US"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bject 7"/>
          <p:cNvSpPr/>
          <p:nvPr/>
        </p:nvSpPr>
        <p:spPr>
          <a:xfrm>
            <a:off x="534669" y="897889"/>
            <a:ext cx="228600" cy="228600"/>
          </a:xfrm>
          <a:custGeom>
            <a:avLst/>
            <a:gdLst/>
            <a:ahLst/>
            <a:cxnLst/>
            <a:rect l="l" t="t" r="r" b="b"/>
            <a:pathLst>
              <a:path w="228600" h="228600">
                <a:moveTo>
                  <a:pt x="114300" y="0"/>
                </a:moveTo>
                <a:lnTo>
                  <a:pt x="83858" y="82296"/>
                </a:lnTo>
                <a:lnTo>
                  <a:pt x="0" y="87375"/>
                </a:lnTo>
                <a:lnTo>
                  <a:pt x="65049" y="143256"/>
                </a:lnTo>
                <a:lnTo>
                  <a:pt x="43662" y="228600"/>
                </a:lnTo>
                <a:lnTo>
                  <a:pt x="114300" y="180848"/>
                </a:lnTo>
                <a:lnTo>
                  <a:pt x="172970" y="180848"/>
                </a:lnTo>
                <a:lnTo>
                  <a:pt x="163550" y="143256"/>
                </a:lnTo>
                <a:lnTo>
                  <a:pt x="228600" y="87375"/>
                </a:lnTo>
                <a:lnTo>
                  <a:pt x="144741" y="82296"/>
                </a:lnTo>
                <a:lnTo>
                  <a:pt x="114300" y="0"/>
                </a:lnTo>
                <a:close/>
              </a:path>
              <a:path w="228600" h="228600">
                <a:moveTo>
                  <a:pt x="172970" y="180848"/>
                </a:moveTo>
                <a:lnTo>
                  <a:pt x="114300" y="180848"/>
                </a:lnTo>
                <a:lnTo>
                  <a:pt x="184937" y="228600"/>
                </a:lnTo>
                <a:lnTo>
                  <a:pt x="172970" y="180848"/>
                </a:lnTo>
                <a:close/>
              </a:path>
            </a:pathLst>
          </a:custGeom>
          <a:solidFill>
            <a:srgbClr val="252525"/>
          </a:solidFill>
        </p:spPr>
        <p:txBody>
          <a:bodyPr wrap="square" lIns="0" tIns="0" rIns="0" bIns="0" rtlCol="0"/>
          <a:lstStyle/>
          <a:p>
            <a:endParaRPr/>
          </a:p>
        </p:txBody>
      </p:sp>
      <p:sp>
        <p:nvSpPr>
          <p:cNvPr id="8" name="object 8"/>
          <p:cNvSpPr/>
          <p:nvPr/>
        </p:nvSpPr>
        <p:spPr>
          <a:xfrm>
            <a:off x="534669" y="897889"/>
            <a:ext cx="228600" cy="228600"/>
          </a:xfrm>
          <a:custGeom>
            <a:avLst/>
            <a:gdLst/>
            <a:ahLst/>
            <a:cxnLst/>
            <a:rect l="l" t="t" r="r" b="b"/>
            <a:pathLst>
              <a:path w="228600" h="228600">
                <a:moveTo>
                  <a:pt x="0" y="87375"/>
                </a:moveTo>
                <a:lnTo>
                  <a:pt x="83858" y="82296"/>
                </a:lnTo>
                <a:lnTo>
                  <a:pt x="114300" y="0"/>
                </a:lnTo>
                <a:lnTo>
                  <a:pt x="144741" y="82296"/>
                </a:lnTo>
                <a:lnTo>
                  <a:pt x="228600" y="87375"/>
                </a:lnTo>
                <a:lnTo>
                  <a:pt x="163550" y="143256"/>
                </a:lnTo>
                <a:lnTo>
                  <a:pt x="184937" y="228600"/>
                </a:lnTo>
                <a:lnTo>
                  <a:pt x="114300" y="180848"/>
                </a:lnTo>
                <a:lnTo>
                  <a:pt x="43662" y="228600"/>
                </a:lnTo>
                <a:lnTo>
                  <a:pt x="65049" y="143256"/>
                </a:lnTo>
                <a:lnTo>
                  <a:pt x="0" y="87375"/>
                </a:lnTo>
                <a:close/>
              </a:path>
            </a:pathLst>
          </a:custGeom>
          <a:ln w="12700">
            <a:solidFill>
              <a:srgbClr val="252525"/>
            </a:solidFill>
          </a:ln>
        </p:spPr>
        <p:txBody>
          <a:bodyPr wrap="square" lIns="0" tIns="0" rIns="0" bIns="0" rtlCol="0"/>
          <a:lstStyle/>
          <a:p>
            <a:endParaRPr/>
          </a:p>
        </p:txBody>
      </p:sp>
      <p:sp>
        <p:nvSpPr>
          <p:cNvPr id="9" name="object 9"/>
          <p:cNvSpPr txBox="1"/>
          <p:nvPr/>
        </p:nvSpPr>
        <p:spPr>
          <a:xfrm>
            <a:off x="1079182" y="839176"/>
            <a:ext cx="7389018" cy="2769989"/>
          </a:xfrm>
          <a:prstGeom prst="rect">
            <a:avLst/>
          </a:prstGeom>
        </p:spPr>
        <p:txBody>
          <a:bodyPr vert="horz" wrap="square" lIns="0" tIns="0" rIns="0" bIns="0" rtlCol="0" anchor="t">
            <a:spAutoFit/>
          </a:bodyPr>
          <a:lstStyle/>
          <a:p>
            <a:r>
              <a:rPr lang="en-US" sz="1500">
                <a:latin typeface="Calibri"/>
                <a:ea typeface="+mn-lt"/>
                <a:cs typeface="+mn-lt"/>
              </a:rPr>
              <a:t>Monitoring vital signs like blood pressure and blood glucose can be an effective way to help prevent a stroke.</a:t>
            </a:r>
            <a:endParaRPr lang="en-US" sz="1500">
              <a:latin typeface="Calibri"/>
              <a:cs typeface="Calibri"/>
            </a:endParaRPr>
          </a:p>
          <a:p>
            <a:endParaRPr lang="en-US" sz="1500">
              <a:latin typeface="Calibri"/>
              <a:ea typeface="+mn-lt"/>
              <a:cs typeface="+mn-lt"/>
            </a:endParaRPr>
          </a:p>
          <a:p>
            <a:r>
              <a:rPr lang="en-US" sz="1500">
                <a:latin typeface="Calibri"/>
                <a:ea typeface="+mn-lt"/>
                <a:cs typeface="+mn-lt"/>
              </a:rPr>
              <a:t>It provides patients with the assurance they need to feel confident in pursuing lifestyle changes.</a:t>
            </a:r>
            <a:endParaRPr lang="en-US" sz="1500">
              <a:latin typeface="Calibri"/>
              <a:cs typeface="Arial"/>
            </a:endParaRPr>
          </a:p>
          <a:p>
            <a:endParaRPr lang="en-US" sz="1500">
              <a:latin typeface="Calibri"/>
              <a:cs typeface="Calibri"/>
            </a:endParaRPr>
          </a:p>
          <a:p>
            <a:r>
              <a:rPr lang="en-US" sz="1500">
                <a:latin typeface="Calibri"/>
                <a:ea typeface="+mn-lt"/>
                <a:cs typeface="+mn-lt"/>
              </a:rPr>
              <a:t>Hypertension and diabetes are major risk factors for stroke.</a:t>
            </a:r>
            <a:endParaRPr lang="en-US" sz="1500">
              <a:latin typeface="Calibri"/>
              <a:cs typeface="Calibri"/>
            </a:endParaRPr>
          </a:p>
          <a:p>
            <a:endParaRPr lang="en-US" sz="1500">
              <a:latin typeface="Calibri"/>
              <a:ea typeface="+mn-lt"/>
              <a:cs typeface="+mn-lt"/>
            </a:endParaRPr>
          </a:p>
          <a:p>
            <a:r>
              <a:rPr lang="en-US" sz="1500">
                <a:latin typeface="Calibri"/>
                <a:ea typeface="+mn-lt"/>
                <a:cs typeface="+mn-lt"/>
              </a:rPr>
              <a:t>Fortunately, both of them can be effectively minimized by eating healthier, avoiding stress, and exercising more. </a:t>
            </a:r>
            <a:endParaRPr lang="en-US" sz="1500">
              <a:latin typeface="Calibri"/>
              <a:ea typeface="+mn-lt"/>
              <a:cs typeface="Arial"/>
            </a:endParaRPr>
          </a:p>
          <a:p>
            <a:endParaRPr lang="en-US" sz="1500">
              <a:latin typeface="Calibri"/>
              <a:ea typeface="+mn-lt"/>
              <a:cs typeface="+mn-lt"/>
            </a:endParaRPr>
          </a:p>
          <a:p>
            <a:r>
              <a:rPr lang="en-US" sz="1500">
                <a:latin typeface="Calibri"/>
                <a:ea typeface="+mn-lt"/>
                <a:cs typeface="+mn-lt"/>
              </a:rPr>
              <a:t>In fact, about </a:t>
            </a:r>
            <a:r>
              <a:rPr lang="en-US" sz="1500">
                <a:latin typeface="Calibri"/>
                <a:ea typeface="+mn-lt"/>
                <a:cs typeface="+mn-lt"/>
                <a:hlinkClick r:id="rId3"/>
              </a:rPr>
              <a:t>80%</a:t>
            </a:r>
            <a:r>
              <a:rPr lang="en-US" sz="1500">
                <a:latin typeface="Calibri"/>
                <a:ea typeface="+mn-lt"/>
                <a:cs typeface="+mn-lt"/>
              </a:rPr>
              <a:t> of strokes are preventable.</a:t>
            </a:r>
            <a:endParaRPr lang="en-US" sz="1500">
              <a:latin typeface="Calibri"/>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a:t>
            </a:fld>
            <a:endParaRPr spc="-5"/>
          </a:p>
        </p:txBody>
      </p:sp>
      <p:sp>
        <p:nvSpPr>
          <p:cNvPr id="12" name="object 4">
            <a:extLst>
              <a:ext uri="{FF2B5EF4-FFF2-40B4-BE49-F238E27FC236}">
                <a16:creationId xmlns:a16="http://schemas.microsoft.com/office/drawing/2014/main" id="{D4BDFE5C-7B36-5EEE-DCAE-35AD1BB3C315}"/>
              </a:ext>
            </a:extLst>
          </p:cNvPr>
          <p:cNvSpPr txBox="1"/>
          <p:nvPr/>
        </p:nvSpPr>
        <p:spPr>
          <a:xfrm>
            <a:off x="1038701" y="3799344"/>
            <a:ext cx="7319645" cy="1154162"/>
          </a:xfrm>
          <a:prstGeom prst="rect">
            <a:avLst/>
          </a:prstGeom>
        </p:spPr>
        <p:txBody>
          <a:bodyPr vert="horz" wrap="square" lIns="0" tIns="0" rIns="0" bIns="0" rtlCol="0" anchor="t">
            <a:spAutoFit/>
          </a:bodyPr>
          <a:lstStyle/>
          <a:p>
            <a:pPr marL="12700"/>
            <a:r>
              <a:rPr lang="en-US" sz="1500" b="1" i="1">
                <a:solidFill>
                  <a:srgbClr val="252525"/>
                </a:solidFill>
                <a:latin typeface="Calibri"/>
                <a:cs typeface="Arial"/>
              </a:rPr>
              <a:t>Our model is designed to predict the probability of a patient from age 30 onwards, having stroke based on their health indicators. </a:t>
            </a:r>
            <a:endParaRPr lang="en-US" sz="1500" b="1" i="1">
              <a:solidFill>
                <a:srgbClr val="000000"/>
              </a:solidFill>
              <a:latin typeface="Calibri"/>
              <a:cs typeface="Calibri"/>
            </a:endParaRPr>
          </a:p>
          <a:p>
            <a:pPr marL="12700"/>
            <a:endParaRPr lang="en-US" sz="1500" b="1" i="1">
              <a:solidFill>
                <a:srgbClr val="252525"/>
              </a:solidFill>
              <a:latin typeface="Calibri"/>
              <a:cs typeface="Arial"/>
            </a:endParaRPr>
          </a:p>
          <a:p>
            <a:pPr marL="12700"/>
            <a:r>
              <a:rPr lang="en-US" sz="1500" b="1" i="1">
                <a:solidFill>
                  <a:srgbClr val="252525"/>
                </a:solidFill>
                <a:latin typeface="Calibri"/>
                <a:cs typeface="Arial"/>
              </a:rPr>
              <a:t>With sufficient medical care, strokes can be prevented from happening and thereby reducing healthcare costs for caring of stroke patients. </a:t>
            </a:r>
            <a:endParaRPr lang="en-US" sz="1500" b="1" i="1">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38935-6071-05E0-5979-E0542497400C}"/>
              </a:ext>
            </a:extLst>
          </p:cNvPr>
          <p:cNvSpPr txBox="1"/>
          <p:nvPr/>
        </p:nvSpPr>
        <p:spPr>
          <a:xfrm>
            <a:off x="233297" y="174582"/>
            <a:ext cx="74169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SMOTE - </a:t>
            </a:r>
            <a:r>
              <a:rPr lang="en-US" sz="1200" b="1">
                <a:latin typeface="Arial"/>
                <a:ea typeface="+mn-lt"/>
                <a:cs typeface="+mn-lt"/>
              </a:rPr>
              <a:t> Synthetic Minority Oversampling Technique </a:t>
            </a:r>
            <a:endParaRPr lang="en-US" sz="1200" b="1">
              <a:latin typeface="Arial"/>
              <a:cs typeface="Calibri"/>
            </a:endParaRPr>
          </a:p>
        </p:txBody>
      </p:sp>
      <p:pic>
        <p:nvPicPr>
          <p:cNvPr id="5" name="Picture 5" descr="Text&#10;&#10;Description automatically generated">
            <a:extLst>
              <a:ext uri="{FF2B5EF4-FFF2-40B4-BE49-F238E27FC236}">
                <a16:creationId xmlns:a16="http://schemas.microsoft.com/office/drawing/2014/main" id="{528B789D-B6D6-D84C-5CF0-A1871242C7E0}"/>
              </a:ext>
            </a:extLst>
          </p:cNvPr>
          <p:cNvPicPr>
            <a:picLocks noChangeAspect="1"/>
          </p:cNvPicPr>
          <p:nvPr/>
        </p:nvPicPr>
        <p:blipFill>
          <a:blip r:embed="rId2"/>
          <a:stretch>
            <a:fillRect/>
          </a:stretch>
        </p:blipFill>
        <p:spPr>
          <a:xfrm>
            <a:off x="5206042" y="1384296"/>
            <a:ext cx="3756804" cy="973115"/>
          </a:xfrm>
          <a:prstGeom prst="rect">
            <a:avLst/>
          </a:prstGeom>
        </p:spPr>
      </p:pic>
      <p:sp>
        <p:nvSpPr>
          <p:cNvPr id="6" name="TextBox 5">
            <a:extLst>
              <a:ext uri="{FF2B5EF4-FFF2-40B4-BE49-F238E27FC236}">
                <a16:creationId xmlns:a16="http://schemas.microsoft.com/office/drawing/2014/main" id="{4D9614A8-63F6-2B73-D860-717DA0683E0C}"/>
              </a:ext>
            </a:extLst>
          </p:cNvPr>
          <p:cNvSpPr txBox="1"/>
          <p:nvPr/>
        </p:nvSpPr>
        <p:spPr>
          <a:xfrm>
            <a:off x="278203" y="639433"/>
            <a:ext cx="83395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solidFill>
                  <a:srgbClr val="3C484E"/>
                </a:solidFill>
                <a:latin typeface="inherit"/>
              </a:rPr>
              <a:t>It is an </a:t>
            </a:r>
            <a:r>
              <a:rPr lang="en-US" b="1">
                <a:solidFill>
                  <a:srgbClr val="090A0B"/>
                </a:solidFill>
                <a:latin typeface="inherit"/>
              </a:rPr>
              <a:t>over-sampling technique</a:t>
            </a:r>
            <a:r>
              <a:rPr lang="en-US">
                <a:solidFill>
                  <a:srgbClr val="3C484E"/>
                </a:solidFill>
                <a:latin typeface="inherit"/>
              </a:rPr>
              <a:t> in which </a:t>
            </a:r>
            <a:r>
              <a:rPr lang="en-US" b="1" i="1">
                <a:solidFill>
                  <a:srgbClr val="090A0B"/>
                </a:solidFill>
                <a:latin typeface="inherit"/>
              </a:rPr>
              <a:t>new synthetic observations are created using the existing samples of the minority class.</a:t>
            </a:r>
          </a:p>
        </p:txBody>
      </p:sp>
      <p:pic>
        <p:nvPicPr>
          <p:cNvPr id="7" name="Picture 7" descr="Diagram&#10;&#10;Description automatically generated">
            <a:extLst>
              <a:ext uri="{FF2B5EF4-FFF2-40B4-BE49-F238E27FC236}">
                <a16:creationId xmlns:a16="http://schemas.microsoft.com/office/drawing/2014/main" id="{0AA658A6-9A6D-F81D-8E03-265B241869B2}"/>
              </a:ext>
            </a:extLst>
          </p:cNvPr>
          <p:cNvPicPr>
            <a:picLocks noChangeAspect="1"/>
          </p:cNvPicPr>
          <p:nvPr/>
        </p:nvPicPr>
        <p:blipFill>
          <a:blip r:embed="rId3"/>
          <a:stretch>
            <a:fillRect/>
          </a:stretch>
        </p:blipFill>
        <p:spPr>
          <a:xfrm>
            <a:off x="-2157" y="1558976"/>
            <a:ext cx="5104681" cy="1950067"/>
          </a:xfrm>
          <a:prstGeom prst="rect">
            <a:avLst/>
          </a:prstGeom>
        </p:spPr>
      </p:pic>
      <p:sp>
        <p:nvSpPr>
          <p:cNvPr id="8" name="TextBox 7">
            <a:extLst>
              <a:ext uri="{FF2B5EF4-FFF2-40B4-BE49-F238E27FC236}">
                <a16:creationId xmlns:a16="http://schemas.microsoft.com/office/drawing/2014/main" id="{F177147A-FA22-3FFC-BAF4-FA02F7FF0C45}"/>
              </a:ext>
            </a:extLst>
          </p:cNvPr>
          <p:cNvSpPr txBox="1"/>
          <p:nvPr/>
        </p:nvSpPr>
        <p:spPr>
          <a:xfrm>
            <a:off x="353683" y="3971386"/>
            <a:ext cx="617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SMOTE for Imbalanced Dataset (opengenus.org)</a:t>
            </a:r>
            <a:endParaRPr lang="en-US"/>
          </a:p>
        </p:txBody>
      </p:sp>
      <p:sp>
        <p:nvSpPr>
          <p:cNvPr id="9" name="TextBox 8">
            <a:extLst>
              <a:ext uri="{FF2B5EF4-FFF2-40B4-BE49-F238E27FC236}">
                <a16:creationId xmlns:a16="http://schemas.microsoft.com/office/drawing/2014/main" id="{01901375-77B6-D6EF-D62F-EB00769C2325}"/>
              </a:ext>
            </a:extLst>
          </p:cNvPr>
          <p:cNvSpPr txBox="1"/>
          <p:nvPr/>
        </p:nvSpPr>
        <p:spPr>
          <a:xfrm>
            <a:off x="312995" y="4445839"/>
            <a:ext cx="7250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(110) SMOTE - Synthetic Minority Oversampling Technique - YouTube</a:t>
            </a:r>
            <a:endParaRPr lang="en-US"/>
          </a:p>
        </p:txBody>
      </p:sp>
      <p:sp>
        <p:nvSpPr>
          <p:cNvPr id="15" name="object 3">
            <a:extLst>
              <a:ext uri="{FF2B5EF4-FFF2-40B4-BE49-F238E27FC236}">
                <a16:creationId xmlns:a16="http://schemas.microsoft.com/office/drawing/2014/main" id="{E3F360FB-6029-B4AC-38A6-C6A7858940E5}"/>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4087104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800754066"/>
              </p:ext>
            </p:extLst>
          </p:nvPr>
        </p:nvGraphicFramePr>
        <p:xfrm>
          <a:off x="4507514" y="-907642"/>
          <a:ext cx="4572000" cy="2543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8" name="object 4">
            <a:extLst>
              <a:ext uri="{FF2B5EF4-FFF2-40B4-BE49-F238E27FC236}">
                <a16:creationId xmlns:a16="http://schemas.microsoft.com/office/drawing/2014/main" id="{ACC92785-A6E3-849A-8FD7-2233D0AED463}"/>
              </a:ext>
            </a:extLst>
          </p:cNvPr>
          <p:cNvSpPr txBox="1"/>
          <p:nvPr/>
        </p:nvSpPr>
        <p:spPr>
          <a:xfrm>
            <a:off x="4106322" y="1012467"/>
            <a:ext cx="5096510" cy="1859483"/>
          </a:xfrm>
          <a:prstGeom prst="rect">
            <a:avLst/>
          </a:prstGeom>
        </p:spPr>
        <p:txBody>
          <a:bodyPr vert="horz" wrap="square" lIns="0" tIns="0" rIns="0" bIns="0" rtlCol="0" anchor="t">
            <a:spAutoFit/>
          </a:bodyPr>
          <a:lstStyle/>
          <a:p>
            <a:pPr marL="12700" marR="5080"/>
            <a:r>
              <a:rPr lang="en-US" sz="1000" spc="55">
                <a:solidFill>
                  <a:srgbClr val="252525"/>
                </a:solidFill>
                <a:latin typeface="Arial"/>
                <a:cs typeface="Arial"/>
              </a:rPr>
              <a:t>W</a:t>
            </a:r>
            <a:r>
              <a:rPr lang="en-US" sz="1000">
                <a:solidFill>
                  <a:srgbClr val="252525"/>
                </a:solidFill>
                <a:latin typeface="Arial"/>
                <a:cs typeface="Arial"/>
              </a:rPr>
              <a:t>e</a:t>
            </a:r>
            <a:r>
              <a:rPr sz="1000" spc="-5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e</a:t>
            </a:r>
            <a:r>
              <a:rPr sz="1000">
                <a:solidFill>
                  <a:srgbClr val="252525"/>
                </a:solidFill>
                <a:latin typeface="Arial"/>
                <a:cs typeface="Arial"/>
              </a:rPr>
              <a:t>d</a:t>
            </a:r>
            <a:r>
              <a:rPr sz="1000" spc="-3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spc="5">
                <a:solidFill>
                  <a:srgbClr val="252525"/>
                </a:solidFill>
                <a:latin typeface="Arial"/>
                <a:cs typeface="Arial"/>
              </a:rPr>
              <a:t>da</a:t>
            </a:r>
            <a:r>
              <a:rPr sz="1000">
                <a:solidFill>
                  <a:srgbClr val="252525"/>
                </a:solidFill>
                <a:latin typeface="Arial"/>
                <a:cs typeface="Arial"/>
              </a:rPr>
              <a:t>ta</a:t>
            </a:r>
            <a:r>
              <a:rPr sz="1000" spc="-35">
                <a:solidFill>
                  <a:srgbClr val="252525"/>
                </a:solidFill>
                <a:latin typeface="Arial"/>
                <a:cs typeface="Arial"/>
              </a:rPr>
              <a:t> </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to</a:t>
            </a:r>
            <a:r>
              <a:rPr sz="1000" spc="-35">
                <a:solidFill>
                  <a:srgbClr val="252525"/>
                </a:solidFill>
                <a:latin typeface="Arial"/>
                <a:cs typeface="Arial"/>
              </a:rPr>
              <a:t> </a:t>
            </a:r>
            <a:r>
              <a:rPr sz="1000">
                <a:solidFill>
                  <a:srgbClr val="252525"/>
                </a:solidFill>
                <a:latin typeface="Arial"/>
                <a:cs typeface="Arial"/>
              </a:rPr>
              <a:t>I</a:t>
            </a:r>
            <a:r>
              <a:rPr sz="1000" spc="-5">
                <a:solidFill>
                  <a:srgbClr val="252525"/>
                </a:solidFill>
                <a:latin typeface="Arial"/>
                <a:cs typeface="Arial"/>
              </a:rPr>
              <a:t>B</a:t>
            </a:r>
            <a:r>
              <a:rPr sz="1000" spc="-15">
                <a:solidFill>
                  <a:srgbClr val="252525"/>
                </a:solidFill>
                <a:latin typeface="Arial"/>
                <a:cs typeface="Arial"/>
              </a:rPr>
              <a:t>M</a:t>
            </a:r>
            <a:r>
              <a:rPr sz="1000" spc="5">
                <a:solidFill>
                  <a:srgbClr val="252525"/>
                </a:solidFill>
                <a:latin typeface="Arial"/>
                <a:cs typeface="Arial"/>
              </a:rPr>
              <a:t>'</a:t>
            </a:r>
            <a:r>
              <a:rPr sz="1000">
                <a:solidFill>
                  <a:srgbClr val="252525"/>
                </a:solidFill>
                <a:latin typeface="Arial"/>
                <a:cs typeface="Arial"/>
              </a:rPr>
              <a:t>s</a:t>
            </a:r>
            <a:r>
              <a:rPr sz="1000" spc="-15">
                <a:solidFill>
                  <a:srgbClr val="252525"/>
                </a:solidFill>
                <a:latin typeface="Arial"/>
                <a:cs typeface="Arial"/>
              </a:rPr>
              <a:t> </a:t>
            </a:r>
            <a:r>
              <a:rPr sz="1000" spc="-5">
                <a:solidFill>
                  <a:srgbClr val="252525"/>
                </a:solidFill>
                <a:latin typeface="Arial"/>
                <a:cs typeface="Arial"/>
              </a:rPr>
              <a:t>A</a:t>
            </a:r>
            <a:r>
              <a:rPr sz="1000" spc="5">
                <a:solidFill>
                  <a:srgbClr val="252525"/>
                </a:solidFill>
                <a:latin typeface="Arial"/>
                <a:cs typeface="Arial"/>
              </a:rPr>
              <a:t>u</a:t>
            </a:r>
            <a:r>
              <a:rPr sz="1000">
                <a:solidFill>
                  <a:srgbClr val="252525"/>
                </a:solidFill>
                <a:latin typeface="Arial"/>
                <a:cs typeface="Arial"/>
              </a:rPr>
              <a:t>to</a:t>
            </a:r>
            <a:r>
              <a:rPr sz="1000" spc="-15">
                <a:solidFill>
                  <a:srgbClr val="252525"/>
                </a:solidFill>
                <a:latin typeface="Arial"/>
                <a:cs typeface="Arial"/>
              </a:rPr>
              <a:t> </a:t>
            </a:r>
            <a:r>
              <a:rPr sz="1000" spc="-5">
                <a:solidFill>
                  <a:srgbClr val="252525"/>
                </a:solidFill>
                <a:latin typeface="Arial"/>
                <a:cs typeface="Arial"/>
              </a:rPr>
              <a:t>A</a:t>
            </a:r>
            <a:r>
              <a:rPr sz="1000">
                <a:solidFill>
                  <a:srgbClr val="252525"/>
                </a:solidFill>
                <a:latin typeface="Arial"/>
                <a:cs typeface="Arial"/>
              </a:rPr>
              <a:t>I</a:t>
            </a:r>
            <a:r>
              <a:rPr sz="1000" spc="5">
                <a:solidFill>
                  <a:srgbClr val="252525"/>
                </a:solidFill>
                <a:latin typeface="Arial"/>
                <a:cs typeface="Arial"/>
              </a:rPr>
              <a:t> u</a:t>
            </a:r>
            <a:r>
              <a:rPr sz="1000">
                <a:solidFill>
                  <a:srgbClr val="252525"/>
                </a:solidFill>
                <a:latin typeface="Arial"/>
                <a:cs typeface="Arial"/>
              </a:rPr>
              <a:t>s</a:t>
            </a:r>
            <a:r>
              <a:rPr sz="1000" spc="20">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g</a:t>
            </a:r>
            <a:r>
              <a:rPr sz="1000" spc="-100">
                <a:solidFill>
                  <a:srgbClr val="252525"/>
                </a:solidFill>
                <a:latin typeface="Arial"/>
                <a:cs typeface="Arial"/>
              </a:rPr>
              <a:t> </a:t>
            </a:r>
            <a:r>
              <a:rPr lang="en-US" sz="1000" b="1">
                <a:solidFill>
                  <a:srgbClr val="252525"/>
                </a:solidFill>
                <a:latin typeface="Arial"/>
                <a:cs typeface="Arial"/>
              </a:rPr>
              <a:t>STROKE </a:t>
            </a:r>
            <a:r>
              <a:rPr lang="en-US" sz="1000" b="1" spc="5">
                <a:solidFill>
                  <a:srgbClr val="252525"/>
                </a:solidFill>
                <a:latin typeface="Arial"/>
                <a:cs typeface="Arial"/>
              </a:rPr>
              <a:t>a</a:t>
            </a:r>
            <a:r>
              <a:rPr lang="en-US" sz="1000" b="1">
                <a:solidFill>
                  <a:srgbClr val="252525"/>
                </a:solidFill>
                <a:latin typeface="Arial"/>
                <a:cs typeface="Arial"/>
              </a:rPr>
              <a:t>s</a:t>
            </a:r>
            <a:r>
              <a:rPr sz="1000" b="1" spc="-15">
                <a:solidFill>
                  <a:srgbClr val="252525"/>
                </a:solidFill>
                <a:latin typeface="Arial"/>
                <a:cs typeface="Arial"/>
              </a:rPr>
              <a:t> </a:t>
            </a:r>
            <a:r>
              <a:rPr sz="1000" b="1" spc="5">
                <a:solidFill>
                  <a:srgbClr val="252525"/>
                </a:solidFill>
                <a:latin typeface="Arial"/>
                <a:cs typeface="Arial"/>
              </a:rPr>
              <a:t>t</a:t>
            </a:r>
            <a:r>
              <a:rPr sz="1000" b="1" spc="-10">
                <a:solidFill>
                  <a:srgbClr val="252525"/>
                </a:solidFill>
                <a:latin typeface="Arial"/>
                <a:cs typeface="Arial"/>
              </a:rPr>
              <a:t>h</a:t>
            </a:r>
            <a:r>
              <a:rPr sz="1000" b="1">
                <a:solidFill>
                  <a:srgbClr val="252525"/>
                </a:solidFill>
                <a:latin typeface="Arial"/>
                <a:cs typeface="Arial"/>
              </a:rPr>
              <a:t>e</a:t>
            </a:r>
            <a:r>
              <a:rPr sz="1000" b="1" spc="5">
                <a:solidFill>
                  <a:srgbClr val="252525"/>
                </a:solidFill>
                <a:latin typeface="Arial"/>
                <a:cs typeface="Arial"/>
              </a:rPr>
              <a:t> </a:t>
            </a:r>
            <a:r>
              <a:rPr sz="1000" b="1" spc="10">
                <a:solidFill>
                  <a:srgbClr val="252525"/>
                </a:solidFill>
                <a:latin typeface="Arial"/>
                <a:cs typeface="Arial"/>
              </a:rPr>
              <a:t>p</a:t>
            </a:r>
            <a:r>
              <a:rPr sz="1000" b="1" spc="-10">
                <a:solidFill>
                  <a:srgbClr val="252525"/>
                </a:solidFill>
                <a:latin typeface="Arial"/>
                <a:cs typeface="Arial"/>
              </a:rPr>
              <a:t>r</a:t>
            </a:r>
            <a:r>
              <a:rPr sz="1000" b="1" spc="5">
                <a:solidFill>
                  <a:srgbClr val="252525"/>
                </a:solidFill>
                <a:latin typeface="Arial"/>
                <a:cs typeface="Arial"/>
              </a:rPr>
              <a:t>e</a:t>
            </a:r>
            <a:r>
              <a:rPr sz="1000" b="1" spc="10">
                <a:solidFill>
                  <a:srgbClr val="252525"/>
                </a:solidFill>
                <a:latin typeface="Arial"/>
                <a:cs typeface="Arial"/>
              </a:rPr>
              <a:t>d</a:t>
            </a:r>
            <a:r>
              <a:rPr sz="1000" b="1">
                <a:solidFill>
                  <a:srgbClr val="252525"/>
                </a:solidFill>
                <a:latin typeface="Arial"/>
                <a:cs typeface="Arial"/>
              </a:rPr>
              <a:t>i</a:t>
            </a:r>
            <a:r>
              <a:rPr sz="1000" b="1" spc="5">
                <a:solidFill>
                  <a:srgbClr val="252525"/>
                </a:solidFill>
                <a:latin typeface="Arial"/>
                <a:cs typeface="Arial"/>
              </a:rPr>
              <a:t>ct</a:t>
            </a:r>
            <a:r>
              <a:rPr sz="1000" b="1">
                <a:solidFill>
                  <a:srgbClr val="252525"/>
                </a:solidFill>
                <a:latin typeface="Arial"/>
                <a:cs typeface="Arial"/>
              </a:rPr>
              <a:t>i</a:t>
            </a:r>
            <a:r>
              <a:rPr sz="1000" b="1" spc="10">
                <a:solidFill>
                  <a:srgbClr val="252525"/>
                </a:solidFill>
                <a:latin typeface="Arial"/>
                <a:cs typeface="Arial"/>
              </a:rPr>
              <a:t>o</a:t>
            </a:r>
            <a:r>
              <a:rPr sz="1000" b="1">
                <a:solidFill>
                  <a:srgbClr val="252525"/>
                </a:solidFill>
                <a:latin typeface="Arial"/>
                <a:cs typeface="Arial"/>
              </a:rPr>
              <a:t>n</a:t>
            </a:r>
            <a:r>
              <a:rPr sz="1000" b="1" spc="-50">
                <a:solidFill>
                  <a:srgbClr val="252525"/>
                </a:solidFill>
                <a:latin typeface="Arial"/>
                <a:cs typeface="Arial"/>
              </a:rPr>
              <a:t> </a:t>
            </a:r>
            <a:r>
              <a:rPr sz="1000" b="1" spc="5">
                <a:solidFill>
                  <a:srgbClr val="252525"/>
                </a:solidFill>
                <a:latin typeface="Arial"/>
                <a:cs typeface="Arial"/>
              </a:rPr>
              <a:t>c</a:t>
            </a:r>
            <a:r>
              <a:rPr sz="1000" b="1" spc="10">
                <a:solidFill>
                  <a:srgbClr val="252525"/>
                </a:solidFill>
                <a:latin typeface="Arial"/>
                <a:cs typeface="Arial"/>
              </a:rPr>
              <a:t>o</a:t>
            </a:r>
            <a:r>
              <a:rPr sz="1000" b="1">
                <a:solidFill>
                  <a:srgbClr val="252525"/>
                </a:solidFill>
                <a:latin typeface="Arial"/>
                <a:cs typeface="Arial"/>
              </a:rPr>
              <a:t>l</a:t>
            </a:r>
            <a:r>
              <a:rPr sz="1000" b="1" spc="-10">
                <a:solidFill>
                  <a:srgbClr val="252525"/>
                </a:solidFill>
                <a:latin typeface="Arial"/>
                <a:cs typeface="Arial"/>
              </a:rPr>
              <a:t>um</a:t>
            </a:r>
            <a:r>
              <a:rPr sz="1000" b="1">
                <a:solidFill>
                  <a:srgbClr val="252525"/>
                </a:solidFill>
                <a:latin typeface="Arial"/>
                <a:cs typeface="Arial"/>
              </a:rPr>
              <a:t>n</a:t>
            </a:r>
            <a:r>
              <a:rPr sz="1000" b="1" spc="-6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sz="1000">
                <a:solidFill>
                  <a:srgbClr val="252525"/>
                </a:solidFill>
                <a:latin typeface="Arial"/>
                <a:cs typeface="Arial"/>
              </a:rPr>
              <a:t>p</a:t>
            </a:r>
            <a:r>
              <a:rPr sz="1000" spc="5">
                <a:solidFill>
                  <a:srgbClr val="252525"/>
                </a:solidFill>
                <a:latin typeface="Arial"/>
                <a:cs typeface="Arial"/>
              </a:rPr>
              <a:t>r</a:t>
            </a:r>
            <a:r>
              <a:rPr sz="1000">
                <a:solidFill>
                  <a:srgbClr val="252525"/>
                </a:solidFill>
                <a:latin typeface="Arial"/>
                <a:cs typeface="Arial"/>
              </a:rPr>
              <a:t>ed</a:t>
            </a:r>
            <a:r>
              <a:rPr sz="1000" spc="15">
                <a:solidFill>
                  <a:srgbClr val="252525"/>
                </a:solidFill>
                <a:latin typeface="Arial"/>
                <a:cs typeface="Arial"/>
              </a:rPr>
              <a:t>i</a:t>
            </a:r>
            <a:r>
              <a:rPr sz="1000">
                <a:solidFill>
                  <a:srgbClr val="252525"/>
                </a:solidFill>
                <a:latin typeface="Arial"/>
                <a:cs typeface="Arial"/>
              </a:rPr>
              <a:t>ct </a:t>
            </a:r>
            <a:r>
              <a:rPr lang="en-US" sz="1000" spc="5">
                <a:solidFill>
                  <a:srgbClr val="252525"/>
                </a:solidFill>
                <a:latin typeface="Arial"/>
                <a:cs typeface="Arial"/>
              </a:rPr>
              <a:t>whether a patient would suffer a stroke</a:t>
            </a:r>
            <a:r>
              <a:rPr sz="1000">
                <a:solidFill>
                  <a:srgbClr val="252525"/>
                </a:solidFill>
                <a:latin typeface="Arial"/>
                <a:cs typeface="Arial"/>
              </a:rPr>
              <a:t>.</a:t>
            </a:r>
            <a:r>
              <a:rPr sz="1000" spc="-105">
                <a:solidFill>
                  <a:srgbClr val="252525"/>
                </a:solidFill>
                <a:latin typeface="Arial"/>
                <a:cs typeface="Arial"/>
              </a:rPr>
              <a:t> </a:t>
            </a:r>
            <a:r>
              <a:rPr sz="1000" spc="-10">
                <a:solidFill>
                  <a:srgbClr val="252525"/>
                </a:solidFill>
                <a:latin typeface="Arial"/>
                <a:cs typeface="Arial"/>
              </a:rPr>
              <a:t>A</a:t>
            </a:r>
            <a:r>
              <a:rPr sz="1000" spc="-35">
                <a:solidFill>
                  <a:srgbClr val="252525"/>
                </a:solidFill>
                <a:latin typeface="Arial"/>
                <a:cs typeface="Arial"/>
              </a:rPr>
              <a:t>m</a:t>
            </a:r>
            <a:r>
              <a:rPr sz="1000">
                <a:solidFill>
                  <a:srgbClr val="252525"/>
                </a:solidFill>
                <a:latin typeface="Arial"/>
                <a:cs typeface="Arial"/>
              </a:rPr>
              <a:t>ongst a</a:t>
            </a:r>
            <a:r>
              <a:rPr sz="1000" spc="15">
                <a:solidFill>
                  <a:srgbClr val="252525"/>
                </a:solidFill>
                <a:latin typeface="Arial"/>
                <a:cs typeface="Arial"/>
              </a:rPr>
              <a:t>l</a:t>
            </a:r>
            <a:r>
              <a:rPr sz="1000">
                <a:solidFill>
                  <a:srgbClr val="252525"/>
                </a:solidFill>
                <a:latin typeface="Arial"/>
                <a:cs typeface="Arial"/>
              </a:rPr>
              <a:t>l</a:t>
            </a:r>
            <a:r>
              <a:rPr sz="1000" spc="-4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a:solidFill>
                  <a:srgbClr val="252525"/>
                </a:solidFill>
                <a:latin typeface="Arial"/>
                <a:cs typeface="Arial"/>
              </a:rPr>
              <a:t>8</a:t>
            </a:r>
            <a:r>
              <a:rPr sz="1000" spc="-15">
                <a:solidFill>
                  <a:srgbClr val="252525"/>
                </a:solidFill>
                <a:latin typeface="Arial"/>
                <a:cs typeface="Arial"/>
              </a:rPr>
              <a:t> </a:t>
            </a:r>
            <a:r>
              <a:rPr sz="1000">
                <a:solidFill>
                  <a:srgbClr val="252525"/>
                </a:solidFill>
                <a:latin typeface="Arial"/>
                <a:cs typeface="Arial"/>
              </a:rPr>
              <a:t>p</a:t>
            </a:r>
            <a:r>
              <a:rPr sz="1000" spc="15">
                <a:solidFill>
                  <a:srgbClr val="252525"/>
                </a:solidFill>
                <a:latin typeface="Arial"/>
                <a:cs typeface="Arial"/>
              </a:rPr>
              <a:t>i</a:t>
            </a:r>
            <a:r>
              <a:rPr sz="1000">
                <a:solidFill>
                  <a:srgbClr val="252525"/>
                </a:solidFill>
                <a:latin typeface="Arial"/>
                <a:cs typeface="Arial"/>
              </a:rPr>
              <a:t>pe</a:t>
            </a:r>
            <a:r>
              <a:rPr sz="1000" spc="15">
                <a:solidFill>
                  <a:srgbClr val="252525"/>
                </a:solidFill>
                <a:latin typeface="Arial"/>
                <a:cs typeface="Arial"/>
              </a:rPr>
              <a:t>l</a:t>
            </a:r>
            <a:r>
              <a:rPr sz="1000">
                <a:solidFill>
                  <a:srgbClr val="252525"/>
                </a:solidFill>
                <a:latin typeface="Arial"/>
                <a:cs typeface="Arial"/>
              </a:rPr>
              <a:t>in</a:t>
            </a:r>
            <a:r>
              <a:rPr sz="1000" spc="-15">
                <a:solidFill>
                  <a:srgbClr val="252525"/>
                </a:solidFill>
                <a:latin typeface="Arial"/>
                <a:cs typeface="Arial"/>
              </a:rPr>
              <a:t>e</a:t>
            </a:r>
            <a:r>
              <a:rPr sz="1000">
                <a:solidFill>
                  <a:srgbClr val="252525"/>
                </a:solidFill>
                <a:latin typeface="Arial"/>
                <a:cs typeface="Arial"/>
              </a:rPr>
              <a:t>s</a:t>
            </a:r>
            <a:r>
              <a:rPr sz="1000" spc="-60">
                <a:solidFill>
                  <a:srgbClr val="252525"/>
                </a:solidFill>
                <a:latin typeface="Arial"/>
                <a:cs typeface="Arial"/>
              </a:rPr>
              <a:t> </a:t>
            </a:r>
            <a:r>
              <a:rPr sz="1000">
                <a:solidFill>
                  <a:srgbClr val="252525"/>
                </a:solidFill>
                <a:latin typeface="Arial"/>
                <a:cs typeface="Arial"/>
              </a:rPr>
              <a:t>gene</a:t>
            </a:r>
            <a:r>
              <a:rPr sz="1000" spc="5">
                <a:solidFill>
                  <a:srgbClr val="252525"/>
                </a:solidFill>
                <a:latin typeface="Arial"/>
                <a:cs typeface="Arial"/>
              </a:rPr>
              <a:t>r</a:t>
            </a:r>
            <a:r>
              <a:rPr sz="1000">
                <a:solidFill>
                  <a:srgbClr val="252525"/>
                </a:solidFill>
                <a:latin typeface="Arial"/>
                <a:cs typeface="Arial"/>
              </a:rPr>
              <a:t>at</a:t>
            </a:r>
            <a:r>
              <a:rPr sz="1000" spc="5">
                <a:solidFill>
                  <a:srgbClr val="252525"/>
                </a:solidFill>
                <a:latin typeface="Arial"/>
                <a:cs typeface="Arial"/>
              </a:rPr>
              <a:t>e</a:t>
            </a:r>
            <a:r>
              <a:rPr sz="1000">
                <a:solidFill>
                  <a:srgbClr val="252525"/>
                </a:solidFill>
                <a:latin typeface="Arial"/>
                <a:cs typeface="Arial"/>
              </a:rPr>
              <a:t>d</a:t>
            </a:r>
            <a:r>
              <a:rPr sz="1000" spc="-75">
                <a:solidFill>
                  <a:srgbClr val="252525"/>
                </a:solidFill>
                <a:latin typeface="Arial"/>
                <a:cs typeface="Arial"/>
              </a:rPr>
              <a:t> </a:t>
            </a:r>
            <a:r>
              <a:rPr sz="1000">
                <a:solidFill>
                  <a:srgbClr val="252525"/>
                </a:solidFill>
                <a:latin typeface="Arial"/>
                <a:cs typeface="Arial"/>
              </a:rPr>
              <a:t>after</a:t>
            </a:r>
            <a:r>
              <a:rPr sz="1000" spc="-35">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unn</a:t>
            </a:r>
            <a:r>
              <a:rPr sz="1000" spc="15">
                <a:solidFill>
                  <a:srgbClr val="252525"/>
                </a:solidFill>
                <a:latin typeface="Arial"/>
                <a:cs typeface="Arial"/>
              </a:rPr>
              <a:t>i</a:t>
            </a:r>
            <a:r>
              <a:rPr sz="1000" spc="-20">
                <a:solidFill>
                  <a:srgbClr val="252525"/>
                </a:solidFill>
                <a:latin typeface="Arial"/>
                <a:cs typeface="Arial"/>
              </a:rPr>
              <a:t>n</a:t>
            </a:r>
            <a:r>
              <a:rPr sz="1000">
                <a:solidFill>
                  <a:srgbClr val="252525"/>
                </a:solidFill>
                <a:latin typeface="Arial"/>
                <a:cs typeface="Arial"/>
              </a:rPr>
              <a:t>g </a:t>
            </a:r>
            <a:r>
              <a:rPr sz="1000" spc="-10" err="1">
                <a:solidFill>
                  <a:srgbClr val="252525"/>
                </a:solidFill>
                <a:latin typeface="Arial"/>
                <a:cs typeface="Arial"/>
              </a:rPr>
              <a:t>A</a:t>
            </a:r>
            <a:r>
              <a:rPr sz="1000" err="1">
                <a:solidFill>
                  <a:srgbClr val="252525"/>
                </a:solidFill>
                <a:latin typeface="Arial"/>
                <a:cs typeface="Arial"/>
              </a:rPr>
              <a:t>uto</a:t>
            </a:r>
            <a:r>
              <a:rPr sz="1000" spc="-10" err="1">
                <a:solidFill>
                  <a:srgbClr val="252525"/>
                </a:solidFill>
                <a:latin typeface="Arial"/>
                <a:cs typeface="Arial"/>
              </a:rPr>
              <a:t>AI</a:t>
            </a:r>
            <a:r>
              <a:rPr sz="1000">
                <a:solidFill>
                  <a:srgbClr val="252525"/>
                </a:solidFill>
                <a:latin typeface="Arial"/>
                <a:cs typeface="Arial"/>
              </a:rPr>
              <a:t>,</a:t>
            </a:r>
            <a:r>
              <a:rPr sz="1000" spc="-40">
                <a:solidFill>
                  <a:srgbClr val="252525"/>
                </a:solidFill>
                <a:latin typeface="Arial"/>
                <a:cs typeface="Arial"/>
              </a:rPr>
              <a:t> </a:t>
            </a:r>
            <a:r>
              <a:rPr sz="1000">
                <a:solidFill>
                  <a:srgbClr val="252525"/>
                </a:solidFill>
                <a:latin typeface="Arial"/>
                <a:cs typeface="Arial"/>
              </a:rPr>
              <a:t>the</a:t>
            </a:r>
            <a:r>
              <a:rPr sz="1000" spc="-15">
                <a:solidFill>
                  <a:srgbClr val="252525"/>
                </a:solidFill>
                <a:latin typeface="Arial"/>
                <a:cs typeface="Arial"/>
              </a:rPr>
              <a:t> </a:t>
            </a:r>
            <a:r>
              <a:rPr sz="1000" b="1" spc="-10">
                <a:solidFill>
                  <a:srgbClr val="252525"/>
                </a:solidFill>
                <a:latin typeface="Arial"/>
                <a:cs typeface="Arial"/>
              </a:rPr>
              <a:t>P</a:t>
            </a:r>
            <a:r>
              <a:rPr sz="1000" b="1">
                <a:solidFill>
                  <a:srgbClr val="252525"/>
                </a:solidFill>
                <a:latin typeface="Arial"/>
                <a:cs typeface="Arial"/>
              </a:rPr>
              <a:t>i</a:t>
            </a:r>
            <a:r>
              <a:rPr sz="1000" b="1" spc="5">
                <a:solidFill>
                  <a:srgbClr val="252525"/>
                </a:solidFill>
                <a:latin typeface="Arial"/>
                <a:cs typeface="Arial"/>
              </a:rPr>
              <a:t>p</a:t>
            </a:r>
            <a:r>
              <a:rPr sz="1000" b="1">
                <a:solidFill>
                  <a:srgbClr val="252525"/>
                </a:solidFill>
                <a:latin typeface="Arial"/>
                <a:cs typeface="Arial"/>
              </a:rPr>
              <a:t>eli</a:t>
            </a:r>
            <a:r>
              <a:rPr sz="1000" b="1" spc="-15">
                <a:solidFill>
                  <a:srgbClr val="252525"/>
                </a:solidFill>
                <a:latin typeface="Arial"/>
                <a:cs typeface="Arial"/>
              </a:rPr>
              <a:t>n</a:t>
            </a:r>
            <a:r>
              <a:rPr sz="1000" b="1">
                <a:solidFill>
                  <a:srgbClr val="252525"/>
                </a:solidFill>
                <a:latin typeface="Arial"/>
                <a:cs typeface="Arial"/>
              </a:rPr>
              <a:t>e</a:t>
            </a:r>
            <a:r>
              <a:rPr sz="1000" b="1" spc="-40">
                <a:solidFill>
                  <a:srgbClr val="252525"/>
                </a:solidFill>
                <a:latin typeface="Arial"/>
                <a:cs typeface="Arial"/>
              </a:rPr>
              <a:t> </a:t>
            </a:r>
            <a:r>
              <a:rPr sz="1000" b="1">
                <a:solidFill>
                  <a:srgbClr val="252525"/>
                </a:solidFill>
                <a:latin typeface="Arial"/>
                <a:cs typeface="Arial"/>
              </a:rPr>
              <a:t>1</a:t>
            </a:r>
            <a:r>
              <a:rPr sz="1000" b="1" spc="-20">
                <a:solidFill>
                  <a:srgbClr val="252525"/>
                </a:solidFill>
                <a:latin typeface="Arial"/>
                <a:cs typeface="Arial"/>
              </a:rPr>
              <a:t> </a:t>
            </a:r>
            <a:r>
              <a:rPr sz="1000" b="1">
                <a:solidFill>
                  <a:srgbClr val="252525"/>
                </a:solidFill>
                <a:latin typeface="Arial"/>
                <a:cs typeface="Arial"/>
              </a:rPr>
              <a:t>wi</a:t>
            </a:r>
            <a:r>
              <a:rPr sz="1000" b="1" spc="5">
                <a:solidFill>
                  <a:srgbClr val="252525"/>
                </a:solidFill>
                <a:latin typeface="Arial"/>
                <a:cs typeface="Arial"/>
              </a:rPr>
              <a:t>t</a:t>
            </a:r>
            <a:r>
              <a:rPr sz="1000" b="1">
                <a:solidFill>
                  <a:srgbClr val="252525"/>
                </a:solidFill>
                <a:latin typeface="Arial"/>
                <a:cs typeface="Arial"/>
              </a:rPr>
              <a:t>h</a:t>
            </a:r>
            <a:r>
              <a:rPr sz="1000" b="1" spc="-15">
                <a:solidFill>
                  <a:srgbClr val="252525"/>
                </a:solidFill>
                <a:latin typeface="Arial"/>
                <a:cs typeface="Arial"/>
              </a:rPr>
              <a:t> </a:t>
            </a:r>
            <a:r>
              <a:rPr sz="1000" b="1">
                <a:solidFill>
                  <a:srgbClr val="252525"/>
                </a:solidFill>
                <a:latin typeface="Arial"/>
                <a:cs typeface="Arial"/>
              </a:rPr>
              <a:t>a</a:t>
            </a:r>
            <a:r>
              <a:rPr lang="en-US" sz="1000" b="1" spc="-20">
                <a:solidFill>
                  <a:srgbClr val="252525"/>
                </a:solidFill>
                <a:latin typeface="Arial"/>
                <a:cs typeface="Arial"/>
              </a:rPr>
              <a:t> Decision Tree</a:t>
            </a:r>
            <a:r>
              <a:rPr sz="1000" b="1" spc="-35">
                <a:solidFill>
                  <a:srgbClr val="252525"/>
                </a:solidFill>
                <a:latin typeface="Arial"/>
                <a:cs typeface="Arial"/>
              </a:rPr>
              <a:t> </a:t>
            </a:r>
            <a:r>
              <a:rPr sz="1000" b="1" spc="-5">
                <a:solidFill>
                  <a:srgbClr val="252525"/>
                </a:solidFill>
                <a:latin typeface="Arial"/>
                <a:cs typeface="Arial"/>
              </a:rPr>
              <a:t>C</a:t>
            </a:r>
            <a:r>
              <a:rPr sz="1000" b="1">
                <a:solidFill>
                  <a:srgbClr val="252525"/>
                </a:solidFill>
                <a:latin typeface="Arial"/>
                <a:cs typeface="Arial"/>
              </a:rPr>
              <a:t>lassi</a:t>
            </a:r>
            <a:r>
              <a:rPr sz="1000" b="1" spc="5">
                <a:solidFill>
                  <a:srgbClr val="252525"/>
                </a:solidFill>
                <a:latin typeface="Arial"/>
                <a:cs typeface="Arial"/>
              </a:rPr>
              <a:t>f</a:t>
            </a:r>
            <a:r>
              <a:rPr sz="1000" b="1">
                <a:solidFill>
                  <a:srgbClr val="252525"/>
                </a:solidFill>
                <a:latin typeface="Arial"/>
                <a:cs typeface="Arial"/>
              </a:rPr>
              <a:t>ier</a:t>
            </a:r>
            <a:r>
              <a:rPr sz="1000" b="1" spc="-30">
                <a:solidFill>
                  <a:srgbClr val="252525"/>
                </a:solidFill>
                <a:latin typeface="Arial"/>
                <a:cs typeface="Arial"/>
              </a:rPr>
              <a:t> </a:t>
            </a:r>
            <a:r>
              <a:rPr sz="1000">
                <a:solidFill>
                  <a:srgbClr val="252525"/>
                </a:solidFill>
                <a:latin typeface="Arial"/>
                <a:cs typeface="Arial"/>
              </a:rPr>
              <a:t>a</a:t>
            </a:r>
            <a:r>
              <a:rPr sz="1000" spc="15">
                <a:solidFill>
                  <a:srgbClr val="252525"/>
                </a:solidFill>
                <a:latin typeface="Arial"/>
                <a:cs typeface="Arial"/>
              </a:rPr>
              <a:t>l</a:t>
            </a:r>
            <a:r>
              <a:rPr sz="1000">
                <a:solidFill>
                  <a:srgbClr val="252525"/>
                </a:solidFill>
                <a:latin typeface="Arial"/>
                <a:cs typeface="Arial"/>
              </a:rPr>
              <a:t>go</a:t>
            </a:r>
            <a:r>
              <a:rPr sz="1000" spc="5">
                <a:solidFill>
                  <a:srgbClr val="252525"/>
                </a:solidFill>
                <a:latin typeface="Arial"/>
                <a:cs typeface="Arial"/>
              </a:rPr>
              <a:t>r</a:t>
            </a:r>
            <a:r>
              <a:rPr sz="1000" spc="15">
                <a:solidFill>
                  <a:srgbClr val="252525"/>
                </a:solidFill>
                <a:latin typeface="Arial"/>
                <a:cs typeface="Arial"/>
              </a:rPr>
              <a:t>i</a:t>
            </a:r>
            <a:r>
              <a:rPr sz="1000">
                <a:solidFill>
                  <a:srgbClr val="252525"/>
                </a:solidFill>
                <a:latin typeface="Arial"/>
                <a:cs typeface="Arial"/>
              </a:rPr>
              <a:t>t</a:t>
            </a:r>
            <a:r>
              <a:rPr sz="1000" spc="-20">
                <a:solidFill>
                  <a:srgbClr val="252525"/>
                </a:solidFill>
                <a:latin typeface="Arial"/>
                <a:cs typeface="Arial"/>
              </a:rPr>
              <a:t>h</a:t>
            </a:r>
            <a:r>
              <a:rPr sz="1000">
                <a:solidFill>
                  <a:srgbClr val="252525"/>
                </a:solidFill>
                <a:latin typeface="Arial"/>
                <a:cs typeface="Arial"/>
              </a:rPr>
              <a:t>m</a:t>
            </a:r>
            <a:r>
              <a:rPr sz="1000" spc="-55">
                <a:solidFill>
                  <a:srgbClr val="252525"/>
                </a:solidFill>
                <a:latin typeface="Arial"/>
                <a:cs typeface="Arial"/>
              </a:rPr>
              <a:t> </a:t>
            </a:r>
            <a:r>
              <a:rPr sz="1000">
                <a:solidFill>
                  <a:srgbClr val="252525"/>
                </a:solidFill>
                <a:latin typeface="Arial"/>
                <a:cs typeface="Arial"/>
              </a:rPr>
              <a:t>has</a:t>
            </a:r>
            <a:r>
              <a:rPr sz="1000" spc="-40">
                <a:solidFill>
                  <a:srgbClr val="252525"/>
                </a:solidFill>
                <a:latin typeface="Arial"/>
                <a:cs typeface="Arial"/>
              </a:rPr>
              <a:t> </a:t>
            </a:r>
            <a:r>
              <a:rPr sz="1000">
                <a:solidFill>
                  <a:srgbClr val="252525"/>
                </a:solidFill>
                <a:latin typeface="Arial"/>
                <a:cs typeface="Arial"/>
              </a:rPr>
              <a:t>the</a:t>
            </a:r>
            <a:r>
              <a:rPr sz="1000" spc="-20">
                <a:solidFill>
                  <a:srgbClr val="252525"/>
                </a:solidFill>
                <a:latin typeface="Arial"/>
                <a:cs typeface="Arial"/>
              </a:rPr>
              <a:t> </a:t>
            </a:r>
            <a:r>
              <a:rPr sz="1000">
                <a:solidFill>
                  <a:srgbClr val="252525"/>
                </a:solidFill>
                <a:latin typeface="Arial"/>
                <a:cs typeface="Arial"/>
              </a:rPr>
              <a:t>h</a:t>
            </a:r>
            <a:r>
              <a:rPr sz="1000" spc="15">
                <a:solidFill>
                  <a:srgbClr val="252525"/>
                </a:solidFill>
                <a:latin typeface="Arial"/>
                <a:cs typeface="Arial"/>
              </a:rPr>
              <a:t>i</a:t>
            </a:r>
            <a:r>
              <a:rPr sz="1000">
                <a:solidFill>
                  <a:srgbClr val="252525"/>
                </a:solidFill>
                <a:latin typeface="Arial"/>
                <a:cs typeface="Arial"/>
              </a:rPr>
              <a:t>ghest</a:t>
            </a:r>
            <a:r>
              <a:rPr sz="1000" spc="-60">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ank </a:t>
            </a:r>
            <a:r>
              <a:rPr sz="1000" spc="-20">
                <a:solidFill>
                  <a:srgbClr val="252525"/>
                </a:solidFill>
                <a:latin typeface="Arial"/>
                <a:cs typeface="Arial"/>
              </a:rPr>
              <a:t>w</a:t>
            </a:r>
            <a:r>
              <a:rPr sz="1000" spc="15">
                <a:solidFill>
                  <a:srgbClr val="252525"/>
                </a:solidFill>
                <a:latin typeface="Arial"/>
                <a:cs typeface="Arial"/>
              </a:rPr>
              <a:t>i</a:t>
            </a:r>
            <a:r>
              <a:rPr sz="1000">
                <a:solidFill>
                  <a:srgbClr val="252525"/>
                </a:solidFill>
                <a:latin typeface="Arial"/>
                <a:cs typeface="Arial"/>
              </a:rPr>
              <a:t>th</a:t>
            </a:r>
            <a:r>
              <a:rPr sz="1000" spc="5">
                <a:solidFill>
                  <a:srgbClr val="252525"/>
                </a:solidFill>
                <a:latin typeface="Arial"/>
                <a:cs typeface="Arial"/>
              </a:rPr>
              <a:t> </a:t>
            </a:r>
            <a:r>
              <a:rPr sz="1000">
                <a:solidFill>
                  <a:srgbClr val="252525"/>
                </a:solidFill>
                <a:latin typeface="Arial"/>
                <a:cs typeface="Arial"/>
              </a:rPr>
              <a:t>a</a:t>
            </a:r>
            <a:r>
              <a:rPr sz="1000" spc="-15">
                <a:solidFill>
                  <a:srgbClr val="252525"/>
                </a:solidFill>
                <a:latin typeface="Arial"/>
                <a:cs typeface="Arial"/>
              </a:rPr>
              <a:t> </a:t>
            </a:r>
            <a:r>
              <a:rPr sz="1000" spc="-35">
                <a:solidFill>
                  <a:srgbClr val="252525"/>
                </a:solidFill>
                <a:latin typeface="Arial"/>
                <a:cs typeface="Arial"/>
              </a:rPr>
              <a:t>m</a:t>
            </a:r>
            <a:r>
              <a:rPr sz="1000" spc="5">
                <a:solidFill>
                  <a:srgbClr val="252525"/>
                </a:solidFill>
                <a:latin typeface="Arial"/>
                <a:cs typeface="Arial"/>
              </a:rPr>
              <a:t>ode</a:t>
            </a:r>
            <a:r>
              <a:rPr sz="1000">
                <a:solidFill>
                  <a:srgbClr val="252525"/>
                </a:solidFill>
                <a:latin typeface="Arial"/>
                <a:cs typeface="Arial"/>
              </a:rPr>
              <a:t>l</a:t>
            </a:r>
            <a:r>
              <a:rPr sz="1000" spc="-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f</a:t>
            </a:r>
            <a:r>
              <a:rPr lang="en-US" sz="1000" spc="-30">
                <a:solidFill>
                  <a:srgbClr val="252525"/>
                </a:solidFill>
                <a:latin typeface="Arial"/>
                <a:cs typeface="Arial"/>
              </a:rPr>
              <a:t> </a:t>
            </a:r>
            <a:r>
              <a:rPr lang="en-US" sz="1000" b="1" spc="-30">
                <a:solidFill>
                  <a:srgbClr val="252525"/>
                </a:solidFill>
                <a:latin typeface="Arial"/>
                <a:cs typeface="Arial"/>
              </a:rPr>
              <a:t>96.3</a:t>
            </a:r>
            <a:r>
              <a:rPr sz="1000" b="1">
                <a:solidFill>
                  <a:srgbClr val="252525"/>
                </a:solidFill>
                <a:latin typeface="Arial"/>
                <a:cs typeface="Arial"/>
              </a:rPr>
              <a:t>%</a:t>
            </a:r>
            <a:r>
              <a:rPr sz="1000" b="1" spc="-30">
                <a:solidFill>
                  <a:srgbClr val="252525"/>
                </a:solidFill>
                <a:latin typeface="Arial"/>
                <a:cs typeface="Arial"/>
              </a:rPr>
              <a:t> </a:t>
            </a:r>
            <a:r>
              <a:rPr lang="en-US" sz="1000" b="1" spc="-10">
                <a:solidFill>
                  <a:srgbClr val="252525"/>
                </a:solidFill>
                <a:latin typeface="Arial"/>
                <a:cs typeface="Arial"/>
              </a:rPr>
              <a:t>Recall.</a:t>
            </a:r>
            <a:endParaRPr lang="en-US" sz="1000">
              <a:solidFill>
                <a:srgbClr val="252525"/>
              </a:solidFill>
              <a:latin typeface="Arial"/>
              <a:cs typeface="Arial"/>
            </a:endParaRPr>
          </a:p>
          <a:p>
            <a:pPr>
              <a:lnSpc>
                <a:spcPct val="100000"/>
              </a:lnSpc>
              <a:spcBef>
                <a:spcPts val="50"/>
              </a:spcBef>
            </a:pPr>
            <a:endParaRPr sz="1000">
              <a:latin typeface="Times New Roman"/>
              <a:cs typeface="Times New Roman"/>
            </a:endParaRPr>
          </a:p>
          <a:p>
            <a:pPr marL="12700" marR="104775"/>
            <a:r>
              <a:rPr sz="1000" spc="-5">
                <a:solidFill>
                  <a:srgbClr val="252525"/>
                </a:solidFill>
                <a:latin typeface="Arial"/>
                <a:cs typeface="Arial"/>
              </a:rPr>
              <a:t>A</a:t>
            </a:r>
            <a:r>
              <a:rPr sz="1000">
                <a:solidFill>
                  <a:srgbClr val="252525"/>
                </a:solidFill>
                <a:latin typeface="Arial"/>
                <a:cs typeface="Arial"/>
              </a:rPr>
              <a:t>ft</a:t>
            </a:r>
            <a:r>
              <a:rPr sz="1000" spc="5">
                <a:solidFill>
                  <a:srgbClr val="252525"/>
                </a:solidFill>
                <a:latin typeface="Arial"/>
                <a:cs typeface="Arial"/>
              </a:rPr>
              <a:t>e</a:t>
            </a:r>
            <a:r>
              <a:rPr sz="1000">
                <a:solidFill>
                  <a:srgbClr val="252525"/>
                </a:solidFill>
                <a:latin typeface="Arial"/>
                <a:cs typeface="Arial"/>
              </a:rPr>
              <a:t>r</a:t>
            </a:r>
            <a:r>
              <a:rPr sz="1000" spc="-10">
                <a:solidFill>
                  <a:srgbClr val="252525"/>
                </a:solidFill>
                <a:latin typeface="Arial"/>
                <a:cs typeface="Arial"/>
              </a:rPr>
              <a:t> </a:t>
            </a:r>
            <a:r>
              <a:rPr sz="1000" spc="15">
                <a:solidFill>
                  <a:srgbClr val="252525"/>
                </a:solidFill>
                <a:latin typeface="Arial"/>
                <a:cs typeface="Arial"/>
              </a:rPr>
              <a:t>l</a:t>
            </a:r>
            <a:r>
              <a:rPr sz="1000" spc="5">
                <a:solidFill>
                  <a:srgbClr val="252525"/>
                </a:solidFill>
                <a:latin typeface="Arial"/>
                <a:cs typeface="Arial"/>
              </a:rPr>
              <a:t>oo</a:t>
            </a:r>
            <a:r>
              <a:rPr sz="1000">
                <a:solidFill>
                  <a:srgbClr val="252525"/>
                </a:solidFill>
                <a:latin typeface="Arial"/>
                <a:cs typeface="Arial"/>
              </a:rPr>
              <a:t>k</a:t>
            </a:r>
            <a:r>
              <a:rPr sz="1000" spc="20">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g</a:t>
            </a:r>
            <a:r>
              <a:rPr sz="1000" spc="-7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hroug</a:t>
            </a:r>
            <a:r>
              <a:rPr sz="1000">
                <a:solidFill>
                  <a:srgbClr val="252525"/>
                </a:solidFill>
                <a:latin typeface="Arial"/>
                <a:cs typeface="Arial"/>
              </a:rPr>
              <a:t>h</a:t>
            </a:r>
            <a:r>
              <a:rPr sz="1000" spc="-5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t</a:t>
            </a:r>
            <a:r>
              <a:rPr sz="1000" spc="5">
                <a:solidFill>
                  <a:srgbClr val="252525"/>
                </a:solidFill>
                <a:latin typeface="Arial"/>
                <a:cs typeface="Arial"/>
              </a:rPr>
              <a:t>he</a:t>
            </a:r>
            <a:r>
              <a:rPr sz="1000">
                <a:solidFill>
                  <a:srgbClr val="252525"/>
                </a:solidFill>
                <a:latin typeface="Arial"/>
                <a:cs typeface="Arial"/>
              </a:rPr>
              <a:t>r</a:t>
            </a:r>
            <a:r>
              <a:rPr sz="1000" spc="-3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o</a:t>
            </a:r>
            <a:r>
              <a:rPr sz="1000">
                <a:solidFill>
                  <a:srgbClr val="252525"/>
                </a:solidFill>
                <a:latin typeface="Arial"/>
                <a:cs typeface="Arial"/>
              </a:rPr>
              <a:t>p</a:t>
            </a:r>
            <a:r>
              <a:rPr sz="1000" spc="-15">
                <a:solidFill>
                  <a:srgbClr val="252525"/>
                </a:solidFill>
                <a:latin typeface="Arial"/>
                <a:cs typeface="Arial"/>
              </a:rPr>
              <a:t> </a:t>
            </a:r>
            <a:r>
              <a:rPr sz="1000" spc="5">
                <a:solidFill>
                  <a:srgbClr val="252525"/>
                </a:solidFill>
                <a:latin typeface="Arial"/>
                <a:cs typeface="Arial"/>
              </a:rPr>
              <a:t>ran</a:t>
            </a:r>
            <a:r>
              <a:rPr sz="1000">
                <a:solidFill>
                  <a:srgbClr val="252525"/>
                </a:solidFill>
                <a:latin typeface="Arial"/>
                <a:cs typeface="Arial"/>
              </a:rPr>
              <a:t>k</a:t>
            </a:r>
            <a:r>
              <a:rPr sz="1000" spc="5">
                <a:solidFill>
                  <a:srgbClr val="252525"/>
                </a:solidFill>
                <a:latin typeface="Arial"/>
                <a:cs typeface="Arial"/>
              </a:rPr>
              <a:t>e</a:t>
            </a:r>
            <a:r>
              <a:rPr sz="1000">
                <a:solidFill>
                  <a:srgbClr val="252525"/>
                </a:solidFill>
                <a:latin typeface="Arial"/>
                <a:cs typeface="Arial"/>
              </a:rPr>
              <a:t>d</a:t>
            </a:r>
            <a:r>
              <a:rPr sz="1000" spc="-55">
                <a:solidFill>
                  <a:srgbClr val="252525"/>
                </a:solidFill>
                <a:latin typeface="Arial"/>
                <a:cs typeface="Arial"/>
              </a:rPr>
              <a:t> </a:t>
            </a:r>
            <a:r>
              <a:rPr sz="1000" spc="5">
                <a:solidFill>
                  <a:srgbClr val="252525"/>
                </a:solidFill>
                <a:latin typeface="Arial"/>
                <a:cs typeface="Arial"/>
              </a:rPr>
              <a:t>p</a:t>
            </a:r>
            <a:r>
              <a:rPr sz="1000" spc="15">
                <a:solidFill>
                  <a:srgbClr val="252525"/>
                </a:solidFill>
                <a:latin typeface="Arial"/>
                <a:cs typeface="Arial"/>
              </a:rPr>
              <a:t>i</a:t>
            </a:r>
            <a:r>
              <a:rPr sz="1000" spc="5">
                <a:solidFill>
                  <a:srgbClr val="252525"/>
                </a:solidFill>
                <a:latin typeface="Arial"/>
                <a:cs typeface="Arial"/>
              </a:rPr>
              <a:t>pe</a:t>
            </a:r>
            <a:r>
              <a:rPr sz="1000" spc="15">
                <a:solidFill>
                  <a:srgbClr val="252525"/>
                </a:solidFill>
                <a:latin typeface="Arial"/>
                <a:cs typeface="Arial"/>
              </a:rPr>
              <a:t>li</a:t>
            </a:r>
            <a:r>
              <a:rPr sz="1000" spc="-15">
                <a:solidFill>
                  <a:srgbClr val="252525"/>
                </a:solidFill>
                <a:latin typeface="Arial"/>
                <a:cs typeface="Arial"/>
              </a:rPr>
              <a:t>n</a:t>
            </a:r>
            <a:r>
              <a:rPr sz="1000" spc="5">
                <a:solidFill>
                  <a:srgbClr val="252525"/>
                </a:solidFill>
                <a:latin typeface="Arial"/>
                <a:cs typeface="Arial"/>
              </a:rPr>
              <a:t>e</a:t>
            </a:r>
            <a:r>
              <a:rPr sz="1000">
                <a:solidFill>
                  <a:srgbClr val="252525"/>
                </a:solidFill>
                <a:latin typeface="Arial"/>
                <a:cs typeface="Arial"/>
              </a:rPr>
              <a:t>s</a:t>
            </a:r>
            <a:r>
              <a:rPr sz="1000" spc="-80">
                <a:solidFill>
                  <a:srgbClr val="252525"/>
                </a:solidFill>
                <a:latin typeface="Arial"/>
                <a:cs typeface="Arial"/>
              </a:rPr>
              <a:t> </a:t>
            </a:r>
            <a:r>
              <a:rPr sz="1000" spc="5">
                <a:solidFill>
                  <a:srgbClr val="252525"/>
                </a:solidFill>
                <a:latin typeface="Arial"/>
                <a:cs typeface="Arial"/>
              </a:rPr>
              <a:t>ba</a:t>
            </a:r>
            <a:r>
              <a:rPr sz="1000">
                <a:solidFill>
                  <a:srgbClr val="252525"/>
                </a:solidFill>
                <a:latin typeface="Arial"/>
                <a:cs typeface="Arial"/>
              </a:rPr>
              <a:t>s</a:t>
            </a:r>
            <a:r>
              <a:rPr sz="1000" spc="5">
                <a:solidFill>
                  <a:srgbClr val="252525"/>
                </a:solidFill>
                <a:latin typeface="Arial"/>
                <a:cs typeface="Arial"/>
              </a:rPr>
              <a:t>e</a:t>
            </a:r>
            <a:r>
              <a:rPr sz="1000">
                <a:solidFill>
                  <a:srgbClr val="252525"/>
                </a:solidFill>
                <a:latin typeface="Arial"/>
                <a:cs typeface="Arial"/>
              </a:rPr>
              <a:t>d</a:t>
            </a:r>
            <a:r>
              <a:rPr sz="1000" spc="-3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n</a:t>
            </a:r>
            <a:r>
              <a:rPr sz="1000" spc="-15">
                <a:solidFill>
                  <a:srgbClr val="252525"/>
                </a:solidFill>
                <a:latin typeface="Arial"/>
                <a:cs typeface="Arial"/>
              </a:rPr>
              <a:t> </a:t>
            </a:r>
            <a:r>
              <a:rPr lang="en-US" sz="1000" spc="5">
                <a:solidFill>
                  <a:srgbClr val="252525"/>
                </a:solidFill>
                <a:latin typeface="Arial"/>
                <a:cs typeface="Arial"/>
              </a:rPr>
              <a:t>Recall an</a:t>
            </a:r>
            <a:r>
              <a:rPr lang="en-US" sz="1000">
                <a:solidFill>
                  <a:srgbClr val="252525"/>
                </a:solidFill>
                <a:latin typeface="Arial"/>
                <a:cs typeface="Arial"/>
              </a:rPr>
              <a:t>d</a:t>
            </a:r>
            <a:r>
              <a:rPr sz="1000" spc="-35">
                <a:solidFill>
                  <a:srgbClr val="252525"/>
                </a:solidFill>
                <a:latin typeface="Arial"/>
                <a:cs typeface="Arial"/>
              </a:rPr>
              <a:t> </a:t>
            </a:r>
            <a:r>
              <a:rPr sz="1000" spc="10">
                <a:solidFill>
                  <a:srgbClr val="252525"/>
                </a:solidFill>
                <a:latin typeface="Arial"/>
                <a:cs typeface="Arial"/>
              </a:rPr>
              <a:t>F</a:t>
            </a:r>
            <a:r>
              <a:rPr sz="1000">
                <a:solidFill>
                  <a:srgbClr val="252525"/>
                </a:solidFill>
                <a:latin typeface="Arial"/>
                <a:cs typeface="Arial"/>
              </a:rPr>
              <a:t>1</a:t>
            </a:r>
            <a:r>
              <a:rPr sz="1000" spc="-15">
                <a:solidFill>
                  <a:srgbClr val="252525"/>
                </a:solidFill>
                <a:latin typeface="Arial"/>
                <a:cs typeface="Arial"/>
              </a:rPr>
              <a:t> </a:t>
            </a:r>
            <a:r>
              <a:rPr sz="1000">
                <a:solidFill>
                  <a:srgbClr val="252525"/>
                </a:solidFill>
                <a:latin typeface="Arial"/>
                <a:cs typeface="Arial"/>
              </a:rPr>
              <a:t>sc</a:t>
            </a:r>
            <a:r>
              <a:rPr sz="1000" spc="5">
                <a:solidFill>
                  <a:srgbClr val="252525"/>
                </a:solidFill>
                <a:latin typeface="Arial"/>
                <a:cs typeface="Arial"/>
              </a:rPr>
              <a:t>ore</a:t>
            </a:r>
            <a:r>
              <a:rPr sz="1000">
                <a:solidFill>
                  <a:srgbClr val="252525"/>
                </a:solidFill>
                <a:latin typeface="Arial"/>
                <a:cs typeface="Arial"/>
              </a:rPr>
              <a:t>,</a:t>
            </a:r>
            <a:r>
              <a:rPr sz="1000" spc="-15">
                <a:solidFill>
                  <a:srgbClr val="252525"/>
                </a:solidFill>
                <a:latin typeface="Arial"/>
                <a:cs typeface="Arial"/>
              </a:rPr>
              <a:t> </a:t>
            </a:r>
            <a:r>
              <a:rPr sz="1000" spc="-20">
                <a:solidFill>
                  <a:srgbClr val="252525"/>
                </a:solidFill>
                <a:latin typeface="Arial"/>
                <a:cs typeface="Arial"/>
              </a:rPr>
              <a:t>w</a:t>
            </a:r>
            <a:r>
              <a:rPr sz="1000">
                <a:solidFill>
                  <a:srgbClr val="252525"/>
                </a:solidFill>
                <a:latin typeface="Arial"/>
                <a:cs typeface="Arial"/>
              </a:rPr>
              <a:t>e dec</a:t>
            </a:r>
            <a:r>
              <a:rPr sz="1000" spc="15">
                <a:solidFill>
                  <a:srgbClr val="252525"/>
                </a:solidFill>
                <a:latin typeface="Arial"/>
                <a:cs typeface="Arial"/>
              </a:rPr>
              <a:t>i</a:t>
            </a:r>
            <a:r>
              <a:rPr sz="1000">
                <a:solidFill>
                  <a:srgbClr val="252525"/>
                </a:solidFill>
                <a:latin typeface="Arial"/>
                <a:cs typeface="Arial"/>
              </a:rPr>
              <a:t>ded</a:t>
            </a:r>
            <a:r>
              <a:rPr sz="1000" spc="-5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lang="en-US" sz="1000">
                <a:solidFill>
                  <a:srgbClr val="252525"/>
                </a:solidFill>
                <a:latin typeface="Arial"/>
                <a:cs typeface="Arial"/>
              </a:rPr>
              <a:t>check out two </a:t>
            </a:r>
            <a:r>
              <a:rPr sz="1000">
                <a:solidFill>
                  <a:srgbClr val="252525"/>
                </a:solidFill>
                <a:latin typeface="Arial"/>
                <a:cs typeface="Arial"/>
              </a:rPr>
              <a:t>the</a:t>
            </a:r>
            <a:r>
              <a:rPr sz="1000" spc="-15">
                <a:solidFill>
                  <a:srgbClr val="252525"/>
                </a:solidFill>
                <a:latin typeface="Arial"/>
                <a:cs typeface="Arial"/>
              </a:rPr>
              <a:t> </a:t>
            </a:r>
            <a:r>
              <a:rPr lang="en-US" sz="1000" spc="-35">
                <a:solidFill>
                  <a:srgbClr val="252525"/>
                </a:solidFill>
                <a:latin typeface="Arial"/>
                <a:cs typeface="Arial"/>
              </a:rPr>
              <a:t>m</a:t>
            </a:r>
            <a:r>
              <a:rPr lang="en-US" sz="1000">
                <a:solidFill>
                  <a:srgbClr val="252525"/>
                </a:solidFill>
                <a:latin typeface="Arial"/>
                <a:cs typeface="Arial"/>
              </a:rPr>
              <a:t>odels:</a:t>
            </a:r>
            <a:endParaRPr lang="en-US" sz="1000">
              <a:solidFill>
                <a:srgbClr val="000000"/>
              </a:solidFill>
              <a:latin typeface="Arial"/>
              <a:cs typeface="Arial"/>
            </a:endParaRPr>
          </a:p>
          <a:p>
            <a:pPr marL="241300" marR="104775" indent="-228600">
              <a:buAutoNum type="arabicPeriod"/>
            </a:pPr>
            <a:r>
              <a:rPr lang="en-US" sz="1000" spc="-25">
                <a:solidFill>
                  <a:srgbClr val="252525"/>
                </a:solidFill>
                <a:latin typeface="Arial"/>
                <a:cs typeface="Arial"/>
              </a:rPr>
              <a:t>based on highest Recall, we choose Pipeline 1 - </a:t>
            </a:r>
            <a:r>
              <a:rPr lang="en-US" sz="1000" spc="-25">
                <a:ea typeface="+mn-lt"/>
                <a:cs typeface="+mn-lt"/>
              </a:rPr>
              <a:t>Decision Tree Classifier</a:t>
            </a:r>
            <a:endParaRPr lang="en-US" sz="1000" spc="-25">
              <a:solidFill>
                <a:srgbClr val="252525"/>
              </a:solidFill>
              <a:latin typeface="Arial"/>
              <a:cs typeface="Arial"/>
            </a:endParaRPr>
          </a:p>
          <a:p>
            <a:pPr marL="241300" marR="104775" indent="-228600">
              <a:buAutoNum type="arabicPeriod"/>
            </a:pPr>
            <a:r>
              <a:rPr lang="en-US" sz="1000" spc="-25">
                <a:solidFill>
                  <a:srgbClr val="252525"/>
                </a:solidFill>
                <a:latin typeface="Arial"/>
                <a:ea typeface="Calibri"/>
                <a:cs typeface="Arial"/>
              </a:rPr>
              <a:t>based on highest F1 followed by highest Recall, we choose Pipeline 8 - </a:t>
            </a:r>
            <a:r>
              <a:rPr lang="en-US" sz="1000" spc="-25">
                <a:ea typeface="+mn-lt"/>
                <a:cs typeface="+mn-lt"/>
              </a:rPr>
              <a:t>Random Forest Classifier</a:t>
            </a:r>
          </a:p>
          <a:p>
            <a:pPr marL="12700" marR="104775"/>
            <a:endParaRPr lang="en-US" sz="1000" spc="-25">
              <a:solidFill>
                <a:srgbClr val="252525"/>
              </a:solidFill>
              <a:latin typeface="Arial"/>
              <a:ea typeface="Calibri"/>
              <a:cs typeface="Arial"/>
            </a:endParaRPr>
          </a:p>
          <a:p>
            <a:pPr marL="12700" marR="104775"/>
            <a:r>
              <a:rPr lang="en-US" sz="1000">
                <a:solidFill>
                  <a:srgbClr val="252525"/>
                </a:solidFill>
                <a:latin typeface="Arial"/>
                <a:cs typeface="Arial"/>
              </a:rPr>
              <a:t>as</a:t>
            </a:r>
            <a:r>
              <a:rPr lang="en-US" sz="1000" spc="-2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e</a:t>
            </a:r>
            <a:r>
              <a:rPr sz="1000" spc="2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ant to</a:t>
            </a:r>
            <a:r>
              <a:rPr lang="en-US" sz="1000" spc="-20">
                <a:solidFill>
                  <a:srgbClr val="252525"/>
                </a:solidFill>
                <a:latin typeface="Arial"/>
                <a:cs typeface="Arial"/>
              </a:rPr>
              <a:t> err on the safe side</a:t>
            </a:r>
            <a:r>
              <a:rPr lang="en-US" sz="1000" spc="-5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o</a:t>
            </a:r>
            <a:r>
              <a:rPr sz="1000">
                <a:solidFill>
                  <a:srgbClr val="252525"/>
                </a:solidFill>
                <a:latin typeface="Arial"/>
                <a:cs typeface="Arial"/>
              </a:rPr>
              <a:t>r</a:t>
            </a:r>
            <a:r>
              <a:rPr sz="1000" spc="-30">
                <a:solidFill>
                  <a:srgbClr val="252525"/>
                </a:solidFill>
                <a:latin typeface="Arial"/>
                <a:cs typeface="Arial"/>
              </a:rPr>
              <a:t> </a:t>
            </a:r>
            <a:r>
              <a:rPr sz="1000" spc="5">
                <a:solidFill>
                  <a:srgbClr val="252525"/>
                </a:solidFill>
                <a:latin typeface="Arial"/>
                <a:cs typeface="Arial"/>
              </a:rPr>
              <a:t>pred</a:t>
            </a:r>
            <a:r>
              <a:rPr sz="1000" spc="15">
                <a:solidFill>
                  <a:srgbClr val="252525"/>
                </a:solidFill>
                <a:latin typeface="Arial"/>
                <a:cs typeface="Arial"/>
              </a:rPr>
              <a:t>i</a:t>
            </a:r>
            <a:r>
              <a:rPr sz="1000">
                <a:solidFill>
                  <a:srgbClr val="252525"/>
                </a:solidFill>
                <a:latin typeface="Arial"/>
                <a:cs typeface="Arial"/>
              </a:rPr>
              <a:t>c</a:t>
            </a:r>
            <a:r>
              <a:rPr sz="1000" spc="5">
                <a:solidFill>
                  <a:srgbClr val="252525"/>
                </a:solidFill>
                <a:latin typeface="Arial"/>
                <a:cs typeface="Arial"/>
              </a:rPr>
              <a:t>t</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g</a:t>
            </a:r>
            <a:r>
              <a:rPr sz="1000" spc="-75">
                <a:solidFill>
                  <a:srgbClr val="252525"/>
                </a:solidFill>
                <a:latin typeface="Arial"/>
                <a:cs typeface="Arial"/>
              </a:rPr>
              <a:t> </a:t>
            </a:r>
            <a:r>
              <a:rPr lang="en-US" sz="1000">
                <a:solidFill>
                  <a:srgbClr val="252525"/>
                </a:solidFill>
                <a:latin typeface="Arial"/>
                <a:cs typeface="Arial"/>
              </a:rPr>
              <a:t>stroke</a:t>
            </a:r>
            <a:r>
              <a:rPr sz="1000">
                <a:solidFill>
                  <a:srgbClr val="252525"/>
                </a:solidFill>
                <a:latin typeface="Arial"/>
                <a:cs typeface="Arial"/>
              </a:rPr>
              <a:t>.</a:t>
            </a:r>
            <a:endParaRPr sz="1000" spc="-35">
              <a:solidFill>
                <a:srgbClr val="252525"/>
              </a:solidFill>
              <a:latin typeface="Arial"/>
              <a:cs typeface="Arial"/>
            </a:endParaRPr>
          </a:p>
        </p:txBody>
      </p:sp>
      <p:pic>
        <p:nvPicPr>
          <p:cNvPr id="133" name="Picture 133" descr="Chart, diagram, schematic, radar chart&#10;&#10;Description automatically generated">
            <a:extLst>
              <a:ext uri="{FF2B5EF4-FFF2-40B4-BE49-F238E27FC236}">
                <a16:creationId xmlns:a16="http://schemas.microsoft.com/office/drawing/2014/main" id="{CFD43104-1BFC-C928-4685-B4CE8D6059DA}"/>
              </a:ext>
            </a:extLst>
          </p:cNvPr>
          <p:cNvPicPr>
            <a:picLocks noChangeAspect="1"/>
          </p:cNvPicPr>
          <p:nvPr/>
        </p:nvPicPr>
        <p:blipFill>
          <a:blip r:embed="rId7"/>
          <a:stretch>
            <a:fillRect/>
          </a:stretch>
        </p:blipFill>
        <p:spPr>
          <a:xfrm>
            <a:off x="466468" y="881458"/>
            <a:ext cx="2743200" cy="1511624"/>
          </a:xfrm>
          <a:prstGeom prst="rect">
            <a:avLst/>
          </a:prstGeom>
        </p:spPr>
      </p:pic>
      <p:pic>
        <p:nvPicPr>
          <p:cNvPr id="140" name="Picture 140" descr="Table&#10;&#10;Description automatically generated">
            <a:extLst>
              <a:ext uri="{FF2B5EF4-FFF2-40B4-BE49-F238E27FC236}">
                <a16:creationId xmlns:a16="http://schemas.microsoft.com/office/drawing/2014/main" id="{D7433CD4-2653-D22B-63F4-FC9F786E7DAC}"/>
              </a:ext>
            </a:extLst>
          </p:cNvPr>
          <p:cNvPicPr>
            <a:picLocks noChangeAspect="1"/>
          </p:cNvPicPr>
          <p:nvPr/>
        </p:nvPicPr>
        <p:blipFill>
          <a:blip r:embed="rId8"/>
          <a:stretch>
            <a:fillRect/>
          </a:stretch>
        </p:blipFill>
        <p:spPr>
          <a:xfrm>
            <a:off x="395995" y="2869991"/>
            <a:ext cx="6396166" cy="2090725"/>
          </a:xfrm>
          <a:prstGeom prst="rect">
            <a:avLst/>
          </a:prstGeom>
        </p:spPr>
      </p:pic>
      <p:pic>
        <p:nvPicPr>
          <p:cNvPr id="8" name="Picture 8" descr="Text&#10;&#10;Description automatically generated">
            <a:extLst>
              <a:ext uri="{FF2B5EF4-FFF2-40B4-BE49-F238E27FC236}">
                <a16:creationId xmlns:a16="http://schemas.microsoft.com/office/drawing/2014/main" id="{7A32862A-A757-B270-26E5-340DF509D1B7}"/>
              </a:ext>
            </a:extLst>
          </p:cNvPr>
          <p:cNvPicPr>
            <a:picLocks noChangeAspect="1"/>
          </p:cNvPicPr>
          <p:nvPr/>
        </p:nvPicPr>
        <p:blipFill>
          <a:blip r:embed="rId9"/>
          <a:stretch>
            <a:fillRect/>
          </a:stretch>
        </p:blipFill>
        <p:spPr>
          <a:xfrm>
            <a:off x="2184056" y="163018"/>
            <a:ext cx="2326160" cy="410350"/>
          </a:xfrm>
          <a:prstGeom prst="rect">
            <a:avLst/>
          </a:prstGeom>
        </p:spPr>
      </p:pic>
      <p:sp>
        <p:nvSpPr>
          <p:cNvPr id="9" name="object 3">
            <a:extLst>
              <a:ext uri="{FF2B5EF4-FFF2-40B4-BE49-F238E27FC236}">
                <a16:creationId xmlns:a16="http://schemas.microsoft.com/office/drawing/2014/main" id="{302A1C1B-3D53-2BF4-5853-2B9E9B51A9BA}"/>
              </a:ext>
            </a:extLst>
          </p:cNvPr>
          <p:cNvSpPr/>
          <p:nvPr/>
        </p:nvSpPr>
        <p:spPr>
          <a:xfrm>
            <a:off x="369094" y="62753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1" name="Star: 5 Points 10">
            <a:extLst>
              <a:ext uri="{FF2B5EF4-FFF2-40B4-BE49-F238E27FC236}">
                <a16:creationId xmlns:a16="http://schemas.microsoft.com/office/drawing/2014/main" id="{1D19DC45-884C-4D48-83B7-7CC8A597421F}"/>
              </a:ext>
            </a:extLst>
          </p:cNvPr>
          <p:cNvSpPr/>
          <p:nvPr/>
        </p:nvSpPr>
        <p:spPr>
          <a:xfrm>
            <a:off x="332815" y="4714739"/>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404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Confusion matrix</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3562068093"/>
              </p:ext>
            </p:extLst>
          </p:nvPr>
        </p:nvGraphicFramePr>
        <p:xfrm>
          <a:off x="4466556" y="-1221967"/>
          <a:ext cx="4572000" cy="3150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81515" y="85261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66467" y="281424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34" name="Picture 34">
            <a:extLst>
              <a:ext uri="{FF2B5EF4-FFF2-40B4-BE49-F238E27FC236}">
                <a16:creationId xmlns:a16="http://schemas.microsoft.com/office/drawing/2014/main" id="{F5F76FFB-F844-E55B-7890-CE1D857890E9}"/>
              </a:ext>
            </a:extLst>
          </p:cNvPr>
          <p:cNvPicPr>
            <a:picLocks noChangeAspect="1"/>
          </p:cNvPicPr>
          <p:nvPr/>
        </p:nvPicPr>
        <p:blipFill>
          <a:blip r:embed="rId7"/>
          <a:stretch>
            <a:fillRect/>
          </a:stretch>
        </p:blipFill>
        <p:spPr>
          <a:xfrm>
            <a:off x="474190" y="1170926"/>
            <a:ext cx="5407625" cy="1411512"/>
          </a:xfrm>
          <a:prstGeom prst="rect">
            <a:avLst/>
          </a:prstGeom>
        </p:spPr>
      </p:pic>
      <p:pic>
        <p:nvPicPr>
          <p:cNvPr id="35" name="Picture 35">
            <a:extLst>
              <a:ext uri="{FF2B5EF4-FFF2-40B4-BE49-F238E27FC236}">
                <a16:creationId xmlns:a16="http://schemas.microsoft.com/office/drawing/2014/main" id="{E67B06CB-926F-D71D-B737-EEFE8537B0DF}"/>
              </a:ext>
            </a:extLst>
          </p:cNvPr>
          <p:cNvPicPr>
            <a:picLocks noChangeAspect="1"/>
          </p:cNvPicPr>
          <p:nvPr/>
        </p:nvPicPr>
        <p:blipFill>
          <a:blip r:embed="rId8"/>
          <a:stretch>
            <a:fillRect/>
          </a:stretch>
        </p:blipFill>
        <p:spPr>
          <a:xfrm>
            <a:off x="466468" y="3135210"/>
            <a:ext cx="5361287" cy="1452551"/>
          </a:xfrm>
          <a:prstGeom prst="rect">
            <a:avLst/>
          </a:prstGeom>
        </p:spPr>
      </p:pic>
      <p:sp>
        <p:nvSpPr>
          <p:cNvPr id="8" name="object 3">
            <a:extLst>
              <a:ext uri="{FF2B5EF4-FFF2-40B4-BE49-F238E27FC236}">
                <a16:creationId xmlns:a16="http://schemas.microsoft.com/office/drawing/2014/main" id="{AD2E29E2-1B75-A7B0-C93F-34A5807DA835}"/>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428F3E0D-5F9D-456B-B9BA-A11D4D351430}"/>
              </a:ext>
            </a:extLst>
          </p:cNvPr>
          <p:cNvSpPr/>
          <p:nvPr/>
        </p:nvSpPr>
        <p:spPr>
          <a:xfrm>
            <a:off x="105444" y="806628"/>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8529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3223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Precision Recall Curve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721410373"/>
              </p:ext>
            </p:extLst>
          </p:nvPr>
        </p:nvGraphicFramePr>
        <p:xfrm>
          <a:off x="4500370" y="-1114810"/>
          <a:ext cx="4572000" cy="3021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18" name="Picture 18" descr="Chart, line chart&#10;&#10;Description automatically generated">
            <a:extLst>
              <a:ext uri="{FF2B5EF4-FFF2-40B4-BE49-F238E27FC236}">
                <a16:creationId xmlns:a16="http://schemas.microsoft.com/office/drawing/2014/main" id="{0493E015-81CD-9A3B-F4CB-A70459BDF76D}"/>
              </a:ext>
            </a:extLst>
          </p:cNvPr>
          <p:cNvPicPr>
            <a:picLocks noChangeAspect="1"/>
          </p:cNvPicPr>
          <p:nvPr/>
        </p:nvPicPr>
        <p:blipFill>
          <a:blip r:embed="rId7"/>
          <a:stretch>
            <a:fillRect/>
          </a:stretch>
        </p:blipFill>
        <p:spPr>
          <a:xfrm>
            <a:off x="396961" y="1336390"/>
            <a:ext cx="2743200" cy="2130909"/>
          </a:xfrm>
          <a:prstGeom prst="rect">
            <a:avLst/>
          </a:prstGeom>
        </p:spPr>
      </p:pic>
      <p:pic>
        <p:nvPicPr>
          <p:cNvPr id="20" name="Picture 20" descr="Chart, line chart&#10;&#10;Description automatically generated">
            <a:extLst>
              <a:ext uri="{FF2B5EF4-FFF2-40B4-BE49-F238E27FC236}">
                <a16:creationId xmlns:a16="http://schemas.microsoft.com/office/drawing/2014/main" id="{2B95B69A-987B-B83E-04D0-DF934DF2F821}"/>
              </a:ext>
            </a:extLst>
          </p:cNvPr>
          <p:cNvPicPr>
            <a:picLocks noChangeAspect="1"/>
          </p:cNvPicPr>
          <p:nvPr/>
        </p:nvPicPr>
        <p:blipFill>
          <a:blip r:embed="rId8"/>
          <a:stretch>
            <a:fillRect/>
          </a:stretch>
        </p:blipFill>
        <p:spPr>
          <a:xfrm>
            <a:off x="4497860" y="1353695"/>
            <a:ext cx="2743200" cy="2111746"/>
          </a:xfrm>
          <a:prstGeom prst="rect">
            <a:avLst/>
          </a:prstGeom>
        </p:spPr>
      </p:pic>
      <p:sp>
        <p:nvSpPr>
          <p:cNvPr id="8" name="object 3">
            <a:extLst>
              <a:ext uri="{FF2B5EF4-FFF2-40B4-BE49-F238E27FC236}">
                <a16:creationId xmlns:a16="http://schemas.microsoft.com/office/drawing/2014/main" id="{EB5ED7A1-ED4D-C9E2-6938-5D77F84C3FB2}"/>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7A8D380B-DA61-404E-9A90-E6FC9CE7092D}"/>
              </a:ext>
            </a:extLst>
          </p:cNvPr>
          <p:cNvSpPr/>
          <p:nvPr/>
        </p:nvSpPr>
        <p:spPr>
          <a:xfrm>
            <a:off x="71630" y="1029968"/>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6869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9471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Model evaluation measure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819670761"/>
              </p:ext>
            </p:extLst>
          </p:nvPr>
        </p:nvGraphicFramePr>
        <p:xfrm>
          <a:off x="4603240" y="-1039087"/>
          <a:ext cx="4293394" cy="276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12" name="Picture 12" descr="Table&#10;&#10;Description automatically generated">
            <a:extLst>
              <a:ext uri="{FF2B5EF4-FFF2-40B4-BE49-F238E27FC236}">
                <a16:creationId xmlns:a16="http://schemas.microsoft.com/office/drawing/2014/main" id="{2B660A93-655B-13D1-88A8-9803B8F9AB72}"/>
              </a:ext>
            </a:extLst>
          </p:cNvPr>
          <p:cNvPicPr>
            <a:picLocks noChangeAspect="1"/>
          </p:cNvPicPr>
          <p:nvPr/>
        </p:nvPicPr>
        <p:blipFill>
          <a:blip r:embed="rId7"/>
          <a:stretch>
            <a:fillRect/>
          </a:stretch>
        </p:blipFill>
        <p:spPr>
          <a:xfrm>
            <a:off x="4428353" y="1390408"/>
            <a:ext cx="4002045" cy="1806630"/>
          </a:xfrm>
          <a:prstGeom prst="rect">
            <a:avLst/>
          </a:prstGeom>
        </p:spPr>
      </p:pic>
      <p:pic>
        <p:nvPicPr>
          <p:cNvPr id="13" name="Picture 13" descr="Table&#10;&#10;Description automatically generated">
            <a:extLst>
              <a:ext uri="{FF2B5EF4-FFF2-40B4-BE49-F238E27FC236}">
                <a16:creationId xmlns:a16="http://schemas.microsoft.com/office/drawing/2014/main" id="{C6455B56-055F-CD62-E33A-280BA5CC4071}"/>
              </a:ext>
            </a:extLst>
          </p:cNvPr>
          <p:cNvPicPr>
            <a:picLocks noChangeAspect="1"/>
          </p:cNvPicPr>
          <p:nvPr/>
        </p:nvPicPr>
        <p:blipFill>
          <a:blip r:embed="rId8"/>
          <a:stretch>
            <a:fillRect/>
          </a:stretch>
        </p:blipFill>
        <p:spPr>
          <a:xfrm>
            <a:off x="304285" y="1390374"/>
            <a:ext cx="4009767" cy="1806698"/>
          </a:xfrm>
          <a:prstGeom prst="rect">
            <a:avLst/>
          </a:prstGeom>
        </p:spPr>
      </p:pic>
      <p:sp>
        <p:nvSpPr>
          <p:cNvPr id="14" name="Rectangle 13">
            <a:extLst>
              <a:ext uri="{FF2B5EF4-FFF2-40B4-BE49-F238E27FC236}">
                <a16:creationId xmlns:a16="http://schemas.microsoft.com/office/drawing/2014/main" id="{0EA3EE3C-3D25-4B0C-46F5-D2C37C49DC8D}"/>
              </a:ext>
            </a:extLst>
          </p:cNvPr>
          <p:cNvSpPr/>
          <p:nvPr/>
        </p:nvSpPr>
        <p:spPr>
          <a:xfrm>
            <a:off x="1936922" y="1836523"/>
            <a:ext cx="5993026"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Values hidden as accuracy is not a factor for consideration</a:t>
            </a:r>
          </a:p>
        </p:txBody>
      </p:sp>
      <p:sp>
        <p:nvSpPr>
          <p:cNvPr id="8" name="object 3">
            <a:extLst>
              <a:ext uri="{FF2B5EF4-FFF2-40B4-BE49-F238E27FC236}">
                <a16:creationId xmlns:a16="http://schemas.microsoft.com/office/drawing/2014/main" id="{F88CC71A-AE46-8E17-ABAB-5CD19307F5BE}"/>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0" name="Star: 5 Points 9">
            <a:extLst>
              <a:ext uri="{FF2B5EF4-FFF2-40B4-BE49-F238E27FC236}">
                <a16:creationId xmlns:a16="http://schemas.microsoft.com/office/drawing/2014/main" id="{F4D327DF-A878-48D9-8755-3CD10EEFECF2}"/>
              </a:ext>
            </a:extLst>
          </p:cNvPr>
          <p:cNvSpPr/>
          <p:nvPr/>
        </p:nvSpPr>
        <p:spPr>
          <a:xfrm>
            <a:off x="61642" y="1035694"/>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1743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2461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Feature Summary </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204328888"/>
              </p:ext>
            </p:extLst>
          </p:nvPr>
        </p:nvGraphicFramePr>
        <p:xfrm>
          <a:off x="4517038" y="-1260543"/>
          <a:ext cx="4479131" cy="327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15" name="Picture 17" descr="Graphical user interface, table&#10;&#10;Description automatically generated">
            <a:extLst>
              <a:ext uri="{FF2B5EF4-FFF2-40B4-BE49-F238E27FC236}">
                <a16:creationId xmlns:a16="http://schemas.microsoft.com/office/drawing/2014/main" id="{8011D011-C9B2-BCC1-37A2-5E1AAFDA0037}"/>
              </a:ext>
            </a:extLst>
          </p:cNvPr>
          <p:cNvPicPr>
            <a:picLocks noChangeAspect="1"/>
          </p:cNvPicPr>
          <p:nvPr/>
        </p:nvPicPr>
        <p:blipFill>
          <a:blip r:embed="rId7"/>
          <a:stretch>
            <a:fillRect/>
          </a:stretch>
        </p:blipFill>
        <p:spPr>
          <a:xfrm>
            <a:off x="304285" y="1422073"/>
            <a:ext cx="4009767" cy="1287644"/>
          </a:xfrm>
          <a:prstGeom prst="rect">
            <a:avLst/>
          </a:prstGeom>
        </p:spPr>
      </p:pic>
      <p:pic>
        <p:nvPicPr>
          <p:cNvPr id="18" name="Picture 18" descr="Table&#10;&#10;Description automatically generated">
            <a:extLst>
              <a:ext uri="{FF2B5EF4-FFF2-40B4-BE49-F238E27FC236}">
                <a16:creationId xmlns:a16="http://schemas.microsoft.com/office/drawing/2014/main" id="{7415A7B8-7608-EB7F-5DC2-3D4A2AC0A8E5}"/>
              </a:ext>
            </a:extLst>
          </p:cNvPr>
          <p:cNvPicPr>
            <a:picLocks noChangeAspect="1"/>
          </p:cNvPicPr>
          <p:nvPr/>
        </p:nvPicPr>
        <p:blipFill>
          <a:blip r:embed="rId8"/>
          <a:stretch>
            <a:fillRect/>
          </a:stretch>
        </p:blipFill>
        <p:spPr>
          <a:xfrm>
            <a:off x="4388295" y="1423207"/>
            <a:ext cx="4605879" cy="1918660"/>
          </a:xfrm>
          <a:prstGeom prst="rect">
            <a:avLst/>
          </a:prstGeom>
        </p:spPr>
      </p:pic>
      <p:sp>
        <p:nvSpPr>
          <p:cNvPr id="8" name="object 3">
            <a:extLst>
              <a:ext uri="{FF2B5EF4-FFF2-40B4-BE49-F238E27FC236}">
                <a16:creationId xmlns:a16="http://schemas.microsoft.com/office/drawing/2014/main" id="{57D80199-FF11-1A6A-BCF9-FCCEF97255A5}"/>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9D2D6811-8D0E-490A-9B27-989DBE2C73D4}"/>
              </a:ext>
            </a:extLst>
          </p:cNvPr>
          <p:cNvSpPr/>
          <p:nvPr/>
        </p:nvSpPr>
        <p:spPr>
          <a:xfrm>
            <a:off x="40224" y="1029968"/>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18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2689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Testing on unseen data</a:t>
            </a:r>
          </a:p>
        </p:txBody>
      </p:sp>
      <p:sp>
        <p:nvSpPr>
          <p:cNvPr id="30" name="TextBox 29">
            <a:extLst>
              <a:ext uri="{FF2B5EF4-FFF2-40B4-BE49-F238E27FC236}">
                <a16:creationId xmlns:a16="http://schemas.microsoft.com/office/drawing/2014/main" id="{A6918FC0-BB06-6EE6-625A-D59D7D96485F}"/>
              </a:ext>
            </a:extLst>
          </p:cNvPr>
          <p:cNvSpPr txBox="1"/>
          <p:nvPr/>
        </p:nvSpPr>
        <p:spPr>
          <a:xfrm>
            <a:off x="976184" y="128510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32" name="TextBox 31">
            <a:extLst>
              <a:ext uri="{FF2B5EF4-FFF2-40B4-BE49-F238E27FC236}">
                <a16:creationId xmlns:a16="http://schemas.microsoft.com/office/drawing/2014/main" id="{64B2E0B8-A173-38DB-47C3-FD5068E8C15B}"/>
              </a:ext>
            </a:extLst>
          </p:cNvPr>
          <p:cNvSpPr txBox="1"/>
          <p:nvPr/>
        </p:nvSpPr>
        <p:spPr>
          <a:xfrm>
            <a:off x="976183" y="315406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5" name="Picture 6" descr="Graphical user interface&#10;&#10;Description automatically generated">
            <a:extLst>
              <a:ext uri="{FF2B5EF4-FFF2-40B4-BE49-F238E27FC236}">
                <a16:creationId xmlns:a16="http://schemas.microsoft.com/office/drawing/2014/main" id="{201065E7-4CEB-26D0-7B38-1BEAABE3A6BB}"/>
              </a:ext>
            </a:extLst>
          </p:cNvPr>
          <p:cNvPicPr>
            <a:picLocks noChangeAspect="1"/>
          </p:cNvPicPr>
          <p:nvPr/>
        </p:nvPicPr>
        <p:blipFill>
          <a:blip r:embed="rId2"/>
          <a:stretch>
            <a:fillRect/>
          </a:stretch>
        </p:blipFill>
        <p:spPr>
          <a:xfrm>
            <a:off x="976183" y="3479319"/>
            <a:ext cx="6774592" cy="121999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857C2E2-0336-60BC-97C2-2F900A4DE59A}"/>
              </a:ext>
            </a:extLst>
          </p:cNvPr>
          <p:cNvPicPr>
            <a:picLocks noChangeAspect="1"/>
          </p:cNvPicPr>
          <p:nvPr/>
        </p:nvPicPr>
        <p:blipFill>
          <a:blip r:embed="rId3"/>
          <a:stretch>
            <a:fillRect/>
          </a:stretch>
        </p:blipFill>
        <p:spPr>
          <a:xfrm>
            <a:off x="976183" y="1602637"/>
            <a:ext cx="6805483" cy="1227714"/>
          </a:xfrm>
          <a:prstGeom prst="rect">
            <a:avLst/>
          </a:prstGeom>
        </p:spPr>
      </p:pic>
      <p:sp>
        <p:nvSpPr>
          <p:cNvPr id="42" name="TextBox 1">
            <a:extLst>
              <a:ext uri="{FF2B5EF4-FFF2-40B4-BE49-F238E27FC236}">
                <a16:creationId xmlns:a16="http://schemas.microsoft.com/office/drawing/2014/main" id="{682469B4-E91F-47C1-8083-E40386D82BCE}"/>
              </a:ext>
            </a:extLst>
          </p:cNvPr>
          <p:cNvSpPr txBox="1"/>
          <p:nvPr/>
        </p:nvSpPr>
        <p:spPr>
          <a:xfrm>
            <a:off x="5623560" y="2823210"/>
            <a:ext cx="3116580"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t>Based on unseen dataset, the result is less than desired. Therefore, more data is required for higher accuracy of model training. </a:t>
            </a:r>
          </a:p>
          <a:p>
            <a:r>
              <a:rPr lang="en-US" sz="1000">
                <a:cs typeface="Calibri"/>
              </a:rPr>
              <a:t>Precision and accuracy are lacking. </a:t>
            </a:r>
          </a:p>
        </p:txBody>
      </p:sp>
      <p:sp>
        <p:nvSpPr>
          <p:cNvPr id="8" name="object 3">
            <a:extLst>
              <a:ext uri="{FF2B5EF4-FFF2-40B4-BE49-F238E27FC236}">
                <a16:creationId xmlns:a16="http://schemas.microsoft.com/office/drawing/2014/main" id="{A2DAEA09-FF83-0DB0-AE40-83B21353C728}"/>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0925580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p:nvPr/>
        </p:nvSpPr>
        <p:spPr>
          <a:xfrm>
            <a:off x="274320" y="637540"/>
            <a:ext cx="2052320" cy="222758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97179" y="2839720"/>
            <a:ext cx="2072639" cy="205486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495800" y="2562860"/>
            <a:ext cx="3329940" cy="464819"/>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4961509" y="3466424"/>
            <a:ext cx="3515360" cy="1656080"/>
          </a:xfrm>
          <a:prstGeom prst="rect">
            <a:avLst/>
          </a:prstGeom>
        </p:spPr>
        <p:txBody>
          <a:bodyPr vert="horz" wrap="square" lIns="0" tIns="0" rIns="0" bIns="0" rtlCol="0">
            <a:spAutoFit/>
          </a:bodyPr>
          <a:lstStyle/>
          <a:p>
            <a:pPr marL="12700" marR="5080" algn="just">
              <a:lnSpc>
                <a:spcPct val="100000"/>
              </a:lnSpc>
            </a:pPr>
            <a:r>
              <a:rPr sz="1000" spc="-5">
                <a:solidFill>
                  <a:srgbClr val="252525"/>
                </a:solidFill>
                <a:latin typeface="Arial"/>
                <a:cs typeface="Arial"/>
              </a:rPr>
              <a:t>P</a:t>
            </a:r>
            <a:r>
              <a:rPr sz="1000" spc="5">
                <a:solidFill>
                  <a:srgbClr val="252525"/>
                </a:solidFill>
                <a:latin typeface="Arial"/>
                <a:cs typeface="Arial"/>
              </a:rPr>
              <a:t>re</a:t>
            </a:r>
            <a:r>
              <a:rPr sz="1000">
                <a:solidFill>
                  <a:srgbClr val="252525"/>
                </a:solidFill>
                <a:latin typeface="Arial"/>
                <a:cs typeface="Arial"/>
              </a:rPr>
              <a:t>c</a:t>
            </a:r>
            <a:r>
              <a:rPr sz="1000" spc="20">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i</a:t>
            </a:r>
            <a:r>
              <a:rPr sz="1000" spc="5">
                <a:solidFill>
                  <a:srgbClr val="252525"/>
                </a:solidFill>
                <a:latin typeface="Arial"/>
                <a:cs typeface="Arial"/>
              </a:rPr>
              <a:t>o</a:t>
            </a:r>
            <a:r>
              <a:rPr sz="1000">
                <a:solidFill>
                  <a:srgbClr val="252525"/>
                </a:solidFill>
                <a:latin typeface="Arial"/>
                <a:cs typeface="Arial"/>
              </a:rPr>
              <a:t>n</a:t>
            </a:r>
            <a:r>
              <a:rPr sz="1000" spc="-55">
                <a:solidFill>
                  <a:srgbClr val="252525"/>
                </a:solidFill>
                <a:latin typeface="Arial"/>
                <a:cs typeface="Arial"/>
              </a:rPr>
              <a:t> </a:t>
            </a:r>
            <a:r>
              <a:rPr sz="1000" spc="5">
                <a:solidFill>
                  <a:srgbClr val="252525"/>
                </a:solidFill>
                <a:latin typeface="Arial"/>
                <a:cs typeface="Arial"/>
              </a:rPr>
              <a:t>an</a:t>
            </a:r>
            <a:r>
              <a:rPr sz="1000">
                <a:solidFill>
                  <a:srgbClr val="252525"/>
                </a:solidFill>
                <a:latin typeface="Arial"/>
                <a:cs typeface="Arial"/>
              </a:rPr>
              <a:t>d</a:t>
            </a:r>
            <a:r>
              <a:rPr sz="1000" spc="-35">
                <a:solidFill>
                  <a:srgbClr val="252525"/>
                </a:solidFill>
                <a:latin typeface="Arial"/>
                <a:cs typeface="Arial"/>
              </a:rPr>
              <a:t> </a:t>
            </a:r>
            <a:r>
              <a:rPr sz="1000">
                <a:solidFill>
                  <a:srgbClr val="252525"/>
                </a:solidFill>
                <a:latin typeface="Arial"/>
                <a:cs typeface="Arial"/>
              </a:rPr>
              <a:t>R</a:t>
            </a:r>
            <a:r>
              <a:rPr sz="1000" spc="5">
                <a:solidFill>
                  <a:srgbClr val="252525"/>
                </a:solidFill>
                <a:latin typeface="Arial"/>
                <a:cs typeface="Arial"/>
              </a:rPr>
              <a:t>e</a:t>
            </a:r>
            <a:r>
              <a:rPr sz="1000">
                <a:solidFill>
                  <a:srgbClr val="252525"/>
                </a:solidFill>
                <a:latin typeface="Arial"/>
                <a:cs typeface="Arial"/>
              </a:rPr>
              <a:t>c</a:t>
            </a:r>
            <a:r>
              <a:rPr sz="1000" spc="5">
                <a:solidFill>
                  <a:srgbClr val="252525"/>
                </a:solidFill>
                <a:latin typeface="Arial"/>
                <a:cs typeface="Arial"/>
              </a:rPr>
              <a:t>a</a:t>
            </a:r>
            <a:r>
              <a:rPr sz="1000" spc="15">
                <a:solidFill>
                  <a:srgbClr val="252525"/>
                </a:solidFill>
                <a:latin typeface="Arial"/>
                <a:cs typeface="Arial"/>
              </a:rPr>
              <a:t>l</a:t>
            </a:r>
            <a:r>
              <a:rPr sz="1000">
                <a:solidFill>
                  <a:srgbClr val="252525"/>
                </a:solidFill>
                <a:latin typeface="Arial"/>
                <a:cs typeface="Arial"/>
              </a:rPr>
              <a:t>l</a:t>
            </a:r>
            <a:r>
              <a:rPr sz="1000" spc="-2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 </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f</a:t>
            </a:r>
            <a:r>
              <a:rPr sz="1000" spc="15">
                <a:solidFill>
                  <a:srgbClr val="252525"/>
                </a:solidFill>
                <a:latin typeface="Arial"/>
                <a:cs typeface="Arial"/>
              </a:rPr>
              <a:t>l</a:t>
            </a:r>
            <a:r>
              <a:rPr sz="1000" spc="5">
                <a:solidFill>
                  <a:srgbClr val="252525"/>
                </a:solidFill>
                <a:latin typeface="Arial"/>
                <a:cs typeface="Arial"/>
              </a:rPr>
              <a:t>u</a:t>
            </a:r>
            <a:r>
              <a:rPr sz="1000" spc="-15">
                <a:solidFill>
                  <a:srgbClr val="252525"/>
                </a:solidFill>
                <a:latin typeface="Arial"/>
                <a:cs typeface="Arial"/>
              </a:rPr>
              <a:t>e</a:t>
            </a:r>
            <a:r>
              <a:rPr sz="1000" spc="5">
                <a:solidFill>
                  <a:srgbClr val="252525"/>
                </a:solidFill>
                <a:latin typeface="Arial"/>
                <a:cs typeface="Arial"/>
              </a:rPr>
              <a:t>n</a:t>
            </a:r>
            <a:r>
              <a:rPr sz="1000">
                <a:solidFill>
                  <a:srgbClr val="252525"/>
                </a:solidFill>
                <a:latin typeface="Arial"/>
                <a:cs typeface="Arial"/>
              </a:rPr>
              <a:t>c</a:t>
            </a:r>
            <a:r>
              <a:rPr sz="1000" spc="-15">
                <a:solidFill>
                  <a:srgbClr val="252525"/>
                </a:solidFill>
                <a:latin typeface="Arial"/>
                <a:cs typeface="Arial"/>
              </a:rPr>
              <a:t>e</a:t>
            </a:r>
            <a:r>
              <a:rPr sz="1000">
                <a:solidFill>
                  <a:srgbClr val="252525"/>
                </a:solidFill>
                <a:latin typeface="Arial"/>
                <a:cs typeface="Arial"/>
              </a:rPr>
              <a:t>d</a:t>
            </a:r>
            <a:r>
              <a:rPr sz="1000" spc="-55">
                <a:solidFill>
                  <a:srgbClr val="252525"/>
                </a:solidFill>
                <a:latin typeface="Arial"/>
                <a:cs typeface="Arial"/>
              </a:rPr>
              <a:t> </a:t>
            </a:r>
            <a:r>
              <a:rPr sz="1000" spc="5">
                <a:solidFill>
                  <a:srgbClr val="252525"/>
                </a:solidFill>
                <a:latin typeface="Arial"/>
                <a:cs typeface="Arial"/>
              </a:rPr>
              <a:t>b</a:t>
            </a:r>
            <a:r>
              <a:rPr sz="1000">
                <a:solidFill>
                  <a:srgbClr val="252525"/>
                </a:solidFill>
                <a:latin typeface="Arial"/>
                <a:cs typeface="Arial"/>
              </a:rPr>
              <a:t>y</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spc="5">
                <a:solidFill>
                  <a:srgbClr val="252525"/>
                </a:solidFill>
                <a:latin typeface="Arial"/>
                <a:cs typeface="Arial"/>
              </a:rPr>
              <a:t>propor</a:t>
            </a:r>
            <a:r>
              <a:rPr sz="1000">
                <a:solidFill>
                  <a:srgbClr val="252525"/>
                </a:solidFill>
                <a:latin typeface="Arial"/>
                <a:cs typeface="Arial"/>
              </a:rPr>
              <a:t>t</a:t>
            </a:r>
            <a:r>
              <a:rPr sz="1000" spc="15">
                <a:solidFill>
                  <a:srgbClr val="252525"/>
                </a:solidFill>
                <a:latin typeface="Arial"/>
                <a:cs typeface="Arial"/>
              </a:rPr>
              <a:t>i</a:t>
            </a:r>
            <a:r>
              <a:rPr sz="1000" spc="5">
                <a:solidFill>
                  <a:srgbClr val="252525"/>
                </a:solidFill>
                <a:latin typeface="Arial"/>
                <a:cs typeface="Arial"/>
              </a:rPr>
              <a:t>o</a:t>
            </a:r>
            <a:r>
              <a:rPr sz="1000">
                <a:solidFill>
                  <a:srgbClr val="252525"/>
                </a:solidFill>
                <a:latin typeface="Arial"/>
                <a:cs typeface="Arial"/>
              </a:rPr>
              <a:t>n</a:t>
            </a:r>
            <a:r>
              <a:rPr sz="1000" spc="-7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f</a:t>
            </a:r>
            <a:r>
              <a:rPr sz="1000" spc="-15">
                <a:solidFill>
                  <a:srgbClr val="252525"/>
                </a:solidFill>
                <a:latin typeface="Arial"/>
                <a:cs typeface="Arial"/>
              </a:rPr>
              <a:t> </a:t>
            </a:r>
            <a:r>
              <a:rPr sz="1000" spc="10">
                <a:solidFill>
                  <a:srgbClr val="252525"/>
                </a:solidFill>
                <a:latin typeface="Arial"/>
                <a:cs typeface="Arial"/>
              </a:rPr>
              <a:t>T</a:t>
            </a:r>
            <a:r>
              <a:rPr sz="1000" spc="5">
                <a:solidFill>
                  <a:srgbClr val="252525"/>
                </a:solidFill>
                <a:latin typeface="Arial"/>
                <a:cs typeface="Arial"/>
              </a:rPr>
              <a:t>ru</a:t>
            </a:r>
            <a:r>
              <a:rPr sz="1000">
                <a:solidFill>
                  <a:srgbClr val="252525"/>
                </a:solidFill>
                <a:latin typeface="Arial"/>
                <a:cs typeface="Arial"/>
              </a:rPr>
              <a:t>e</a:t>
            </a:r>
            <a:r>
              <a:rPr sz="1000" spc="-35">
                <a:solidFill>
                  <a:srgbClr val="252525"/>
                </a:solidFill>
                <a:latin typeface="Arial"/>
                <a:cs typeface="Arial"/>
              </a:rPr>
              <a:t> </a:t>
            </a:r>
            <a:r>
              <a:rPr sz="1000">
                <a:solidFill>
                  <a:srgbClr val="252525"/>
                </a:solidFill>
                <a:latin typeface="Arial"/>
                <a:cs typeface="Arial"/>
              </a:rPr>
              <a:t>vs </a:t>
            </a:r>
            <a:r>
              <a:rPr sz="1000" spc="10">
                <a:solidFill>
                  <a:srgbClr val="252525"/>
                </a:solidFill>
                <a:latin typeface="Arial"/>
                <a:cs typeface="Arial"/>
              </a:rPr>
              <a:t>F</a:t>
            </a:r>
            <a:r>
              <a:rPr sz="1000" spc="5">
                <a:solidFill>
                  <a:srgbClr val="252525"/>
                </a:solidFill>
                <a:latin typeface="Arial"/>
                <a:cs typeface="Arial"/>
              </a:rPr>
              <a:t>a</a:t>
            </a:r>
            <a:r>
              <a:rPr sz="1000" spc="15">
                <a:solidFill>
                  <a:srgbClr val="252525"/>
                </a:solidFill>
                <a:latin typeface="Arial"/>
                <a:cs typeface="Arial"/>
              </a:rPr>
              <a:t>l</a:t>
            </a:r>
            <a:r>
              <a:rPr sz="1000">
                <a:solidFill>
                  <a:srgbClr val="252525"/>
                </a:solidFill>
                <a:latin typeface="Arial"/>
                <a:cs typeface="Arial"/>
              </a:rPr>
              <a:t>se</a:t>
            </a:r>
            <a:r>
              <a:rPr sz="1000" spc="-30">
                <a:solidFill>
                  <a:srgbClr val="252525"/>
                </a:solidFill>
                <a:latin typeface="Arial"/>
                <a:cs typeface="Arial"/>
              </a:rPr>
              <a:t> </a:t>
            </a:r>
            <a:r>
              <a:rPr sz="1000">
                <a:solidFill>
                  <a:srgbClr val="252525"/>
                </a:solidFill>
                <a:latin typeface="Arial"/>
                <a:cs typeface="Arial"/>
              </a:rPr>
              <a:t>R</a:t>
            </a:r>
            <a:r>
              <a:rPr sz="1000" spc="5">
                <a:solidFill>
                  <a:srgbClr val="252525"/>
                </a:solidFill>
                <a:latin typeface="Arial"/>
                <a:cs typeface="Arial"/>
              </a:rPr>
              <a:t>e</a:t>
            </a:r>
            <a:r>
              <a:rPr sz="1000">
                <a:solidFill>
                  <a:srgbClr val="252525"/>
                </a:solidFill>
                <a:latin typeface="Arial"/>
                <a:cs typeface="Arial"/>
              </a:rPr>
              <a:t>v</a:t>
            </a:r>
            <a:r>
              <a:rPr sz="1000" spc="5">
                <a:solidFill>
                  <a:srgbClr val="252525"/>
                </a:solidFill>
                <a:latin typeface="Arial"/>
                <a:cs typeface="Arial"/>
              </a:rPr>
              <a:t>enue</a:t>
            </a:r>
            <a:r>
              <a:rPr sz="1000">
                <a:solidFill>
                  <a:srgbClr val="252525"/>
                </a:solidFill>
                <a:latin typeface="Arial"/>
                <a:cs typeface="Arial"/>
              </a:rPr>
              <a:t>s</a:t>
            </a:r>
            <a:r>
              <a:rPr sz="1000" spc="-6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n</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spc="5">
                <a:solidFill>
                  <a:srgbClr val="252525"/>
                </a:solidFill>
                <a:latin typeface="Arial"/>
                <a:cs typeface="Arial"/>
              </a:rPr>
              <a:t>da</a:t>
            </a:r>
            <a:r>
              <a:rPr sz="1000">
                <a:solidFill>
                  <a:srgbClr val="252525"/>
                </a:solidFill>
                <a:latin typeface="Arial"/>
                <a:cs typeface="Arial"/>
              </a:rPr>
              <a:t>ta</a:t>
            </a:r>
            <a:r>
              <a:rPr sz="1000" spc="-35">
                <a:solidFill>
                  <a:srgbClr val="252525"/>
                </a:solidFill>
                <a:latin typeface="Arial"/>
                <a:cs typeface="Arial"/>
              </a:rPr>
              <a:t> </a:t>
            </a:r>
            <a:r>
              <a:rPr sz="1000">
                <a:solidFill>
                  <a:srgbClr val="252525"/>
                </a:solidFill>
                <a:latin typeface="Arial"/>
                <a:cs typeface="Arial"/>
              </a:rPr>
              <a:t>s</a:t>
            </a:r>
            <a:r>
              <a:rPr sz="1000" spc="5">
                <a:solidFill>
                  <a:srgbClr val="252525"/>
                </a:solidFill>
                <a:latin typeface="Arial"/>
                <a:cs typeface="Arial"/>
              </a:rPr>
              <a:t>e</a:t>
            </a:r>
            <a:r>
              <a:rPr sz="1000">
                <a:solidFill>
                  <a:srgbClr val="252525"/>
                </a:solidFill>
                <a:latin typeface="Arial"/>
                <a:cs typeface="Arial"/>
              </a:rPr>
              <a:t>t</a:t>
            </a:r>
            <a:r>
              <a:rPr sz="1000" spc="-15">
                <a:solidFill>
                  <a:srgbClr val="252525"/>
                </a:solidFill>
                <a:latin typeface="Arial"/>
                <a:cs typeface="Arial"/>
              </a:rPr>
              <a:t> </a:t>
            </a:r>
            <a:r>
              <a:rPr sz="1000" spc="-20">
                <a:solidFill>
                  <a:srgbClr val="252525"/>
                </a:solidFill>
                <a:latin typeface="Arial"/>
                <a:cs typeface="Arial"/>
              </a:rPr>
              <a:t>w</a:t>
            </a:r>
            <a:r>
              <a:rPr sz="1000" spc="5">
                <a:solidFill>
                  <a:srgbClr val="252525"/>
                </a:solidFill>
                <a:latin typeface="Arial"/>
                <a:cs typeface="Arial"/>
              </a:rPr>
              <a:t>her</a:t>
            </a:r>
            <a:r>
              <a:rPr sz="1000">
                <a:solidFill>
                  <a:srgbClr val="252525"/>
                </a:solidFill>
                <a:latin typeface="Arial"/>
                <a:cs typeface="Arial"/>
              </a:rPr>
              <a:t>e</a:t>
            </a:r>
            <a:r>
              <a:rPr sz="1000" spc="5">
                <a:solidFill>
                  <a:srgbClr val="252525"/>
                </a:solidFill>
                <a:latin typeface="Arial"/>
                <a:cs typeface="Arial"/>
              </a:rPr>
              <a:t> </a:t>
            </a:r>
            <a:r>
              <a:rPr sz="1000" spc="-20">
                <a:solidFill>
                  <a:srgbClr val="252525"/>
                </a:solidFill>
                <a:latin typeface="Arial"/>
                <a:cs typeface="Arial"/>
              </a:rPr>
              <a:t>w</a:t>
            </a:r>
            <a:r>
              <a:rPr sz="1000">
                <a:solidFill>
                  <a:srgbClr val="252525"/>
                </a:solidFill>
                <a:latin typeface="Arial"/>
                <a:cs typeface="Arial"/>
              </a:rPr>
              <a:t>e</a:t>
            </a:r>
            <a:r>
              <a:rPr sz="1000" spc="5">
                <a:solidFill>
                  <a:srgbClr val="252525"/>
                </a:solidFill>
                <a:latin typeface="Arial"/>
                <a:cs typeface="Arial"/>
              </a:rPr>
              <a:t> ge</a:t>
            </a:r>
            <a:r>
              <a:rPr sz="1000">
                <a:solidFill>
                  <a:srgbClr val="252525"/>
                </a:solidFill>
                <a:latin typeface="Arial"/>
                <a:cs typeface="Arial"/>
              </a:rPr>
              <a:t>t</a:t>
            </a:r>
            <a:r>
              <a:rPr sz="1000" spc="-15">
                <a:solidFill>
                  <a:srgbClr val="252525"/>
                </a:solidFill>
                <a:latin typeface="Arial"/>
                <a:cs typeface="Arial"/>
              </a:rPr>
              <a:t> </a:t>
            </a:r>
            <a:r>
              <a:rPr sz="1000">
                <a:solidFill>
                  <a:srgbClr val="252525"/>
                </a:solidFill>
                <a:latin typeface="Arial"/>
                <a:cs typeface="Arial"/>
              </a:rPr>
              <a:t>a</a:t>
            </a:r>
            <a:r>
              <a:rPr sz="1000" spc="-15">
                <a:solidFill>
                  <a:srgbClr val="252525"/>
                </a:solidFill>
                <a:latin typeface="Arial"/>
                <a:cs typeface="Arial"/>
              </a:rPr>
              <a:t> </a:t>
            </a:r>
            <a:r>
              <a:rPr sz="1000" spc="5">
                <a:solidFill>
                  <a:srgbClr val="252525"/>
                </a:solidFill>
                <a:latin typeface="Arial"/>
                <a:cs typeface="Arial"/>
              </a:rPr>
              <a:t>h</a:t>
            </a:r>
            <a:r>
              <a:rPr sz="1000" spc="15">
                <a:solidFill>
                  <a:srgbClr val="252525"/>
                </a:solidFill>
                <a:latin typeface="Arial"/>
                <a:cs typeface="Arial"/>
              </a:rPr>
              <a:t>i</a:t>
            </a:r>
            <a:r>
              <a:rPr sz="1000" spc="5">
                <a:solidFill>
                  <a:srgbClr val="252525"/>
                </a:solidFill>
                <a:latin typeface="Arial"/>
                <a:cs typeface="Arial"/>
              </a:rPr>
              <a:t>ghe</a:t>
            </a:r>
            <a:r>
              <a:rPr sz="1000">
                <a:solidFill>
                  <a:srgbClr val="252525"/>
                </a:solidFill>
                <a:latin typeface="Arial"/>
                <a:cs typeface="Arial"/>
              </a:rPr>
              <a:t>r</a:t>
            </a:r>
            <a:r>
              <a:rPr sz="1000" spc="-50">
                <a:solidFill>
                  <a:srgbClr val="252525"/>
                </a:solidFill>
                <a:latin typeface="Arial"/>
                <a:cs typeface="Arial"/>
              </a:rPr>
              <a:t> </a:t>
            </a:r>
            <a:r>
              <a:rPr sz="1000" spc="5">
                <a:solidFill>
                  <a:srgbClr val="252525"/>
                </a:solidFill>
                <a:latin typeface="Arial"/>
                <a:cs typeface="Arial"/>
              </a:rPr>
              <a:t>nu</a:t>
            </a:r>
            <a:r>
              <a:rPr sz="1000" spc="-35">
                <a:solidFill>
                  <a:srgbClr val="252525"/>
                </a:solidFill>
                <a:latin typeface="Arial"/>
                <a:cs typeface="Arial"/>
              </a:rPr>
              <a:t>m</a:t>
            </a:r>
            <a:r>
              <a:rPr sz="1000" spc="5">
                <a:solidFill>
                  <a:srgbClr val="252525"/>
                </a:solidFill>
                <a:latin typeface="Arial"/>
                <a:cs typeface="Arial"/>
              </a:rPr>
              <a:t>be</a:t>
            </a:r>
            <a:r>
              <a:rPr sz="1000">
                <a:solidFill>
                  <a:srgbClr val="252525"/>
                </a:solidFill>
                <a:latin typeface="Arial"/>
                <a:cs typeface="Arial"/>
              </a:rPr>
              <a:t>r of</a:t>
            </a:r>
            <a:r>
              <a:rPr sz="1000" spc="-20">
                <a:solidFill>
                  <a:srgbClr val="252525"/>
                </a:solidFill>
                <a:latin typeface="Arial"/>
                <a:cs typeface="Arial"/>
              </a:rPr>
              <a:t> </a:t>
            </a:r>
            <a:r>
              <a:rPr sz="1000">
                <a:solidFill>
                  <a:srgbClr val="252525"/>
                </a:solidFill>
                <a:latin typeface="Arial"/>
                <a:cs typeface="Arial"/>
              </a:rPr>
              <a:t>c</a:t>
            </a:r>
            <a:r>
              <a:rPr sz="1000" spc="5">
                <a:solidFill>
                  <a:srgbClr val="252525"/>
                </a:solidFill>
                <a:latin typeface="Arial"/>
                <a:cs typeface="Arial"/>
              </a:rPr>
              <a:t>u</a:t>
            </a:r>
            <a:r>
              <a:rPr sz="1000">
                <a:solidFill>
                  <a:srgbClr val="252525"/>
                </a:solidFill>
                <a:latin typeface="Arial"/>
                <a:cs typeface="Arial"/>
              </a:rPr>
              <a:t>sto</a:t>
            </a:r>
            <a:r>
              <a:rPr sz="1000" spc="-35">
                <a:solidFill>
                  <a:srgbClr val="252525"/>
                </a:solidFill>
                <a:latin typeface="Arial"/>
                <a:cs typeface="Arial"/>
              </a:rPr>
              <a:t>m</a:t>
            </a:r>
            <a:r>
              <a:rPr sz="1000">
                <a:solidFill>
                  <a:srgbClr val="252525"/>
                </a:solidFill>
                <a:latin typeface="Arial"/>
                <a:cs typeface="Arial"/>
              </a:rPr>
              <a:t>e</a:t>
            </a:r>
            <a:r>
              <a:rPr sz="1000" spc="5">
                <a:solidFill>
                  <a:srgbClr val="252525"/>
                </a:solidFill>
                <a:latin typeface="Arial"/>
                <a:cs typeface="Arial"/>
              </a:rPr>
              <a:t>r'</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b</a:t>
            </a:r>
            <a:r>
              <a:rPr sz="1000" spc="5">
                <a:solidFill>
                  <a:srgbClr val="252525"/>
                </a:solidFill>
                <a:latin typeface="Arial"/>
                <a:cs typeface="Arial"/>
              </a:rPr>
              <a:t>r</a:t>
            </a:r>
            <a:r>
              <a:rPr sz="1000">
                <a:solidFill>
                  <a:srgbClr val="252525"/>
                </a:solidFill>
                <a:latin typeface="Arial"/>
                <a:cs typeface="Arial"/>
              </a:rPr>
              <a:t>o</a:t>
            </a:r>
            <a:r>
              <a:rPr sz="1000" spc="-25">
                <a:solidFill>
                  <a:srgbClr val="252525"/>
                </a:solidFill>
                <a:latin typeface="Arial"/>
                <a:cs typeface="Arial"/>
              </a:rPr>
              <a:t>w</a:t>
            </a:r>
            <a:r>
              <a:rPr sz="1000">
                <a:solidFill>
                  <a:srgbClr val="252525"/>
                </a:solidFill>
                <a:latin typeface="Arial"/>
                <a:cs typeface="Arial"/>
              </a:rPr>
              <a:t>s</a:t>
            </a:r>
            <a:r>
              <a:rPr sz="1000" spc="15">
                <a:solidFill>
                  <a:srgbClr val="252525"/>
                </a:solidFill>
                <a:latin typeface="Arial"/>
                <a:cs typeface="Arial"/>
              </a:rPr>
              <a:t>i</a:t>
            </a:r>
            <a:r>
              <a:rPr sz="1000">
                <a:solidFill>
                  <a:srgbClr val="252525"/>
                </a:solidFill>
                <a:latin typeface="Arial"/>
                <a:cs typeface="Arial"/>
              </a:rPr>
              <a:t>ng</a:t>
            </a:r>
            <a:r>
              <a:rPr sz="1000" spc="-35">
                <a:solidFill>
                  <a:srgbClr val="252525"/>
                </a:solidFill>
                <a:latin typeface="Arial"/>
                <a:cs typeface="Arial"/>
              </a:rPr>
              <a:t> </a:t>
            </a:r>
            <a:r>
              <a:rPr sz="1000">
                <a:solidFill>
                  <a:srgbClr val="252525"/>
                </a:solidFill>
                <a:latin typeface="Arial"/>
                <a:cs typeface="Arial"/>
              </a:rPr>
              <a:t>on</a:t>
            </a:r>
            <a:r>
              <a:rPr sz="1000" spc="-15">
                <a:solidFill>
                  <a:srgbClr val="252525"/>
                </a:solidFill>
                <a:latin typeface="Arial"/>
                <a:cs typeface="Arial"/>
              </a:rPr>
              <a:t> </a:t>
            </a:r>
            <a:r>
              <a:rPr sz="1000">
                <a:solidFill>
                  <a:srgbClr val="252525"/>
                </a:solidFill>
                <a:latin typeface="Arial"/>
                <a:cs typeface="Arial"/>
              </a:rPr>
              <a:t>the</a:t>
            </a:r>
            <a:r>
              <a:rPr sz="1000" spc="-15">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ebs</a:t>
            </a:r>
            <a:r>
              <a:rPr sz="1000" spc="15">
                <a:solidFill>
                  <a:srgbClr val="252525"/>
                </a:solidFill>
                <a:latin typeface="Arial"/>
                <a:cs typeface="Arial"/>
              </a:rPr>
              <a:t>i</a:t>
            </a:r>
            <a:r>
              <a:rPr sz="1000">
                <a:solidFill>
                  <a:srgbClr val="252525"/>
                </a:solidFill>
                <a:latin typeface="Arial"/>
                <a:cs typeface="Arial"/>
              </a:rPr>
              <a:t>te</a:t>
            </a:r>
            <a:r>
              <a:rPr sz="1000" spc="-35">
                <a:solidFill>
                  <a:srgbClr val="252525"/>
                </a:solidFill>
                <a:latin typeface="Arial"/>
                <a:cs typeface="Arial"/>
              </a:rPr>
              <a:t> </a:t>
            </a:r>
            <a:r>
              <a:rPr sz="1000">
                <a:solidFill>
                  <a:srgbClr val="252525"/>
                </a:solidFill>
                <a:latin typeface="Arial"/>
                <a:cs typeface="Arial"/>
              </a:rPr>
              <a:t>that</a:t>
            </a:r>
            <a:r>
              <a:rPr sz="1000" spc="-4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not</a:t>
            </a:r>
            <a:r>
              <a:rPr sz="1000" spc="-2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r</a:t>
            </a:r>
            <a:r>
              <a:rPr sz="1000">
                <a:solidFill>
                  <a:srgbClr val="252525"/>
                </a:solidFill>
                <a:latin typeface="Arial"/>
                <a:cs typeface="Arial"/>
              </a:rPr>
              <a:t>ans</a:t>
            </a:r>
            <a:r>
              <a:rPr sz="1000" spc="15">
                <a:solidFill>
                  <a:srgbClr val="252525"/>
                </a:solidFill>
                <a:latin typeface="Arial"/>
                <a:cs typeface="Arial"/>
              </a:rPr>
              <a:t>l</a:t>
            </a:r>
            <a:r>
              <a:rPr sz="1000">
                <a:solidFill>
                  <a:srgbClr val="252525"/>
                </a:solidFill>
                <a:latin typeface="Arial"/>
                <a:cs typeface="Arial"/>
              </a:rPr>
              <a:t>ating</a:t>
            </a:r>
            <a:r>
              <a:rPr sz="1000" spc="-75">
                <a:solidFill>
                  <a:srgbClr val="252525"/>
                </a:solidFill>
                <a:latin typeface="Arial"/>
                <a:cs typeface="Arial"/>
              </a:rPr>
              <a:t> </a:t>
            </a:r>
            <a:r>
              <a:rPr sz="1000">
                <a:solidFill>
                  <a:srgbClr val="252525"/>
                </a:solidFill>
                <a:latin typeface="Arial"/>
                <a:cs typeface="Arial"/>
              </a:rPr>
              <a:t>to c</a:t>
            </a:r>
            <a:r>
              <a:rPr sz="1000" spc="5">
                <a:solidFill>
                  <a:srgbClr val="252525"/>
                </a:solidFill>
                <a:latin typeface="Arial"/>
                <a:cs typeface="Arial"/>
              </a:rPr>
              <a:t>on</a:t>
            </a:r>
            <a:r>
              <a:rPr sz="1000">
                <a:solidFill>
                  <a:srgbClr val="252525"/>
                </a:solidFill>
                <a:latin typeface="Arial"/>
                <a:cs typeface="Arial"/>
              </a:rPr>
              <a:t>f</a:t>
            </a:r>
            <a:r>
              <a:rPr sz="1000" spc="15">
                <a:solidFill>
                  <a:srgbClr val="252525"/>
                </a:solidFill>
                <a:latin typeface="Arial"/>
                <a:cs typeface="Arial"/>
              </a:rPr>
              <a:t>i</a:t>
            </a:r>
            <a:r>
              <a:rPr sz="1000" spc="5">
                <a:solidFill>
                  <a:srgbClr val="252525"/>
                </a:solidFill>
                <a:latin typeface="Arial"/>
                <a:cs typeface="Arial"/>
              </a:rPr>
              <a:t>r</a:t>
            </a:r>
            <a:r>
              <a:rPr sz="1000" spc="-35">
                <a:solidFill>
                  <a:srgbClr val="252525"/>
                </a:solidFill>
                <a:latin typeface="Arial"/>
                <a:cs typeface="Arial"/>
              </a:rPr>
              <a:t>m</a:t>
            </a:r>
            <a:r>
              <a:rPr sz="1000" spc="5">
                <a:solidFill>
                  <a:srgbClr val="252525"/>
                </a:solidFill>
                <a:latin typeface="Arial"/>
                <a:cs typeface="Arial"/>
              </a:rPr>
              <a:t>e</a:t>
            </a:r>
            <a:r>
              <a:rPr sz="1000">
                <a:solidFill>
                  <a:srgbClr val="252525"/>
                </a:solidFill>
                <a:latin typeface="Arial"/>
                <a:cs typeface="Arial"/>
              </a:rPr>
              <a:t>d</a:t>
            </a:r>
            <a:r>
              <a:rPr sz="1000" spc="-15">
                <a:solidFill>
                  <a:srgbClr val="252525"/>
                </a:solidFill>
                <a:latin typeface="Arial"/>
                <a:cs typeface="Arial"/>
              </a:rPr>
              <a:t> </a:t>
            </a:r>
            <a:r>
              <a:rPr sz="1000" spc="5">
                <a:solidFill>
                  <a:srgbClr val="252525"/>
                </a:solidFill>
                <a:latin typeface="Arial"/>
                <a:cs typeface="Arial"/>
              </a:rPr>
              <a:t>order</a:t>
            </a:r>
            <a:r>
              <a:rPr sz="1000">
                <a:solidFill>
                  <a:srgbClr val="252525"/>
                </a:solidFill>
                <a:latin typeface="Arial"/>
                <a:cs typeface="Arial"/>
              </a:rPr>
              <a:t>s.</a:t>
            </a:r>
            <a:endParaRPr sz="1000">
              <a:latin typeface="Arial"/>
              <a:cs typeface="Arial"/>
            </a:endParaRPr>
          </a:p>
          <a:p>
            <a:pPr>
              <a:lnSpc>
                <a:spcPct val="100000"/>
              </a:lnSpc>
              <a:spcBef>
                <a:spcPts val="50"/>
              </a:spcBef>
            </a:pPr>
            <a:endParaRPr sz="1000">
              <a:latin typeface="Times New Roman"/>
              <a:cs typeface="Times New Roman"/>
            </a:endParaRPr>
          </a:p>
          <a:p>
            <a:pPr marL="12700" marR="72390">
              <a:lnSpc>
                <a:spcPct val="100000"/>
              </a:lnSpc>
            </a:pPr>
            <a:r>
              <a:rPr sz="1000" spc="-5">
                <a:solidFill>
                  <a:srgbClr val="252525"/>
                </a:solidFill>
                <a:latin typeface="Arial"/>
                <a:cs typeface="Arial"/>
              </a:rPr>
              <a:t>A</a:t>
            </a:r>
            <a:r>
              <a:rPr sz="1000">
                <a:solidFill>
                  <a:srgbClr val="252525"/>
                </a:solidFill>
                <a:latin typeface="Arial"/>
                <a:cs typeface="Arial"/>
              </a:rPr>
              <a:t>s</a:t>
            </a:r>
            <a:r>
              <a:rPr sz="1000" spc="5">
                <a:solidFill>
                  <a:srgbClr val="252525"/>
                </a:solidFill>
                <a:latin typeface="Arial"/>
                <a:cs typeface="Arial"/>
              </a:rPr>
              <a:t> ou</a:t>
            </a:r>
            <a:r>
              <a:rPr sz="1000">
                <a:solidFill>
                  <a:srgbClr val="252525"/>
                </a:solidFill>
                <a:latin typeface="Arial"/>
                <a:cs typeface="Arial"/>
              </a:rPr>
              <a:t>r</a:t>
            </a:r>
            <a:r>
              <a:rPr sz="1000" spc="-10">
                <a:solidFill>
                  <a:srgbClr val="252525"/>
                </a:solidFill>
                <a:latin typeface="Arial"/>
                <a:cs typeface="Arial"/>
              </a:rPr>
              <a:t> </a:t>
            </a:r>
            <a:r>
              <a:rPr sz="1000" spc="5">
                <a:solidFill>
                  <a:srgbClr val="252525"/>
                </a:solidFill>
                <a:latin typeface="Arial"/>
                <a:cs typeface="Arial"/>
              </a:rPr>
              <a:t>goa</a:t>
            </a:r>
            <a:r>
              <a:rPr sz="1000">
                <a:solidFill>
                  <a:srgbClr val="252525"/>
                </a:solidFill>
                <a:latin typeface="Arial"/>
                <a:cs typeface="Arial"/>
              </a:rPr>
              <a:t>l</a:t>
            </a:r>
            <a:r>
              <a:rPr sz="1000" spc="-4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c</a:t>
            </a:r>
            <a:r>
              <a:rPr sz="1000" spc="10">
                <a:solidFill>
                  <a:srgbClr val="252525"/>
                </a:solidFill>
                <a:latin typeface="Arial"/>
                <a:cs typeface="Arial"/>
              </a:rPr>
              <a:t>r</a:t>
            </a:r>
            <a:r>
              <a:rPr sz="1000" spc="5">
                <a:solidFill>
                  <a:srgbClr val="252525"/>
                </a:solidFill>
                <a:latin typeface="Arial"/>
                <a:cs typeface="Arial"/>
              </a:rPr>
              <a:t>ea</a:t>
            </a:r>
            <a:r>
              <a:rPr sz="1000">
                <a:solidFill>
                  <a:srgbClr val="252525"/>
                </a:solidFill>
                <a:latin typeface="Arial"/>
                <a:cs typeface="Arial"/>
              </a:rPr>
              <a:t>se</a:t>
            </a:r>
            <a:r>
              <a:rPr sz="1000" spc="-5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spc="5">
                <a:solidFill>
                  <a:srgbClr val="252525"/>
                </a:solidFill>
                <a:latin typeface="Arial"/>
                <a:cs typeface="Arial"/>
              </a:rPr>
              <a:t>nu</a:t>
            </a:r>
            <a:r>
              <a:rPr sz="1000" spc="-35">
                <a:solidFill>
                  <a:srgbClr val="252525"/>
                </a:solidFill>
                <a:latin typeface="Arial"/>
                <a:cs typeface="Arial"/>
              </a:rPr>
              <a:t>m</a:t>
            </a:r>
            <a:r>
              <a:rPr sz="1000" spc="5">
                <a:solidFill>
                  <a:srgbClr val="252525"/>
                </a:solidFill>
                <a:latin typeface="Arial"/>
                <a:cs typeface="Arial"/>
              </a:rPr>
              <a:t>be</a:t>
            </a:r>
            <a:r>
              <a:rPr sz="1000">
                <a:solidFill>
                  <a:srgbClr val="252525"/>
                </a:solidFill>
                <a:latin typeface="Arial"/>
                <a:cs typeface="Arial"/>
              </a:rPr>
              <a:t>r</a:t>
            </a:r>
            <a:r>
              <a:rPr sz="1000" spc="10">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f</a:t>
            </a:r>
            <a:r>
              <a:rPr sz="1000" spc="-15">
                <a:solidFill>
                  <a:srgbClr val="252525"/>
                </a:solidFill>
                <a:latin typeface="Arial"/>
                <a:cs typeface="Arial"/>
              </a:rPr>
              <a:t> </a:t>
            </a:r>
            <a:r>
              <a:rPr sz="1000">
                <a:solidFill>
                  <a:srgbClr val="252525"/>
                </a:solidFill>
                <a:latin typeface="Arial"/>
                <a:cs typeface="Arial"/>
              </a:rPr>
              <a:t>s</a:t>
            </a:r>
            <a:r>
              <a:rPr sz="1000" spc="5">
                <a:solidFill>
                  <a:srgbClr val="252525"/>
                </a:solidFill>
                <a:latin typeface="Arial"/>
                <a:cs typeface="Arial"/>
              </a:rPr>
              <a:t>a</a:t>
            </a:r>
            <a:r>
              <a:rPr sz="1000" spc="15">
                <a:solidFill>
                  <a:srgbClr val="252525"/>
                </a:solidFill>
                <a:latin typeface="Arial"/>
                <a:cs typeface="Arial"/>
              </a:rPr>
              <a:t>l</a:t>
            </a:r>
            <a:r>
              <a:rPr sz="1000" spc="5">
                <a:solidFill>
                  <a:srgbClr val="252525"/>
                </a:solidFill>
                <a:latin typeface="Arial"/>
                <a:cs typeface="Arial"/>
              </a:rPr>
              <a:t>e</a:t>
            </a:r>
            <a:r>
              <a:rPr sz="1000">
                <a:solidFill>
                  <a:srgbClr val="252525"/>
                </a:solidFill>
                <a:latin typeface="Arial"/>
                <a:cs typeface="Arial"/>
              </a:rPr>
              <a:t>s</a:t>
            </a:r>
            <a:r>
              <a:rPr sz="1000" spc="-35">
                <a:solidFill>
                  <a:srgbClr val="252525"/>
                </a:solidFill>
                <a:latin typeface="Arial"/>
                <a:cs typeface="Arial"/>
              </a:rPr>
              <a:t> </a:t>
            </a:r>
            <a:r>
              <a:rPr sz="1000" spc="-20">
                <a:solidFill>
                  <a:srgbClr val="252525"/>
                </a:solidFill>
                <a:latin typeface="Arial"/>
                <a:cs typeface="Arial"/>
              </a:rPr>
              <a:t>w</a:t>
            </a:r>
            <a:r>
              <a:rPr sz="1000" spc="15">
                <a:solidFill>
                  <a:srgbClr val="252525"/>
                </a:solidFill>
                <a:latin typeface="Arial"/>
                <a:cs typeface="Arial"/>
              </a:rPr>
              <a:t>i</a:t>
            </a:r>
            <a:r>
              <a:rPr sz="1000">
                <a:solidFill>
                  <a:srgbClr val="252525"/>
                </a:solidFill>
                <a:latin typeface="Arial"/>
                <a:cs typeface="Arial"/>
              </a:rPr>
              <a:t>th</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 p</a:t>
            </a:r>
            <a:r>
              <a:rPr sz="1000" spc="5">
                <a:solidFill>
                  <a:srgbClr val="252525"/>
                </a:solidFill>
                <a:latin typeface="Arial"/>
                <a:cs typeface="Arial"/>
              </a:rPr>
              <a:t>r</a:t>
            </a:r>
            <a:r>
              <a:rPr sz="1000">
                <a:solidFill>
                  <a:srgbClr val="252525"/>
                </a:solidFill>
                <a:latin typeface="Arial"/>
                <a:cs typeface="Arial"/>
              </a:rPr>
              <a:t>ed</a:t>
            </a:r>
            <a:r>
              <a:rPr sz="1000" spc="15">
                <a:solidFill>
                  <a:srgbClr val="252525"/>
                </a:solidFill>
                <a:latin typeface="Arial"/>
                <a:cs typeface="Arial"/>
              </a:rPr>
              <a:t>i</a:t>
            </a:r>
            <a:r>
              <a:rPr sz="1000">
                <a:solidFill>
                  <a:srgbClr val="252525"/>
                </a:solidFill>
                <a:latin typeface="Arial"/>
                <a:cs typeface="Arial"/>
              </a:rPr>
              <a:t>ct</a:t>
            </a:r>
            <a:r>
              <a:rPr sz="1000" spc="15">
                <a:solidFill>
                  <a:srgbClr val="252525"/>
                </a:solidFill>
                <a:latin typeface="Arial"/>
                <a:cs typeface="Arial"/>
              </a:rPr>
              <a:t>i</a:t>
            </a:r>
            <a:r>
              <a:rPr sz="1000" spc="-15">
                <a:solidFill>
                  <a:srgbClr val="252525"/>
                </a:solidFill>
                <a:latin typeface="Arial"/>
                <a:cs typeface="Arial"/>
              </a:rPr>
              <a:t>o</a:t>
            </a:r>
            <a:r>
              <a:rPr sz="1000">
                <a:solidFill>
                  <a:srgbClr val="252525"/>
                </a:solidFill>
                <a:latin typeface="Arial"/>
                <a:cs typeface="Arial"/>
              </a:rPr>
              <a:t>n</a:t>
            </a:r>
            <a:r>
              <a:rPr sz="1000" spc="-75">
                <a:solidFill>
                  <a:srgbClr val="252525"/>
                </a:solidFill>
                <a:latin typeface="Arial"/>
                <a:cs typeface="Arial"/>
              </a:rPr>
              <a:t> </a:t>
            </a:r>
            <a:r>
              <a:rPr sz="1000" spc="-35">
                <a:solidFill>
                  <a:srgbClr val="252525"/>
                </a:solidFill>
                <a:latin typeface="Arial"/>
                <a:cs typeface="Arial"/>
              </a:rPr>
              <a:t>m</a:t>
            </a:r>
            <a:r>
              <a:rPr sz="1000">
                <a:solidFill>
                  <a:srgbClr val="252525"/>
                </a:solidFill>
                <a:latin typeface="Arial"/>
                <a:cs typeface="Arial"/>
              </a:rPr>
              <a:t>odel</a:t>
            </a:r>
            <a:r>
              <a:rPr sz="1000" spc="15">
                <a:solidFill>
                  <a:srgbClr val="252525"/>
                </a:solidFill>
                <a:latin typeface="Arial"/>
                <a:cs typeface="Arial"/>
              </a:rPr>
              <a:t> </a:t>
            </a:r>
            <a:r>
              <a:rPr sz="1000">
                <a:solidFill>
                  <a:srgbClr val="252525"/>
                </a:solidFill>
                <a:latin typeface="Arial"/>
                <a:cs typeface="Arial"/>
              </a:rPr>
              <a:t>and</a:t>
            </a:r>
            <a:r>
              <a:rPr sz="1000" spc="-35">
                <a:solidFill>
                  <a:srgbClr val="252525"/>
                </a:solidFill>
                <a:latin typeface="Arial"/>
                <a:cs typeface="Arial"/>
              </a:rPr>
              <a:t> </a:t>
            </a:r>
            <a:r>
              <a:rPr sz="1000">
                <a:solidFill>
                  <a:srgbClr val="252525"/>
                </a:solidFill>
                <a:latin typeface="Arial"/>
                <a:cs typeface="Arial"/>
              </a:rPr>
              <a:t>c</a:t>
            </a:r>
            <a:r>
              <a:rPr sz="1000" spc="5">
                <a:solidFill>
                  <a:srgbClr val="252525"/>
                </a:solidFill>
                <a:latin typeface="Arial"/>
                <a:cs typeface="Arial"/>
              </a:rPr>
              <a:t>orr</a:t>
            </a:r>
            <a:r>
              <a:rPr sz="1000">
                <a:solidFill>
                  <a:srgbClr val="252525"/>
                </a:solidFill>
                <a:latin typeface="Arial"/>
                <a:cs typeface="Arial"/>
              </a:rPr>
              <a:t>es</a:t>
            </a:r>
            <a:r>
              <a:rPr sz="1000" spc="5">
                <a:solidFill>
                  <a:srgbClr val="252525"/>
                </a:solidFill>
                <a:latin typeface="Arial"/>
                <a:cs typeface="Arial"/>
              </a:rPr>
              <a:t>p</a:t>
            </a:r>
            <a:r>
              <a:rPr sz="1000">
                <a:solidFill>
                  <a:srgbClr val="252525"/>
                </a:solidFill>
                <a:latin typeface="Arial"/>
                <a:cs typeface="Arial"/>
              </a:rPr>
              <a:t>onding</a:t>
            </a:r>
            <a:r>
              <a:rPr sz="1000" spc="-75">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ec</a:t>
            </a:r>
            <a:r>
              <a:rPr sz="1000" spc="5">
                <a:solidFill>
                  <a:srgbClr val="252525"/>
                </a:solidFill>
                <a:latin typeface="Arial"/>
                <a:cs typeface="Arial"/>
              </a:rPr>
              <a:t>o</a:t>
            </a:r>
            <a:r>
              <a:rPr sz="1000" spc="-35">
                <a:solidFill>
                  <a:srgbClr val="252525"/>
                </a:solidFill>
                <a:latin typeface="Arial"/>
                <a:cs typeface="Arial"/>
              </a:rPr>
              <a:t>mm</a:t>
            </a:r>
            <a:r>
              <a:rPr sz="1000">
                <a:solidFill>
                  <a:srgbClr val="252525"/>
                </a:solidFill>
                <a:latin typeface="Arial"/>
                <a:cs typeface="Arial"/>
              </a:rPr>
              <a:t>endat</a:t>
            </a:r>
            <a:r>
              <a:rPr sz="1000" spc="15">
                <a:solidFill>
                  <a:srgbClr val="252525"/>
                </a:solidFill>
                <a:latin typeface="Arial"/>
                <a:cs typeface="Arial"/>
              </a:rPr>
              <a:t>i</a:t>
            </a:r>
            <a:r>
              <a:rPr sz="1000">
                <a:solidFill>
                  <a:srgbClr val="252525"/>
                </a:solidFill>
                <a:latin typeface="Arial"/>
                <a:cs typeface="Arial"/>
              </a:rPr>
              <a:t>ons</a:t>
            </a:r>
            <a:r>
              <a:rPr sz="1000" spc="-95">
                <a:solidFill>
                  <a:srgbClr val="252525"/>
                </a:solidFill>
                <a:latin typeface="Arial"/>
                <a:cs typeface="Arial"/>
              </a:rPr>
              <a:t> </a:t>
            </a:r>
            <a:r>
              <a:rPr sz="1000">
                <a:solidFill>
                  <a:srgbClr val="252525"/>
                </a:solidFill>
                <a:latin typeface="Arial"/>
                <a:cs typeface="Arial"/>
              </a:rPr>
              <a:t>of</a:t>
            </a:r>
            <a:r>
              <a:rPr sz="1000" spc="-20">
                <a:solidFill>
                  <a:srgbClr val="252525"/>
                </a:solidFill>
                <a:latin typeface="Arial"/>
                <a:cs typeface="Arial"/>
              </a:rPr>
              <a:t> </a:t>
            </a:r>
            <a:r>
              <a:rPr sz="1000">
                <a:solidFill>
                  <a:srgbClr val="252525"/>
                </a:solidFill>
                <a:latin typeface="Arial"/>
                <a:cs typeface="Arial"/>
              </a:rPr>
              <a:t>s</a:t>
            </a:r>
            <a:r>
              <a:rPr sz="1000" spc="15">
                <a:solidFill>
                  <a:srgbClr val="252525"/>
                </a:solidFill>
                <a:latin typeface="Arial"/>
                <a:cs typeface="Arial"/>
              </a:rPr>
              <a:t>i</a:t>
            </a:r>
            <a:r>
              <a:rPr sz="1000">
                <a:solidFill>
                  <a:srgbClr val="252525"/>
                </a:solidFill>
                <a:latin typeface="Arial"/>
                <a:cs typeface="Arial"/>
              </a:rPr>
              <a:t>te </a:t>
            </a:r>
            <a:r>
              <a:rPr sz="1000" spc="15">
                <a:solidFill>
                  <a:srgbClr val="252525"/>
                </a:solidFill>
                <a:latin typeface="Arial"/>
                <a:cs typeface="Arial"/>
              </a:rPr>
              <a:t>i</a:t>
            </a:r>
            <a:r>
              <a:rPr sz="1000" spc="-35">
                <a:solidFill>
                  <a:srgbClr val="252525"/>
                </a:solidFill>
                <a:latin typeface="Arial"/>
                <a:cs typeface="Arial"/>
              </a:rPr>
              <a:t>m</a:t>
            </a:r>
            <a:r>
              <a:rPr sz="1000" spc="5">
                <a:solidFill>
                  <a:srgbClr val="252525"/>
                </a:solidFill>
                <a:latin typeface="Arial"/>
                <a:cs typeface="Arial"/>
              </a:rPr>
              <a:t>pro</a:t>
            </a:r>
            <a:r>
              <a:rPr sz="1000">
                <a:solidFill>
                  <a:srgbClr val="252525"/>
                </a:solidFill>
                <a:latin typeface="Arial"/>
                <a:cs typeface="Arial"/>
              </a:rPr>
              <a:t>v</a:t>
            </a:r>
            <a:r>
              <a:rPr sz="1000" spc="5">
                <a:solidFill>
                  <a:srgbClr val="252525"/>
                </a:solidFill>
                <a:latin typeface="Arial"/>
                <a:cs typeface="Arial"/>
              </a:rPr>
              <a:t>e</a:t>
            </a:r>
            <a:r>
              <a:rPr sz="1000" spc="-35">
                <a:solidFill>
                  <a:srgbClr val="252525"/>
                </a:solidFill>
                <a:latin typeface="Arial"/>
                <a:cs typeface="Arial"/>
              </a:rPr>
              <a:t>m</a:t>
            </a:r>
            <a:r>
              <a:rPr sz="1000" spc="5">
                <a:solidFill>
                  <a:srgbClr val="252525"/>
                </a:solidFill>
                <a:latin typeface="Arial"/>
                <a:cs typeface="Arial"/>
              </a:rPr>
              <a:t>en</a:t>
            </a:r>
            <a:r>
              <a:rPr sz="1000">
                <a:solidFill>
                  <a:srgbClr val="252525"/>
                </a:solidFill>
                <a:latin typeface="Arial"/>
                <a:cs typeface="Arial"/>
              </a:rPr>
              <a:t>ts,</a:t>
            </a:r>
            <a:r>
              <a:rPr sz="1000" spc="5">
                <a:solidFill>
                  <a:srgbClr val="252525"/>
                </a:solidFill>
                <a:latin typeface="Arial"/>
                <a:cs typeface="Arial"/>
              </a:rPr>
              <a:t> </a:t>
            </a:r>
            <a:r>
              <a:rPr sz="1000" spc="-20">
                <a:solidFill>
                  <a:srgbClr val="252525"/>
                </a:solidFill>
                <a:latin typeface="Arial"/>
                <a:cs typeface="Arial"/>
              </a:rPr>
              <a:t>w</a:t>
            </a:r>
            <a:r>
              <a:rPr sz="1000">
                <a:solidFill>
                  <a:srgbClr val="252525"/>
                </a:solidFill>
                <a:latin typeface="Arial"/>
                <a:cs typeface="Arial"/>
              </a:rPr>
              <a:t>e</a:t>
            </a:r>
            <a:r>
              <a:rPr sz="1000" spc="5">
                <a:solidFill>
                  <a:srgbClr val="252525"/>
                </a:solidFill>
                <a:latin typeface="Arial"/>
                <a:cs typeface="Arial"/>
              </a:rPr>
              <a:t> </a:t>
            </a:r>
            <a:r>
              <a:rPr sz="1000">
                <a:solidFill>
                  <a:srgbClr val="252525"/>
                </a:solidFill>
                <a:latin typeface="Arial"/>
                <a:cs typeface="Arial"/>
              </a:rPr>
              <a:t>s</a:t>
            </a:r>
            <a:r>
              <a:rPr sz="1000" spc="5">
                <a:solidFill>
                  <a:srgbClr val="252525"/>
                </a:solidFill>
                <a:latin typeface="Arial"/>
                <a:cs typeface="Arial"/>
              </a:rPr>
              <a:t>hou</a:t>
            </a:r>
            <a:r>
              <a:rPr sz="1000" spc="15">
                <a:solidFill>
                  <a:srgbClr val="252525"/>
                </a:solidFill>
                <a:latin typeface="Arial"/>
                <a:cs typeface="Arial"/>
              </a:rPr>
              <a:t>l</a:t>
            </a:r>
            <a:r>
              <a:rPr sz="1000">
                <a:solidFill>
                  <a:srgbClr val="252525"/>
                </a:solidFill>
                <a:latin typeface="Arial"/>
                <a:cs typeface="Arial"/>
              </a:rPr>
              <a:t>d</a:t>
            </a:r>
            <a:r>
              <a:rPr sz="1000" spc="-55">
                <a:solidFill>
                  <a:srgbClr val="252525"/>
                </a:solidFill>
                <a:latin typeface="Arial"/>
                <a:cs typeface="Arial"/>
              </a:rPr>
              <a:t> </a:t>
            </a:r>
            <a:r>
              <a:rPr sz="1000">
                <a:solidFill>
                  <a:srgbClr val="252525"/>
                </a:solidFill>
                <a:latin typeface="Arial"/>
                <a:cs typeface="Arial"/>
              </a:rPr>
              <a:t>s</a:t>
            </a:r>
            <a:r>
              <a:rPr sz="1000" spc="5">
                <a:solidFill>
                  <a:srgbClr val="252525"/>
                </a:solidFill>
                <a:latin typeface="Arial"/>
                <a:cs typeface="Arial"/>
              </a:rPr>
              <a:t>e</a:t>
            </a:r>
            <a:r>
              <a:rPr sz="1000">
                <a:solidFill>
                  <a:srgbClr val="252525"/>
                </a:solidFill>
                <a:latin typeface="Arial"/>
                <a:cs typeface="Arial"/>
              </a:rPr>
              <a:t>e</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he</a:t>
            </a:r>
            <a:r>
              <a:rPr sz="1000">
                <a:solidFill>
                  <a:srgbClr val="252525"/>
                </a:solidFill>
                <a:latin typeface="Arial"/>
                <a:cs typeface="Arial"/>
              </a:rPr>
              <a:t>se</a:t>
            </a:r>
            <a:r>
              <a:rPr sz="1000" spc="-30">
                <a:solidFill>
                  <a:srgbClr val="252525"/>
                </a:solidFill>
                <a:latin typeface="Arial"/>
                <a:cs typeface="Arial"/>
              </a:rPr>
              <a:t> </a:t>
            </a:r>
            <a:r>
              <a:rPr sz="1000" spc="5">
                <a:solidFill>
                  <a:srgbClr val="252525"/>
                </a:solidFill>
                <a:latin typeface="Arial"/>
                <a:cs typeface="Arial"/>
              </a:rPr>
              <a:t>nu</a:t>
            </a:r>
            <a:r>
              <a:rPr sz="1000" spc="-35">
                <a:solidFill>
                  <a:srgbClr val="252525"/>
                </a:solidFill>
                <a:latin typeface="Arial"/>
                <a:cs typeface="Arial"/>
              </a:rPr>
              <a:t>m</a:t>
            </a:r>
            <a:r>
              <a:rPr sz="1000" spc="5">
                <a:solidFill>
                  <a:srgbClr val="252525"/>
                </a:solidFill>
                <a:latin typeface="Arial"/>
                <a:cs typeface="Arial"/>
              </a:rPr>
              <a:t>ber</a:t>
            </a:r>
            <a:r>
              <a:rPr sz="1000">
                <a:solidFill>
                  <a:srgbClr val="252525"/>
                </a:solidFill>
                <a:latin typeface="Arial"/>
                <a:cs typeface="Arial"/>
              </a:rPr>
              <a:t>s</a:t>
            </a:r>
            <a:r>
              <a:rPr sz="1000" spc="-15">
                <a:solidFill>
                  <a:srgbClr val="252525"/>
                </a:solidFill>
                <a:latin typeface="Arial"/>
                <a:cs typeface="Arial"/>
              </a:rPr>
              <a:t> </a:t>
            </a:r>
            <a:r>
              <a:rPr sz="1000" spc="15">
                <a:solidFill>
                  <a:srgbClr val="252525"/>
                </a:solidFill>
                <a:latin typeface="Arial"/>
                <a:cs typeface="Arial"/>
              </a:rPr>
              <a:t>i</a:t>
            </a:r>
            <a:r>
              <a:rPr sz="1000" spc="-35">
                <a:solidFill>
                  <a:srgbClr val="252525"/>
                </a:solidFill>
                <a:latin typeface="Arial"/>
                <a:cs typeface="Arial"/>
              </a:rPr>
              <a:t>m</a:t>
            </a:r>
            <a:r>
              <a:rPr sz="1000" spc="5">
                <a:solidFill>
                  <a:srgbClr val="252525"/>
                </a:solidFill>
                <a:latin typeface="Arial"/>
                <a:cs typeface="Arial"/>
              </a:rPr>
              <a:t>pro</a:t>
            </a:r>
            <a:r>
              <a:rPr sz="1000">
                <a:solidFill>
                  <a:srgbClr val="252525"/>
                </a:solidFill>
                <a:latin typeface="Arial"/>
                <a:cs typeface="Arial"/>
              </a:rPr>
              <a:t>ve</a:t>
            </a:r>
            <a:r>
              <a:rPr sz="1000" spc="10">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v</a:t>
            </a:r>
            <a:r>
              <a:rPr sz="1000" spc="5">
                <a:solidFill>
                  <a:srgbClr val="252525"/>
                </a:solidFill>
                <a:latin typeface="Arial"/>
                <a:cs typeface="Arial"/>
              </a:rPr>
              <a:t>e</a:t>
            </a:r>
            <a:r>
              <a:rPr sz="1000">
                <a:solidFill>
                  <a:srgbClr val="252525"/>
                </a:solidFill>
                <a:latin typeface="Arial"/>
                <a:cs typeface="Arial"/>
              </a:rPr>
              <a:t>r t</a:t>
            </a:r>
            <a:r>
              <a:rPr sz="1000" spc="15">
                <a:solidFill>
                  <a:srgbClr val="252525"/>
                </a:solidFill>
                <a:latin typeface="Arial"/>
                <a:cs typeface="Arial"/>
              </a:rPr>
              <a:t>i</a:t>
            </a:r>
            <a:r>
              <a:rPr sz="1000" spc="-35">
                <a:solidFill>
                  <a:srgbClr val="252525"/>
                </a:solidFill>
                <a:latin typeface="Arial"/>
                <a:cs typeface="Arial"/>
              </a:rPr>
              <a:t>m</a:t>
            </a:r>
            <a:r>
              <a:rPr sz="1000">
                <a:solidFill>
                  <a:srgbClr val="252525"/>
                </a:solidFill>
                <a:latin typeface="Arial"/>
                <a:cs typeface="Arial"/>
              </a:rPr>
              <a:t>e</a:t>
            </a:r>
            <a:r>
              <a:rPr sz="1000" spc="5">
                <a:solidFill>
                  <a:srgbClr val="252525"/>
                </a:solidFill>
                <a:latin typeface="Arial"/>
                <a:cs typeface="Arial"/>
              </a:rPr>
              <a:t> a</a:t>
            </a:r>
            <a:r>
              <a:rPr sz="1000">
                <a:solidFill>
                  <a:srgbClr val="252525"/>
                </a:solidFill>
                <a:latin typeface="Arial"/>
                <a:cs typeface="Arial"/>
              </a:rPr>
              <a:t>s</a:t>
            </a:r>
            <a:r>
              <a:rPr sz="1000" spc="-15">
                <a:solidFill>
                  <a:srgbClr val="252525"/>
                </a:solidFill>
                <a:latin typeface="Arial"/>
                <a:cs typeface="Arial"/>
              </a:rPr>
              <a:t> </a:t>
            </a:r>
            <a:r>
              <a:rPr sz="1000" spc="5">
                <a:solidFill>
                  <a:srgbClr val="252525"/>
                </a:solidFill>
                <a:latin typeface="Arial"/>
                <a:cs typeface="Arial"/>
              </a:rPr>
              <a:t>ne</a:t>
            </a:r>
            <a:r>
              <a:rPr sz="1000">
                <a:solidFill>
                  <a:srgbClr val="252525"/>
                </a:solidFill>
                <a:latin typeface="Arial"/>
                <a:cs typeface="Arial"/>
              </a:rPr>
              <a:t>w</a:t>
            </a:r>
            <a:r>
              <a:rPr sz="1000" spc="-20">
                <a:solidFill>
                  <a:srgbClr val="252525"/>
                </a:solidFill>
                <a:latin typeface="Arial"/>
                <a:cs typeface="Arial"/>
              </a:rPr>
              <a:t> </a:t>
            </a:r>
            <a:r>
              <a:rPr sz="1000" spc="5">
                <a:solidFill>
                  <a:srgbClr val="252525"/>
                </a:solidFill>
                <a:latin typeface="Arial"/>
                <a:cs typeface="Arial"/>
              </a:rPr>
              <a:t>da</a:t>
            </a:r>
            <a:r>
              <a:rPr sz="1000">
                <a:solidFill>
                  <a:srgbClr val="252525"/>
                </a:solidFill>
                <a:latin typeface="Arial"/>
                <a:cs typeface="Arial"/>
              </a:rPr>
              <a:t>ta</a:t>
            </a:r>
            <a:r>
              <a:rPr sz="1000" spc="-3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e</a:t>
            </a:r>
            <a:r>
              <a:rPr sz="1000">
                <a:solidFill>
                  <a:srgbClr val="252525"/>
                </a:solidFill>
                <a:latin typeface="Arial"/>
                <a:cs typeface="Arial"/>
              </a:rPr>
              <a:t>d</a:t>
            </a:r>
            <a:r>
              <a:rPr sz="1000" spc="-15">
                <a:solidFill>
                  <a:srgbClr val="252525"/>
                </a:solidFill>
                <a:latin typeface="Arial"/>
                <a:cs typeface="Arial"/>
              </a:rPr>
              <a:t> </a:t>
            </a:r>
            <a:r>
              <a:rPr sz="1000" spc="5">
                <a:solidFill>
                  <a:srgbClr val="252525"/>
                </a:solidFill>
                <a:latin typeface="Arial"/>
                <a:cs typeface="Arial"/>
              </a:rPr>
              <a:t>an</a:t>
            </a:r>
            <a:r>
              <a:rPr sz="1000">
                <a:solidFill>
                  <a:srgbClr val="252525"/>
                </a:solidFill>
                <a:latin typeface="Arial"/>
                <a:cs typeface="Arial"/>
              </a:rPr>
              <a:t>d</a:t>
            </a:r>
            <a:r>
              <a:rPr sz="1000" spc="-3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spc="-35">
                <a:solidFill>
                  <a:srgbClr val="252525"/>
                </a:solidFill>
                <a:latin typeface="Arial"/>
                <a:cs typeface="Arial"/>
              </a:rPr>
              <a:t>m</a:t>
            </a:r>
            <a:r>
              <a:rPr sz="1000" spc="5">
                <a:solidFill>
                  <a:srgbClr val="252525"/>
                </a:solidFill>
                <a:latin typeface="Arial"/>
                <a:cs typeface="Arial"/>
              </a:rPr>
              <a:t>ode</a:t>
            </a:r>
            <a:r>
              <a:rPr sz="1000">
                <a:solidFill>
                  <a:srgbClr val="252525"/>
                </a:solidFill>
                <a:latin typeface="Arial"/>
                <a:cs typeface="Arial"/>
              </a:rPr>
              <a:t>l</a:t>
            </a:r>
            <a:r>
              <a:rPr sz="1000" spc="-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 </a:t>
            </a:r>
            <a:r>
              <a:rPr sz="1000" spc="5">
                <a:solidFill>
                  <a:srgbClr val="252525"/>
                </a:solidFill>
                <a:latin typeface="Arial"/>
                <a:cs typeface="Arial"/>
              </a:rPr>
              <a:t>r</a:t>
            </a:r>
            <a:r>
              <a:rPr sz="1000" spc="-45">
                <a:solidFill>
                  <a:srgbClr val="252525"/>
                </a:solidFill>
                <a:latin typeface="Arial"/>
                <a:cs typeface="Arial"/>
              </a:rPr>
              <a:t>e</a:t>
            </a:r>
            <a:r>
              <a:rPr sz="1000" spc="5">
                <a:solidFill>
                  <a:srgbClr val="252525"/>
                </a:solidFill>
                <a:latin typeface="Arial"/>
                <a:cs typeface="Arial"/>
              </a:rPr>
              <a:t>-</a:t>
            </a:r>
            <a:r>
              <a:rPr sz="1000">
                <a:solidFill>
                  <a:srgbClr val="252525"/>
                </a:solidFill>
                <a:latin typeface="Arial"/>
                <a:cs typeface="Arial"/>
              </a:rPr>
              <a:t>t</a:t>
            </a:r>
            <a:r>
              <a:rPr sz="1000" spc="5">
                <a:solidFill>
                  <a:srgbClr val="252525"/>
                </a:solidFill>
                <a:latin typeface="Arial"/>
                <a:cs typeface="Arial"/>
              </a:rPr>
              <a:t>r</a:t>
            </a:r>
            <a:r>
              <a:rPr sz="1000">
                <a:solidFill>
                  <a:srgbClr val="252525"/>
                </a:solidFill>
                <a:latin typeface="Arial"/>
                <a:cs typeface="Arial"/>
              </a:rPr>
              <a:t>a</a:t>
            </a:r>
            <a:r>
              <a:rPr sz="1000" spc="15">
                <a:solidFill>
                  <a:srgbClr val="252525"/>
                </a:solidFill>
                <a:latin typeface="Arial"/>
                <a:cs typeface="Arial"/>
              </a:rPr>
              <a:t>i</a:t>
            </a:r>
            <a:r>
              <a:rPr sz="1000">
                <a:solidFill>
                  <a:srgbClr val="252525"/>
                </a:solidFill>
                <a:latin typeface="Arial"/>
                <a:cs typeface="Arial"/>
              </a:rPr>
              <a:t>ne</a:t>
            </a:r>
            <a:r>
              <a:rPr sz="1000" spc="-20">
                <a:solidFill>
                  <a:srgbClr val="252525"/>
                </a:solidFill>
                <a:latin typeface="Arial"/>
                <a:cs typeface="Arial"/>
              </a:rPr>
              <a:t>d</a:t>
            </a:r>
            <a:r>
              <a:rPr sz="1000">
                <a:solidFill>
                  <a:srgbClr val="252525"/>
                </a:solidFill>
                <a:latin typeface="Arial"/>
                <a:cs typeface="Arial"/>
              </a:rPr>
              <a:t>.</a:t>
            </a:r>
            <a:endParaRPr sz="1000">
              <a:latin typeface="Arial"/>
              <a:cs typeface="Arial"/>
            </a:endParaRPr>
          </a:p>
          <a:p>
            <a:pPr marL="870585" algn="ctr">
              <a:lnSpc>
                <a:spcPct val="100000"/>
              </a:lnSpc>
              <a:spcBef>
                <a:spcPts val="80"/>
              </a:spcBef>
            </a:pPr>
            <a:r>
              <a:rPr sz="1800" spc="-5">
                <a:solidFill>
                  <a:srgbClr val="252525"/>
                </a:solidFill>
                <a:latin typeface="Arial"/>
                <a:cs typeface="Arial"/>
              </a:rPr>
              <a:t>24</a:t>
            </a:r>
            <a:endParaRPr sz="1800">
              <a:latin typeface="Arial"/>
              <a:cs typeface="Arial"/>
            </a:endParaRPr>
          </a:p>
        </p:txBody>
      </p:sp>
      <p:sp>
        <p:nvSpPr>
          <p:cNvPr id="7" name="object 7"/>
          <p:cNvSpPr txBox="1"/>
          <p:nvPr/>
        </p:nvSpPr>
        <p:spPr>
          <a:xfrm>
            <a:off x="353377" y="241379"/>
            <a:ext cx="2185670" cy="177800"/>
          </a:xfrm>
          <a:prstGeom prst="rect">
            <a:avLst/>
          </a:prstGeom>
        </p:spPr>
        <p:txBody>
          <a:bodyPr vert="horz" wrap="square" lIns="0" tIns="0" rIns="0" bIns="0" rtlCol="0">
            <a:spAutoFit/>
          </a:bodyPr>
          <a:lstStyle/>
          <a:p>
            <a:pPr marL="12700">
              <a:lnSpc>
                <a:spcPct val="100000"/>
              </a:lnSpc>
            </a:pPr>
            <a:r>
              <a:rPr sz="1200" b="1" spc="-60">
                <a:solidFill>
                  <a:srgbClr val="252525"/>
                </a:solidFill>
                <a:latin typeface="Arial"/>
                <a:cs typeface="Arial"/>
              </a:rPr>
              <a:t>V</a:t>
            </a:r>
            <a:r>
              <a:rPr sz="1200" b="1" spc="-10">
                <a:solidFill>
                  <a:srgbClr val="252525"/>
                </a:solidFill>
                <a:latin typeface="Arial"/>
                <a:cs typeface="Arial"/>
              </a:rPr>
              <a:t>a</a:t>
            </a:r>
            <a:r>
              <a:rPr sz="1200" b="1">
                <a:solidFill>
                  <a:srgbClr val="252525"/>
                </a:solidFill>
                <a:latin typeface="Arial"/>
                <a:cs typeface="Arial"/>
              </a:rPr>
              <a:t>li</a:t>
            </a:r>
            <a:r>
              <a:rPr sz="1200" b="1" spc="5">
                <a:solidFill>
                  <a:srgbClr val="252525"/>
                </a:solidFill>
                <a:latin typeface="Arial"/>
                <a:cs typeface="Arial"/>
              </a:rPr>
              <a:t>d</a:t>
            </a:r>
            <a:r>
              <a:rPr sz="1200" b="1" spc="-10">
                <a:solidFill>
                  <a:srgbClr val="252525"/>
                </a:solidFill>
                <a:latin typeface="Arial"/>
                <a:cs typeface="Arial"/>
              </a:rPr>
              <a:t>a</a:t>
            </a:r>
            <a:r>
              <a:rPr sz="1200" b="1">
                <a:solidFill>
                  <a:srgbClr val="252525"/>
                </a:solidFill>
                <a:latin typeface="Arial"/>
                <a:cs typeface="Arial"/>
              </a:rPr>
              <a:t>te</a:t>
            </a:r>
            <a:r>
              <a:rPr sz="1200" b="1" spc="-5">
                <a:solidFill>
                  <a:srgbClr val="252525"/>
                </a:solidFill>
                <a:latin typeface="Arial"/>
                <a:cs typeface="Arial"/>
              </a:rPr>
              <a:t> </a:t>
            </a: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spc="15">
                <a:solidFill>
                  <a:srgbClr val="252525"/>
                </a:solidFill>
                <a:latin typeface="Arial"/>
                <a:cs typeface="Arial"/>
              </a:rPr>
              <a:t>M</a:t>
            </a:r>
            <a:r>
              <a:rPr sz="1200" b="1" spc="5">
                <a:solidFill>
                  <a:srgbClr val="252525"/>
                </a:solidFill>
                <a:latin typeface="Arial"/>
                <a:cs typeface="Arial"/>
              </a:rPr>
              <a:t>od</a:t>
            </a:r>
            <a:r>
              <a:rPr sz="1200" b="1" spc="-10">
                <a:solidFill>
                  <a:srgbClr val="252525"/>
                </a:solidFill>
                <a:latin typeface="Arial"/>
                <a:cs typeface="Arial"/>
              </a:rPr>
              <a:t>e</a:t>
            </a:r>
            <a:r>
              <a:rPr sz="1200" b="1">
                <a:solidFill>
                  <a:srgbClr val="252525"/>
                </a:solidFill>
                <a:latin typeface="Arial"/>
                <a:cs typeface="Arial"/>
              </a:rPr>
              <a:t>l</a:t>
            </a:r>
            <a:r>
              <a:rPr sz="1200" b="1" spc="-10">
                <a:solidFill>
                  <a:srgbClr val="252525"/>
                </a:solidFill>
                <a:latin typeface="Arial"/>
                <a:cs typeface="Arial"/>
              </a:rPr>
              <a:t>s</a:t>
            </a:r>
            <a:r>
              <a:rPr sz="1200" b="1">
                <a:solidFill>
                  <a:srgbClr val="252525"/>
                </a:solidFill>
                <a:latin typeface="Arial"/>
                <a:cs typeface="Arial"/>
              </a:rPr>
              <a:t>(S</a:t>
            </a:r>
            <a:r>
              <a:rPr sz="1200" b="1" spc="-10">
                <a:solidFill>
                  <a:srgbClr val="252525"/>
                </a:solidFill>
                <a:latin typeface="Arial"/>
                <a:cs typeface="Arial"/>
              </a:rPr>
              <a:t>am</a:t>
            </a:r>
            <a:r>
              <a:rPr sz="1200" b="1" spc="5">
                <a:solidFill>
                  <a:srgbClr val="252525"/>
                </a:solidFill>
                <a:latin typeface="Arial"/>
                <a:cs typeface="Arial"/>
              </a:rPr>
              <a:t>p</a:t>
            </a:r>
            <a:r>
              <a:rPr sz="1200" b="1">
                <a:solidFill>
                  <a:srgbClr val="252525"/>
                </a:solidFill>
                <a:latin typeface="Arial"/>
                <a:cs typeface="Arial"/>
              </a:rPr>
              <a:t>l</a:t>
            </a:r>
            <a:r>
              <a:rPr sz="1200" b="1" spc="-10">
                <a:solidFill>
                  <a:srgbClr val="252525"/>
                </a:solidFill>
                <a:latin typeface="Arial"/>
                <a:cs typeface="Arial"/>
              </a:rPr>
              <a:t>e</a:t>
            </a:r>
            <a:r>
              <a:rPr sz="1200" b="1">
                <a:solidFill>
                  <a:srgbClr val="252525"/>
                </a:solidFill>
                <a:latin typeface="Arial"/>
                <a:cs typeface="Arial"/>
              </a:rPr>
              <a:t>)</a:t>
            </a:r>
            <a:endParaRPr sz="1200">
              <a:latin typeface="Arial"/>
              <a:cs typeface="Arial"/>
            </a:endParaRPr>
          </a:p>
        </p:txBody>
      </p:sp>
      <p:sp>
        <p:nvSpPr>
          <p:cNvPr id="8" name="object 8"/>
          <p:cNvSpPr txBox="1"/>
          <p:nvPr/>
        </p:nvSpPr>
        <p:spPr>
          <a:xfrm>
            <a:off x="3127755" y="1331297"/>
            <a:ext cx="5615940" cy="1068070"/>
          </a:xfrm>
          <a:prstGeom prst="rect">
            <a:avLst/>
          </a:prstGeom>
        </p:spPr>
        <p:txBody>
          <a:bodyPr vert="horz" wrap="square" lIns="0" tIns="0" rIns="0" bIns="0" rtlCol="0">
            <a:spAutoFit/>
          </a:bodyPr>
          <a:lstStyle/>
          <a:p>
            <a:pPr marL="12700" marR="5080" algn="just">
              <a:lnSpc>
                <a:spcPct val="100000"/>
              </a:lnSpc>
            </a:pPr>
            <a:r>
              <a:rPr sz="1000" spc="5">
                <a:solidFill>
                  <a:srgbClr val="252525"/>
                </a:solidFill>
                <a:latin typeface="Arial"/>
                <a:cs typeface="Arial"/>
              </a:rPr>
              <a:t>Fr</a:t>
            </a:r>
            <a:r>
              <a:rPr sz="1000">
                <a:solidFill>
                  <a:srgbClr val="252525"/>
                </a:solidFill>
                <a:latin typeface="Arial"/>
                <a:cs typeface="Arial"/>
              </a:rPr>
              <a:t>om</a:t>
            </a:r>
            <a:r>
              <a:rPr sz="1000" spc="-15">
                <a:solidFill>
                  <a:srgbClr val="252525"/>
                </a:solidFill>
                <a:latin typeface="Arial"/>
                <a:cs typeface="Arial"/>
              </a:rPr>
              <a:t> </a:t>
            </a:r>
            <a:r>
              <a:rPr sz="1000" spc="-10">
                <a:solidFill>
                  <a:srgbClr val="252525"/>
                </a:solidFill>
                <a:latin typeface="Arial"/>
                <a:cs typeface="Arial"/>
              </a:rPr>
              <a:t>P</a:t>
            </a:r>
            <a:r>
              <a:rPr sz="1000" spc="15">
                <a:solidFill>
                  <a:srgbClr val="252525"/>
                </a:solidFill>
                <a:latin typeface="Arial"/>
                <a:cs typeface="Arial"/>
              </a:rPr>
              <a:t>i</a:t>
            </a:r>
            <a:r>
              <a:rPr sz="1000">
                <a:solidFill>
                  <a:srgbClr val="252525"/>
                </a:solidFill>
                <a:latin typeface="Arial"/>
                <a:cs typeface="Arial"/>
              </a:rPr>
              <a:t>pe</a:t>
            </a:r>
            <a:r>
              <a:rPr sz="1000" spc="15">
                <a:solidFill>
                  <a:srgbClr val="252525"/>
                </a:solidFill>
                <a:latin typeface="Arial"/>
                <a:cs typeface="Arial"/>
              </a:rPr>
              <a:t>li</a:t>
            </a:r>
            <a:r>
              <a:rPr sz="1000" spc="-20">
                <a:solidFill>
                  <a:srgbClr val="252525"/>
                </a:solidFill>
                <a:latin typeface="Arial"/>
                <a:cs typeface="Arial"/>
              </a:rPr>
              <a:t>n</a:t>
            </a:r>
            <a:r>
              <a:rPr sz="1000">
                <a:solidFill>
                  <a:srgbClr val="252525"/>
                </a:solidFill>
                <a:latin typeface="Arial"/>
                <a:cs typeface="Arial"/>
              </a:rPr>
              <a:t>e</a:t>
            </a:r>
            <a:r>
              <a:rPr sz="1000" spc="-15">
                <a:solidFill>
                  <a:srgbClr val="252525"/>
                </a:solidFill>
                <a:latin typeface="Arial"/>
                <a:cs typeface="Arial"/>
              </a:rPr>
              <a:t>1</a:t>
            </a:r>
            <a:r>
              <a:rPr sz="1000">
                <a:solidFill>
                  <a:srgbClr val="252525"/>
                </a:solidFill>
                <a:latin typeface="Arial"/>
                <a:cs typeface="Arial"/>
              </a:rPr>
              <a:t>,</a:t>
            </a:r>
            <a:r>
              <a:rPr sz="1000" spc="-6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e can</a:t>
            </a:r>
            <a:r>
              <a:rPr sz="1000" spc="-20">
                <a:solidFill>
                  <a:srgbClr val="252525"/>
                </a:solidFill>
                <a:latin typeface="Arial"/>
                <a:cs typeface="Arial"/>
              </a:rPr>
              <a:t> </a:t>
            </a:r>
            <a:r>
              <a:rPr sz="1000">
                <a:solidFill>
                  <a:srgbClr val="252525"/>
                </a:solidFill>
                <a:latin typeface="Arial"/>
                <a:cs typeface="Arial"/>
              </a:rPr>
              <a:t>see</a:t>
            </a:r>
            <a:r>
              <a:rPr sz="1000" spc="-20">
                <a:solidFill>
                  <a:srgbClr val="252525"/>
                </a:solidFill>
                <a:latin typeface="Arial"/>
                <a:cs typeface="Arial"/>
              </a:rPr>
              <a:t> </a:t>
            </a:r>
            <a:r>
              <a:rPr sz="1000">
                <a:solidFill>
                  <a:srgbClr val="252525"/>
                </a:solidFill>
                <a:latin typeface="Arial"/>
                <a:cs typeface="Arial"/>
              </a:rPr>
              <a:t>that</a:t>
            </a:r>
            <a:r>
              <a:rPr sz="1000" spc="-40">
                <a:solidFill>
                  <a:srgbClr val="252525"/>
                </a:solidFill>
                <a:latin typeface="Arial"/>
                <a:cs typeface="Arial"/>
              </a:rPr>
              <a:t> </a:t>
            </a:r>
            <a:r>
              <a:rPr sz="1000">
                <a:solidFill>
                  <a:srgbClr val="252525"/>
                </a:solidFill>
                <a:latin typeface="Arial"/>
                <a:cs typeface="Arial"/>
              </a:rPr>
              <a:t>the</a:t>
            </a:r>
            <a:r>
              <a:rPr sz="1000" spc="-20">
                <a:solidFill>
                  <a:srgbClr val="252525"/>
                </a:solidFill>
                <a:latin typeface="Arial"/>
                <a:cs typeface="Arial"/>
              </a:rPr>
              <a:t> </a:t>
            </a:r>
            <a:r>
              <a:rPr sz="1000" b="1" spc="-15">
                <a:solidFill>
                  <a:srgbClr val="252525"/>
                </a:solidFill>
                <a:latin typeface="Arial"/>
                <a:cs typeface="Arial"/>
              </a:rPr>
              <a:t>m</a:t>
            </a:r>
            <a:r>
              <a:rPr sz="1000" b="1" spc="5">
                <a:solidFill>
                  <a:srgbClr val="252525"/>
                </a:solidFill>
                <a:latin typeface="Arial"/>
                <a:cs typeface="Arial"/>
              </a:rPr>
              <a:t>od</a:t>
            </a:r>
            <a:r>
              <a:rPr sz="1000" b="1">
                <a:solidFill>
                  <a:srgbClr val="252525"/>
                </a:solidFill>
                <a:latin typeface="Arial"/>
                <a:cs typeface="Arial"/>
              </a:rPr>
              <a:t>el</a:t>
            </a:r>
            <a:r>
              <a:rPr sz="1000" b="1" spc="-20">
                <a:solidFill>
                  <a:srgbClr val="252525"/>
                </a:solidFill>
                <a:latin typeface="Arial"/>
                <a:cs typeface="Arial"/>
              </a:rPr>
              <a:t> </a:t>
            </a:r>
            <a:r>
              <a:rPr sz="1000" b="1">
                <a:solidFill>
                  <a:srgbClr val="252525"/>
                </a:solidFill>
                <a:latin typeface="Arial"/>
                <a:cs typeface="Arial"/>
              </a:rPr>
              <a:t>acc</a:t>
            </a:r>
            <a:r>
              <a:rPr sz="1000" b="1" spc="-10">
                <a:solidFill>
                  <a:srgbClr val="252525"/>
                </a:solidFill>
                <a:latin typeface="Arial"/>
                <a:cs typeface="Arial"/>
              </a:rPr>
              <a:t>ur</a:t>
            </a:r>
            <a:r>
              <a:rPr sz="1000" b="1">
                <a:solidFill>
                  <a:srgbClr val="252525"/>
                </a:solidFill>
                <a:latin typeface="Arial"/>
                <a:cs typeface="Arial"/>
              </a:rPr>
              <a:t>acy</a:t>
            </a:r>
            <a:r>
              <a:rPr sz="1000" b="1" spc="-40">
                <a:solidFill>
                  <a:srgbClr val="252525"/>
                </a:solidFill>
                <a:latin typeface="Arial"/>
                <a:cs typeface="Arial"/>
              </a:rPr>
              <a:t> </a:t>
            </a:r>
            <a:r>
              <a:rPr sz="1000" b="1">
                <a:solidFill>
                  <a:srgbClr val="252525"/>
                </a:solidFill>
                <a:latin typeface="Arial"/>
                <a:cs typeface="Arial"/>
              </a:rPr>
              <a:t>is</a:t>
            </a:r>
            <a:r>
              <a:rPr sz="1000" b="1" spc="-20">
                <a:solidFill>
                  <a:srgbClr val="252525"/>
                </a:solidFill>
                <a:latin typeface="Arial"/>
                <a:cs typeface="Arial"/>
              </a:rPr>
              <a:t> </a:t>
            </a:r>
            <a:r>
              <a:rPr sz="1000" b="1">
                <a:solidFill>
                  <a:srgbClr val="252525"/>
                </a:solidFill>
                <a:latin typeface="Arial"/>
                <a:cs typeface="Arial"/>
              </a:rPr>
              <a:t>90</a:t>
            </a:r>
            <a:r>
              <a:rPr sz="1000" b="1" spc="-55">
                <a:solidFill>
                  <a:srgbClr val="252525"/>
                </a:solidFill>
                <a:latin typeface="Arial"/>
                <a:cs typeface="Arial"/>
              </a:rPr>
              <a:t>%</a:t>
            </a:r>
            <a:r>
              <a:rPr sz="1000" b="1">
                <a:solidFill>
                  <a:srgbClr val="252525"/>
                </a:solidFill>
                <a:latin typeface="Arial"/>
                <a:cs typeface="Arial"/>
              </a:rPr>
              <a:t>,</a:t>
            </a:r>
            <a:r>
              <a:rPr sz="1000" b="1" spc="20">
                <a:solidFill>
                  <a:srgbClr val="252525"/>
                </a:solidFill>
                <a:latin typeface="Arial"/>
                <a:cs typeface="Arial"/>
              </a:rPr>
              <a:t> </a:t>
            </a:r>
            <a:r>
              <a:rPr sz="1000" b="1" spc="5">
                <a:solidFill>
                  <a:srgbClr val="252525"/>
                </a:solidFill>
                <a:latin typeface="Arial"/>
                <a:cs typeface="Arial"/>
              </a:rPr>
              <a:t>p</a:t>
            </a:r>
            <a:r>
              <a:rPr sz="1000" b="1" spc="-10">
                <a:solidFill>
                  <a:srgbClr val="252525"/>
                </a:solidFill>
                <a:latin typeface="Arial"/>
                <a:cs typeface="Arial"/>
              </a:rPr>
              <a:t>r</a:t>
            </a:r>
            <a:r>
              <a:rPr sz="1000" b="1">
                <a:solidFill>
                  <a:srgbClr val="252525"/>
                </a:solidFill>
                <a:latin typeface="Arial"/>
                <a:cs typeface="Arial"/>
              </a:rPr>
              <a:t>ecisi</a:t>
            </a:r>
            <a:r>
              <a:rPr sz="1000" b="1" spc="5">
                <a:solidFill>
                  <a:srgbClr val="252525"/>
                </a:solidFill>
                <a:latin typeface="Arial"/>
                <a:cs typeface="Arial"/>
              </a:rPr>
              <a:t>o</a:t>
            </a:r>
            <a:r>
              <a:rPr sz="1000" b="1">
                <a:solidFill>
                  <a:srgbClr val="252525"/>
                </a:solidFill>
                <a:latin typeface="Arial"/>
                <a:cs typeface="Arial"/>
              </a:rPr>
              <a:t>n</a:t>
            </a:r>
            <a:r>
              <a:rPr sz="1000" b="1" spc="-55">
                <a:solidFill>
                  <a:srgbClr val="252525"/>
                </a:solidFill>
                <a:latin typeface="Arial"/>
                <a:cs typeface="Arial"/>
              </a:rPr>
              <a:t> </a:t>
            </a:r>
            <a:r>
              <a:rPr sz="1000" b="1">
                <a:solidFill>
                  <a:srgbClr val="252525"/>
                </a:solidFill>
                <a:latin typeface="Arial"/>
                <a:cs typeface="Arial"/>
              </a:rPr>
              <a:t>is</a:t>
            </a:r>
            <a:r>
              <a:rPr sz="1000" b="1" spc="-20">
                <a:solidFill>
                  <a:srgbClr val="252525"/>
                </a:solidFill>
                <a:latin typeface="Arial"/>
                <a:cs typeface="Arial"/>
              </a:rPr>
              <a:t> </a:t>
            </a:r>
            <a:r>
              <a:rPr sz="1000" b="1">
                <a:solidFill>
                  <a:srgbClr val="252525"/>
                </a:solidFill>
                <a:latin typeface="Arial"/>
                <a:cs typeface="Arial"/>
              </a:rPr>
              <a:t>70%</a:t>
            </a:r>
            <a:r>
              <a:rPr sz="1000" b="1" spc="-35">
                <a:solidFill>
                  <a:srgbClr val="252525"/>
                </a:solidFill>
                <a:latin typeface="Arial"/>
                <a:cs typeface="Arial"/>
              </a:rPr>
              <a:t> </a:t>
            </a:r>
            <a:r>
              <a:rPr sz="1000" b="1">
                <a:solidFill>
                  <a:srgbClr val="252525"/>
                </a:solidFill>
                <a:latin typeface="Arial"/>
                <a:cs typeface="Arial"/>
              </a:rPr>
              <a:t>a</a:t>
            </a:r>
            <a:r>
              <a:rPr sz="1000" b="1" spc="-10">
                <a:solidFill>
                  <a:srgbClr val="252525"/>
                </a:solidFill>
                <a:latin typeface="Arial"/>
                <a:cs typeface="Arial"/>
              </a:rPr>
              <a:t>n</a:t>
            </a:r>
            <a:r>
              <a:rPr sz="1000" b="1">
                <a:solidFill>
                  <a:srgbClr val="252525"/>
                </a:solidFill>
                <a:latin typeface="Arial"/>
                <a:cs typeface="Arial"/>
              </a:rPr>
              <a:t>d</a:t>
            </a:r>
            <a:r>
              <a:rPr sz="1000" b="1" spc="-15">
                <a:solidFill>
                  <a:srgbClr val="252525"/>
                </a:solidFill>
                <a:latin typeface="Arial"/>
                <a:cs typeface="Arial"/>
              </a:rPr>
              <a:t> </a:t>
            </a:r>
            <a:r>
              <a:rPr sz="1000" b="1" spc="-10">
                <a:solidFill>
                  <a:srgbClr val="252525"/>
                </a:solidFill>
                <a:latin typeface="Arial"/>
                <a:cs typeface="Arial"/>
              </a:rPr>
              <a:t>r</a:t>
            </a:r>
            <a:r>
              <a:rPr sz="1000" b="1">
                <a:solidFill>
                  <a:srgbClr val="252525"/>
                </a:solidFill>
                <a:latin typeface="Arial"/>
                <a:cs typeface="Arial"/>
              </a:rPr>
              <a:t>ecall</a:t>
            </a:r>
            <a:r>
              <a:rPr sz="1000" b="1" spc="-40">
                <a:solidFill>
                  <a:srgbClr val="252525"/>
                </a:solidFill>
                <a:latin typeface="Arial"/>
                <a:cs typeface="Arial"/>
              </a:rPr>
              <a:t> </a:t>
            </a:r>
            <a:r>
              <a:rPr sz="1000" b="1">
                <a:solidFill>
                  <a:srgbClr val="252525"/>
                </a:solidFill>
                <a:latin typeface="Arial"/>
                <a:cs typeface="Arial"/>
              </a:rPr>
              <a:t>is</a:t>
            </a:r>
            <a:r>
              <a:rPr sz="1000" b="1" spc="-20">
                <a:solidFill>
                  <a:srgbClr val="252525"/>
                </a:solidFill>
                <a:latin typeface="Arial"/>
                <a:cs typeface="Arial"/>
              </a:rPr>
              <a:t> </a:t>
            </a:r>
            <a:r>
              <a:rPr sz="1000" b="1">
                <a:solidFill>
                  <a:srgbClr val="252525"/>
                </a:solidFill>
                <a:latin typeface="Arial"/>
                <a:cs typeface="Arial"/>
              </a:rPr>
              <a:t>50</a:t>
            </a:r>
            <a:r>
              <a:rPr sz="1000" b="1" spc="-55">
                <a:solidFill>
                  <a:srgbClr val="252525"/>
                </a:solidFill>
                <a:latin typeface="Arial"/>
                <a:cs typeface="Arial"/>
              </a:rPr>
              <a:t>%</a:t>
            </a:r>
            <a:r>
              <a:rPr sz="1000" b="1">
                <a:solidFill>
                  <a:srgbClr val="252525"/>
                </a:solidFill>
                <a:latin typeface="Arial"/>
                <a:cs typeface="Arial"/>
              </a:rPr>
              <a:t>. </a:t>
            </a:r>
            <a:r>
              <a:rPr sz="1000">
                <a:solidFill>
                  <a:srgbClr val="252525"/>
                </a:solidFill>
                <a:latin typeface="Arial"/>
                <a:cs typeface="Arial"/>
              </a:rPr>
              <a:t>Look</a:t>
            </a:r>
            <a:r>
              <a:rPr sz="1000" spc="15">
                <a:solidFill>
                  <a:srgbClr val="252525"/>
                </a:solidFill>
                <a:latin typeface="Arial"/>
                <a:cs typeface="Arial"/>
              </a:rPr>
              <a:t>i</a:t>
            </a:r>
            <a:r>
              <a:rPr sz="1000">
                <a:solidFill>
                  <a:srgbClr val="252525"/>
                </a:solidFill>
                <a:latin typeface="Arial"/>
                <a:cs typeface="Arial"/>
              </a:rPr>
              <a:t>ng</a:t>
            </a:r>
            <a:r>
              <a:rPr sz="1000" spc="-55">
                <a:solidFill>
                  <a:srgbClr val="252525"/>
                </a:solidFill>
                <a:latin typeface="Arial"/>
                <a:cs typeface="Arial"/>
              </a:rPr>
              <a:t> </a:t>
            </a:r>
            <a:r>
              <a:rPr sz="1000">
                <a:solidFill>
                  <a:srgbClr val="252525"/>
                </a:solidFill>
                <a:latin typeface="Arial"/>
                <a:cs typeface="Arial"/>
              </a:rPr>
              <a:t>at</a:t>
            </a:r>
            <a:r>
              <a:rPr sz="1000" spc="-2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a:solidFill>
                  <a:srgbClr val="252525"/>
                </a:solidFill>
                <a:latin typeface="Arial"/>
                <a:cs typeface="Arial"/>
              </a:rPr>
              <a:t>ROC cu</a:t>
            </a:r>
            <a:r>
              <a:rPr sz="1000" spc="5">
                <a:solidFill>
                  <a:srgbClr val="252525"/>
                </a:solidFill>
                <a:latin typeface="Arial"/>
                <a:cs typeface="Arial"/>
              </a:rPr>
              <a:t>r</a:t>
            </a:r>
            <a:r>
              <a:rPr sz="1000">
                <a:solidFill>
                  <a:srgbClr val="252525"/>
                </a:solidFill>
                <a:latin typeface="Arial"/>
                <a:cs typeface="Arial"/>
              </a:rPr>
              <a:t>ve,</a:t>
            </a:r>
            <a:r>
              <a:rPr sz="1000" spc="-4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e</a:t>
            </a:r>
            <a:r>
              <a:rPr sz="1000" spc="20">
                <a:solidFill>
                  <a:srgbClr val="252525"/>
                </a:solidFill>
                <a:latin typeface="Arial"/>
                <a:cs typeface="Arial"/>
              </a:rPr>
              <a:t> </a:t>
            </a:r>
            <a:r>
              <a:rPr sz="1000">
                <a:solidFill>
                  <a:srgbClr val="252525"/>
                </a:solidFill>
                <a:latin typeface="Arial"/>
                <a:cs typeface="Arial"/>
              </a:rPr>
              <a:t>can</a:t>
            </a:r>
            <a:r>
              <a:rPr sz="1000" spc="-15">
                <a:solidFill>
                  <a:srgbClr val="252525"/>
                </a:solidFill>
                <a:latin typeface="Arial"/>
                <a:cs typeface="Arial"/>
              </a:rPr>
              <a:t> </a:t>
            </a:r>
            <a:r>
              <a:rPr sz="1000">
                <a:solidFill>
                  <a:srgbClr val="252525"/>
                </a:solidFill>
                <a:latin typeface="Arial"/>
                <a:cs typeface="Arial"/>
              </a:rPr>
              <a:t>see</a:t>
            </a:r>
            <a:r>
              <a:rPr sz="1000" spc="-3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t</a:t>
            </a:r>
            <a:r>
              <a:rPr sz="1000" spc="-2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0.9</a:t>
            </a:r>
            <a:r>
              <a:rPr sz="1000" spc="-15">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h</a:t>
            </a:r>
            <a:r>
              <a:rPr sz="1000" spc="15">
                <a:solidFill>
                  <a:srgbClr val="252525"/>
                </a:solidFill>
                <a:latin typeface="Arial"/>
                <a:cs typeface="Arial"/>
              </a:rPr>
              <a:t>i</a:t>
            </a:r>
            <a:r>
              <a:rPr sz="1000">
                <a:solidFill>
                  <a:srgbClr val="252525"/>
                </a:solidFill>
                <a:latin typeface="Arial"/>
                <a:cs typeface="Arial"/>
              </a:rPr>
              <a:t>ch</a:t>
            </a:r>
            <a:r>
              <a:rPr sz="1000" spc="-15">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near</a:t>
            </a:r>
            <a:r>
              <a:rPr sz="1000" spc="-35">
                <a:solidFill>
                  <a:srgbClr val="252525"/>
                </a:solidFill>
                <a:latin typeface="Arial"/>
                <a:cs typeface="Arial"/>
              </a:rPr>
              <a:t> </a:t>
            </a:r>
            <a:r>
              <a:rPr sz="1000">
                <a:solidFill>
                  <a:srgbClr val="252525"/>
                </a:solidFill>
                <a:latin typeface="Arial"/>
                <a:cs typeface="Arial"/>
              </a:rPr>
              <a:t>1</a:t>
            </a:r>
            <a:r>
              <a:rPr sz="1000" spc="2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h</a:t>
            </a:r>
            <a:r>
              <a:rPr sz="1000" spc="15">
                <a:solidFill>
                  <a:srgbClr val="252525"/>
                </a:solidFill>
                <a:latin typeface="Arial"/>
                <a:cs typeface="Arial"/>
              </a:rPr>
              <a:t>i</a:t>
            </a:r>
            <a:r>
              <a:rPr sz="1000">
                <a:solidFill>
                  <a:srgbClr val="252525"/>
                </a:solidFill>
                <a:latin typeface="Arial"/>
                <a:cs typeface="Arial"/>
              </a:rPr>
              <a:t>ch </a:t>
            </a:r>
            <a:r>
              <a:rPr sz="1000" spc="-35">
                <a:solidFill>
                  <a:srgbClr val="252525"/>
                </a:solidFill>
                <a:latin typeface="Arial"/>
                <a:cs typeface="Arial"/>
              </a:rPr>
              <a:t>m</a:t>
            </a:r>
            <a:r>
              <a:rPr sz="1000">
                <a:solidFill>
                  <a:srgbClr val="252525"/>
                </a:solidFill>
                <a:latin typeface="Arial"/>
                <a:cs typeface="Arial"/>
              </a:rPr>
              <a:t>eans </a:t>
            </a:r>
            <a:r>
              <a:rPr sz="1000" spc="15">
                <a:solidFill>
                  <a:srgbClr val="252525"/>
                </a:solidFill>
                <a:latin typeface="Arial"/>
                <a:cs typeface="Arial"/>
              </a:rPr>
              <a:t>i</a:t>
            </a:r>
            <a:r>
              <a:rPr sz="1000">
                <a:solidFill>
                  <a:srgbClr val="252525"/>
                </a:solidFill>
                <a:latin typeface="Arial"/>
                <a:cs typeface="Arial"/>
              </a:rPr>
              <a:t>t</a:t>
            </a:r>
            <a:r>
              <a:rPr sz="1000" spc="-40">
                <a:solidFill>
                  <a:srgbClr val="252525"/>
                </a:solidFill>
                <a:latin typeface="Arial"/>
                <a:cs typeface="Arial"/>
              </a:rPr>
              <a:t> </a:t>
            </a:r>
            <a:r>
              <a:rPr sz="1000">
                <a:solidFill>
                  <a:srgbClr val="252525"/>
                </a:solidFill>
                <a:latin typeface="Arial"/>
                <a:cs typeface="Arial"/>
              </a:rPr>
              <a:t>has</a:t>
            </a:r>
            <a:r>
              <a:rPr sz="1000" spc="-20">
                <a:solidFill>
                  <a:srgbClr val="252525"/>
                </a:solidFill>
                <a:latin typeface="Arial"/>
                <a:cs typeface="Arial"/>
              </a:rPr>
              <a:t> </a:t>
            </a:r>
            <a:r>
              <a:rPr sz="1000">
                <a:solidFill>
                  <a:srgbClr val="252525"/>
                </a:solidFill>
                <a:latin typeface="Arial"/>
                <a:cs typeface="Arial"/>
              </a:rPr>
              <a:t>a</a:t>
            </a:r>
            <a:r>
              <a:rPr sz="1000" spc="-5">
                <a:solidFill>
                  <a:srgbClr val="252525"/>
                </a:solidFill>
                <a:latin typeface="Arial"/>
                <a:cs typeface="Arial"/>
              </a:rPr>
              <a:t> </a:t>
            </a:r>
            <a:r>
              <a:rPr sz="1000" b="1" spc="5">
                <a:solidFill>
                  <a:srgbClr val="252525"/>
                </a:solidFill>
                <a:latin typeface="Arial"/>
                <a:cs typeface="Arial"/>
              </a:rPr>
              <a:t>goo</a:t>
            </a:r>
            <a:r>
              <a:rPr sz="1000" b="1">
                <a:solidFill>
                  <a:srgbClr val="252525"/>
                </a:solidFill>
                <a:latin typeface="Arial"/>
                <a:cs typeface="Arial"/>
              </a:rPr>
              <a:t>d</a:t>
            </a:r>
            <a:r>
              <a:rPr sz="1000" b="1" spc="-10">
                <a:solidFill>
                  <a:srgbClr val="252525"/>
                </a:solidFill>
                <a:latin typeface="Arial"/>
                <a:cs typeface="Arial"/>
              </a:rPr>
              <a:t> m</a:t>
            </a:r>
            <a:r>
              <a:rPr sz="1000" b="1">
                <a:solidFill>
                  <a:srgbClr val="252525"/>
                </a:solidFill>
                <a:latin typeface="Arial"/>
                <a:cs typeface="Arial"/>
              </a:rPr>
              <a:t>eas</a:t>
            </a:r>
            <a:r>
              <a:rPr sz="1000" b="1" spc="-15">
                <a:solidFill>
                  <a:srgbClr val="252525"/>
                </a:solidFill>
                <a:latin typeface="Arial"/>
                <a:cs typeface="Arial"/>
              </a:rPr>
              <a:t>u</a:t>
            </a:r>
            <a:r>
              <a:rPr sz="1000" b="1" spc="-10">
                <a:solidFill>
                  <a:srgbClr val="252525"/>
                </a:solidFill>
                <a:latin typeface="Arial"/>
                <a:cs typeface="Arial"/>
              </a:rPr>
              <a:t>r</a:t>
            </a:r>
            <a:r>
              <a:rPr sz="1000" b="1">
                <a:solidFill>
                  <a:srgbClr val="252525"/>
                </a:solidFill>
                <a:latin typeface="Arial"/>
                <a:cs typeface="Arial"/>
              </a:rPr>
              <a:t>e </a:t>
            </a:r>
            <a:r>
              <a:rPr sz="1000" b="1" spc="5">
                <a:solidFill>
                  <a:srgbClr val="252525"/>
                </a:solidFill>
                <a:latin typeface="Arial"/>
                <a:cs typeface="Arial"/>
              </a:rPr>
              <a:t>o</a:t>
            </a:r>
            <a:r>
              <a:rPr sz="1000" b="1">
                <a:solidFill>
                  <a:srgbClr val="252525"/>
                </a:solidFill>
                <a:latin typeface="Arial"/>
                <a:cs typeface="Arial"/>
              </a:rPr>
              <a:t>f</a:t>
            </a:r>
            <a:r>
              <a:rPr sz="1000" b="1" spc="-15">
                <a:solidFill>
                  <a:srgbClr val="252525"/>
                </a:solidFill>
                <a:latin typeface="Arial"/>
                <a:cs typeface="Arial"/>
              </a:rPr>
              <a:t> </a:t>
            </a:r>
            <a:r>
              <a:rPr sz="1000" b="1">
                <a:solidFill>
                  <a:srgbClr val="252525"/>
                </a:solidFill>
                <a:latin typeface="Arial"/>
                <a:cs typeface="Arial"/>
              </a:rPr>
              <a:t>se</a:t>
            </a:r>
            <a:r>
              <a:rPr sz="1000" b="1" spc="5">
                <a:solidFill>
                  <a:srgbClr val="252525"/>
                </a:solidFill>
                <a:latin typeface="Arial"/>
                <a:cs typeface="Arial"/>
              </a:rPr>
              <a:t>p</a:t>
            </a:r>
            <a:r>
              <a:rPr sz="1000" b="1">
                <a:solidFill>
                  <a:srgbClr val="252525"/>
                </a:solidFill>
                <a:latin typeface="Arial"/>
                <a:cs typeface="Arial"/>
              </a:rPr>
              <a:t>a</a:t>
            </a:r>
            <a:r>
              <a:rPr sz="1000" b="1" spc="-10">
                <a:solidFill>
                  <a:srgbClr val="252525"/>
                </a:solidFill>
                <a:latin typeface="Arial"/>
                <a:cs typeface="Arial"/>
              </a:rPr>
              <a:t>r</a:t>
            </a:r>
            <a:r>
              <a:rPr sz="1000" b="1">
                <a:solidFill>
                  <a:srgbClr val="252525"/>
                </a:solidFill>
                <a:latin typeface="Arial"/>
                <a:cs typeface="Arial"/>
              </a:rPr>
              <a:t>a</a:t>
            </a:r>
            <a:r>
              <a:rPr sz="1000" b="1" spc="5">
                <a:solidFill>
                  <a:srgbClr val="252525"/>
                </a:solidFill>
                <a:latin typeface="Arial"/>
                <a:cs typeface="Arial"/>
              </a:rPr>
              <a:t>b</a:t>
            </a:r>
            <a:r>
              <a:rPr sz="1000" b="1">
                <a:solidFill>
                  <a:srgbClr val="252525"/>
                </a:solidFill>
                <a:latin typeface="Arial"/>
                <a:cs typeface="Arial"/>
              </a:rPr>
              <a:t>ili</a:t>
            </a:r>
            <a:r>
              <a:rPr sz="1000" b="1" spc="5">
                <a:solidFill>
                  <a:srgbClr val="252525"/>
                </a:solidFill>
                <a:latin typeface="Arial"/>
                <a:cs typeface="Arial"/>
              </a:rPr>
              <a:t>t</a:t>
            </a:r>
            <a:r>
              <a:rPr sz="1000" b="1">
                <a:solidFill>
                  <a:srgbClr val="252525"/>
                </a:solidFill>
                <a:latin typeface="Arial"/>
                <a:cs typeface="Arial"/>
              </a:rPr>
              <a:t>y</a:t>
            </a:r>
            <a:r>
              <a:rPr sz="1000" b="1" spc="-6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sz="1000">
                <a:solidFill>
                  <a:srgbClr val="252525"/>
                </a:solidFill>
                <a:latin typeface="Arial"/>
                <a:cs typeface="Arial"/>
              </a:rPr>
              <a:t>d</a:t>
            </a:r>
            <a:r>
              <a:rPr sz="1000" spc="15">
                <a:solidFill>
                  <a:srgbClr val="252525"/>
                </a:solidFill>
                <a:latin typeface="Arial"/>
                <a:cs typeface="Arial"/>
              </a:rPr>
              <a:t>i</a:t>
            </a:r>
            <a:r>
              <a:rPr sz="1000">
                <a:solidFill>
                  <a:srgbClr val="252525"/>
                </a:solidFill>
                <a:latin typeface="Arial"/>
                <a:cs typeface="Arial"/>
              </a:rPr>
              <a:t>st</a:t>
            </a:r>
            <a:r>
              <a:rPr sz="1000" spc="15">
                <a:solidFill>
                  <a:srgbClr val="252525"/>
                </a:solidFill>
                <a:latin typeface="Arial"/>
                <a:cs typeface="Arial"/>
              </a:rPr>
              <a:t>i</a:t>
            </a:r>
            <a:r>
              <a:rPr sz="1000">
                <a:solidFill>
                  <a:srgbClr val="252525"/>
                </a:solidFill>
                <a:latin typeface="Arial"/>
                <a:cs typeface="Arial"/>
              </a:rPr>
              <a:t>nguish</a:t>
            </a:r>
            <a:r>
              <a:rPr sz="1000" spc="-80">
                <a:solidFill>
                  <a:srgbClr val="252525"/>
                </a:solidFill>
                <a:latin typeface="Arial"/>
                <a:cs typeface="Arial"/>
              </a:rPr>
              <a:t> </a:t>
            </a:r>
            <a:r>
              <a:rPr sz="1000">
                <a:solidFill>
                  <a:srgbClr val="252525"/>
                </a:solidFill>
                <a:latin typeface="Arial"/>
                <a:cs typeface="Arial"/>
              </a:rPr>
              <a:t>bet</a:t>
            </a:r>
            <a:r>
              <a:rPr sz="1000" spc="-20">
                <a:solidFill>
                  <a:srgbClr val="252525"/>
                </a:solidFill>
                <a:latin typeface="Arial"/>
                <a:cs typeface="Arial"/>
              </a:rPr>
              <a:t>w</a:t>
            </a:r>
            <a:r>
              <a:rPr sz="1000">
                <a:solidFill>
                  <a:srgbClr val="252525"/>
                </a:solidFill>
                <a:latin typeface="Arial"/>
                <a:cs typeface="Arial"/>
              </a:rPr>
              <a:t>een</a:t>
            </a:r>
            <a:r>
              <a:rPr sz="1000" spc="-35">
                <a:solidFill>
                  <a:srgbClr val="252525"/>
                </a:solidFill>
                <a:latin typeface="Arial"/>
                <a:cs typeface="Arial"/>
              </a:rPr>
              <a:t> </a:t>
            </a:r>
            <a:r>
              <a:rPr sz="1000">
                <a:solidFill>
                  <a:srgbClr val="252525"/>
                </a:solidFill>
                <a:latin typeface="Arial"/>
                <a:cs typeface="Arial"/>
              </a:rPr>
              <a:t>negat</a:t>
            </a:r>
            <a:r>
              <a:rPr sz="1000" spc="15">
                <a:solidFill>
                  <a:srgbClr val="252525"/>
                </a:solidFill>
                <a:latin typeface="Arial"/>
                <a:cs typeface="Arial"/>
              </a:rPr>
              <a:t>i</a:t>
            </a:r>
            <a:r>
              <a:rPr sz="1000">
                <a:solidFill>
                  <a:srgbClr val="252525"/>
                </a:solidFill>
                <a:latin typeface="Arial"/>
                <a:cs typeface="Arial"/>
              </a:rPr>
              <a:t>ve</a:t>
            </a:r>
            <a:r>
              <a:rPr sz="1000" spc="-55">
                <a:solidFill>
                  <a:srgbClr val="252525"/>
                </a:solidFill>
                <a:latin typeface="Arial"/>
                <a:cs typeface="Arial"/>
              </a:rPr>
              <a:t> </a:t>
            </a:r>
            <a:r>
              <a:rPr sz="1000">
                <a:solidFill>
                  <a:srgbClr val="252525"/>
                </a:solidFill>
                <a:latin typeface="Arial"/>
                <a:cs typeface="Arial"/>
              </a:rPr>
              <a:t>and</a:t>
            </a:r>
            <a:r>
              <a:rPr sz="1000" spc="-35">
                <a:solidFill>
                  <a:srgbClr val="252525"/>
                </a:solidFill>
                <a:latin typeface="Arial"/>
                <a:cs typeface="Arial"/>
              </a:rPr>
              <a:t> </a:t>
            </a:r>
            <a:r>
              <a:rPr sz="1000">
                <a:solidFill>
                  <a:srgbClr val="252525"/>
                </a:solidFill>
                <a:latin typeface="Arial"/>
                <a:cs typeface="Arial"/>
              </a:rPr>
              <a:t>pos</a:t>
            </a:r>
            <a:r>
              <a:rPr sz="1000" spc="15">
                <a:solidFill>
                  <a:srgbClr val="252525"/>
                </a:solidFill>
                <a:latin typeface="Arial"/>
                <a:cs typeface="Arial"/>
              </a:rPr>
              <a:t>i</a:t>
            </a:r>
            <a:r>
              <a:rPr sz="1000">
                <a:solidFill>
                  <a:srgbClr val="252525"/>
                </a:solidFill>
                <a:latin typeface="Arial"/>
                <a:cs typeface="Arial"/>
              </a:rPr>
              <a:t>t</a:t>
            </a:r>
            <a:r>
              <a:rPr sz="1000" spc="15">
                <a:solidFill>
                  <a:srgbClr val="252525"/>
                </a:solidFill>
                <a:latin typeface="Arial"/>
                <a:cs typeface="Arial"/>
              </a:rPr>
              <a:t>i</a:t>
            </a:r>
            <a:r>
              <a:rPr sz="1000">
                <a:solidFill>
                  <a:srgbClr val="252525"/>
                </a:solidFill>
                <a:latin typeface="Arial"/>
                <a:cs typeface="Arial"/>
              </a:rPr>
              <a:t>ve</a:t>
            </a:r>
            <a:r>
              <a:rPr sz="1000" spc="-75">
                <a:solidFill>
                  <a:srgbClr val="252525"/>
                </a:solidFill>
                <a:latin typeface="Arial"/>
                <a:cs typeface="Arial"/>
              </a:rPr>
              <a:t> </a:t>
            </a:r>
            <a:r>
              <a:rPr sz="1000">
                <a:solidFill>
                  <a:srgbClr val="252525"/>
                </a:solidFill>
                <a:latin typeface="Arial"/>
                <a:cs typeface="Arial"/>
              </a:rPr>
              <a:t>c</a:t>
            </a:r>
            <a:r>
              <a:rPr sz="1000" spc="15">
                <a:solidFill>
                  <a:srgbClr val="252525"/>
                </a:solidFill>
                <a:latin typeface="Arial"/>
                <a:cs typeface="Arial"/>
              </a:rPr>
              <a:t>l</a:t>
            </a:r>
            <a:r>
              <a:rPr sz="1000">
                <a:solidFill>
                  <a:srgbClr val="252525"/>
                </a:solidFill>
                <a:latin typeface="Arial"/>
                <a:cs typeface="Arial"/>
              </a:rPr>
              <a:t>asses.</a:t>
            </a:r>
            <a:endParaRPr sz="1000">
              <a:latin typeface="Arial"/>
              <a:cs typeface="Arial"/>
            </a:endParaRPr>
          </a:p>
          <a:p>
            <a:pPr>
              <a:lnSpc>
                <a:spcPct val="100000"/>
              </a:lnSpc>
              <a:spcBef>
                <a:spcPts val="50"/>
              </a:spcBef>
            </a:pPr>
            <a:endParaRPr sz="1000">
              <a:latin typeface="Times New Roman"/>
              <a:cs typeface="Times New Roman"/>
            </a:endParaRPr>
          </a:p>
          <a:p>
            <a:pPr marL="12700" marR="11430">
              <a:lnSpc>
                <a:spcPct val="100000"/>
              </a:lnSpc>
            </a:pPr>
            <a:r>
              <a:rPr sz="1000" spc="5">
                <a:solidFill>
                  <a:srgbClr val="252525"/>
                </a:solidFill>
                <a:latin typeface="Arial"/>
                <a:cs typeface="Arial"/>
              </a:rPr>
              <a:t>T</a:t>
            </a:r>
            <a:r>
              <a:rPr sz="1000">
                <a:solidFill>
                  <a:srgbClr val="252525"/>
                </a:solidFill>
                <a:latin typeface="Arial"/>
                <a:cs typeface="Arial"/>
              </a:rPr>
              <a:t>he</a:t>
            </a:r>
            <a:r>
              <a:rPr sz="1000" spc="-35">
                <a:solidFill>
                  <a:srgbClr val="252525"/>
                </a:solidFill>
                <a:latin typeface="Arial"/>
                <a:cs typeface="Arial"/>
              </a:rPr>
              <a:t> </a:t>
            </a:r>
            <a:r>
              <a:rPr sz="1000" spc="5">
                <a:solidFill>
                  <a:srgbClr val="252525"/>
                </a:solidFill>
                <a:latin typeface="Arial"/>
                <a:cs typeface="Arial"/>
              </a:rPr>
              <a:t>F</a:t>
            </a:r>
            <a:r>
              <a:rPr sz="1000">
                <a:solidFill>
                  <a:srgbClr val="252525"/>
                </a:solidFill>
                <a:latin typeface="Arial"/>
                <a:cs typeface="Arial"/>
              </a:rPr>
              <a:t>1</a:t>
            </a:r>
            <a:r>
              <a:rPr sz="1000" spc="-20">
                <a:solidFill>
                  <a:srgbClr val="252525"/>
                </a:solidFill>
                <a:latin typeface="Arial"/>
                <a:cs typeface="Arial"/>
              </a:rPr>
              <a:t> </a:t>
            </a:r>
            <a:r>
              <a:rPr sz="1000" spc="-35">
                <a:solidFill>
                  <a:srgbClr val="252525"/>
                </a:solidFill>
                <a:latin typeface="Arial"/>
                <a:cs typeface="Arial"/>
              </a:rPr>
              <a:t>m</a:t>
            </a:r>
            <a:r>
              <a:rPr sz="1000">
                <a:solidFill>
                  <a:srgbClr val="252525"/>
                </a:solidFill>
                <a:latin typeface="Arial"/>
                <a:cs typeface="Arial"/>
              </a:rPr>
              <a:t>easu</a:t>
            </a:r>
            <a:r>
              <a:rPr sz="1000" spc="5">
                <a:solidFill>
                  <a:srgbClr val="252525"/>
                </a:solidFill>
                <a:latin typeface="Arial"/>
                <a:cs typeface="Arial"/>
              </a:rPr>
              <a:t>r</a:t>
            </a:r>
            <a:r>
              <a:rPr sz="1000">
                <a:solidFill>
                  <a:srgbClr val="252525"/>
                </a:solidFill>
                <a:latin typeface="Arial"/>
                <a:cs typeface="Arial"/>
              </a:rPr>
              <a:t>e or</a:t>
            </a:r>
            <a:r>
              <a:rPr sz="1000" spc="-15">
                <a:solidFill>
                  <a:srgbClr val="252525"/>
                </a:solidFill>
                <a:latin typeface="Arial"/>
                <a:cs typeface="Arial"/>
              </a:rPr>
              <a:t> </a:t>
            </a:r>
            <a:r>
              <a:rPr sz="1000">
                <a:solidFill>
                  <a:srgbClr val="252525"/>
                </a:solidFill>
                <a:latin typeface="Arial"/>
                <a:cs typeface="Arial"/>
              </a:rPr>
              <a:t>sco</a:t>
            </a:r>
            <a:r>
              <a:rPr sz="1000" spc="5">
                <a:solidFill>
                  <a:srgbClr val="252525"/>
                </a:solidFill>
                <a:latin typeface="Arial"/>
                <a:cs typeface="Arial"/>
              </a:rPr>
              <a:t>r</a:t>
            </a:r>
            <a:r>
              <a:rPr sz="1000">
                <a:solidFill>
                  <a:srgbClr val="252525"/>
                </a:solidFill>
                <a:latin typeface="Arial"/>
                <a:cs typeface="Arial"/>
              </a:rPr>
              <a:t>e</a:t>
            </a:r>
            <a:r>
              <a:rPr sz="1000" spc="-2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a</a:t>
            </a:r>
            <a:r>
              <a:rPr sz="1000" spc="-20">
                <a:solidFill>
                  <a:srgbClr val="252525"/>
                </a:solidFill>
                <a:latin typeface="Arial"/>
                <a:cs typeface="Arial"/>
              </a:rPr>
              <a:t> </a:t>
            </a:r>
            <a:r>
              <a:rPr sz="1000">
                <a:solidFill>
                  <a:srgbClr val="252525"/>
                </a:solidFill>
                <a:latin typeface="Arial"/>
                <a:cs typeface="Arial"/>
              </a:rPr>
              <a:t>test</a:t>
            </a:r>
            <a:r>
              <a:rPr sz="1000" spc="-20">
                <a:solidFill>
                  <a:srgbClr val="252525"/>
                </a:solidFill>
                <a:latin typeface="Arial"/>
                <a:cs typeface="Arial"/>
              </a:rPr>
              <a:t> </a:t>
            </a:r>
            <a:r>
              <a:rPr sz="1000">
                <a:solidFill>
                  <a:srgbClr val="252525"/>
                </a:solidFill>
                <a:latin typeface="Arial"/>
                <a:cs typeface="Arial"/>
              </a:rPr>
              <a:t>of</a:t>
            </a:r>
            <a:r>
              <a:rPr sz="1000" spc="-20">
                <a:solidFill>
                  <a:srgbClr val="252525"/>
                </a:solidFill>
                <a:latin typeface="Arial"/>
                <a:cs typeface="Arial"/>
              </a:rPr>
              <a:t> </a:t>
            </a:r>
            <a:r>
              <a:rPr sz="1000" spc="-35">
                <a:solidFill>
                  <a:srgbClr val="252525"/>
                </a:solidFill>
                <a:latin typeface="Arial"/>
                <a:cs typeface="Arial"/>
              </a:rPr>
              <a:t>m</a:t>
            </a:r>
            <a:r>
              <a:rPr sz="1000">
                <a:solidFill>
                  <a:srgbClr val="252525"/>
                </a:solidFill>
                <a:latin typeface="Arial"/>
                <a:cs typeface="Arial"/>
              </a:rPr>
              <a:t>easu</a:t>
            </a:r>
            <a:r>
              <a:rPr sz="1000" spc="5">
                <a:solidFill>
                  <a:srgbClr val="252525"/>
                </a:solidFill>
                <a:latin typeface="Arial"/>
                <a:cs typeface="Arial"/>
              </a:rPr>
              <a:t>r</a:t>
            </a:r>
            <a:r>
              <a:rPr sz="1000">
                <a:solidFill>
                  <a:srgbClr val="252525"/>
                </a:solidFill>
                <a:latin typeface="Arial"/>
                <a:cs typeface="Arial"/>
              </a:rPr>
              <a:t>e</a:t>
            </a:r>
            <a:r>
              <a:rPr sz="1000" spc="-20">
                <a:solidFill>
                  <a:srgbClr val="252525"/>
                </a:solidFill>
                <a:latin typeface="Arial"/>
                <a:cs typeface="Arial"/>
              </a:rPr>
              <a:t> </a:t>
            </a:r>
            <a:r>
              <a:rPr sz="1000">
                <a:solidFill>
                  <a:srgbClr val="252525"/>
                </a:solidFill>
                <a:latin typeface="Arial"/>
                <a:cs typeface="Arial"/>
              </a:rPr>
              <a:t>of</a:t>
            </a:r>
            <a:r>
              <a:rPr sz="1000" spc="5">
                <a:solidFill>
                  <a:srgbClr val="252525"/>
                </a:solidFill>
                <a:latin typeface="Arial"/>
                <a:cs typeface="Arial"/>
              </a:rPr>
              <a:t> </a:t>
            </a:r>
            <a:r>
              <a:rPr sz="1000">
                <a:solidFill>
                  <a:srgbClr val="252525"/>
                </a:solidFill>
                <a:latin typeface="Arial"/>
                <a:cs typeface="Arial"/>
              </a:rPr>
              <a:t>a</a:t>
            </a:r>
            <a:r>
              <a:rPr sz="1000" spc="-20">
                <a:solidFill>
                  <a:srgbClr val="252525"/>
                </a:solidFill>
                <a:latin typeface="Arial"/>
                <a:cs typeface="Arial"/>
              </a:rPr>
              <a:t> </a:t>
            </a:r>
            <a:r>
              <a:rPr sz="1000">
                <a:solidFill>
                  <a:srgbClr val="252525"/>
                </a:solidFill>
                <a:latin typeface="Arial"/>
                <a:cs typeface="Arial"/>
              </a:rPr>
              <a:t>test</a:t>
            </a:r>
            <a:r>
              <a:rPr sz="1000" spc="5">
                <a:solidFill>
                  <a:srgbClr val="252525"/>
                </a:solidFill>
                <a:latin typeface="Arial"/>
                <a:cs typeface="Arial"/>
              </a:rPr>
              <a:t>'</a:t>
            </a:r>
            <a:r>
              <a:rPr sz="1000">
                <a:solidFill>
                  <a:srgbClr val="252525"/>
                </a:solidFill>
                <a:latin typeface="Arial"/>
                <a:cs typeface="Arial"/>
              </a:rPr>
              <a:t>s</a:t>
            </a:r>
            <a:r>
              <a:rPr sz="1000" spc="-40">
                <a:solidFill>
                  <a:srgbClr val="252525"/>
                </a:solidFill>
                <a:latin typeface="Arial"/>
                <a:cs typeface="Arial"/>
              </a:rPr>
              <a:t> </a:t>
            </a:r>
            <a:r>
              <a:rPr sz="1000">
                <a:solidFill>
                  <a:srgbClr val="252525"/>
                </a:solidFill>
                <a:latin typeface="Arial"/>
                <a:cs typeface="Arial"/>
              </a:rPr>
              <a:t>accu</a:t>
            </a:r>
            <a:r>
              <a:rPr sz="1000" spc="5">
                <a:solidFill>
                  <a:srgbClr val="252525"/>
                </a:solidFill>
                <a:latin typeface="Arial"/>
                <a:cs typeface="Arial"/>
              </a:rPr>
              <a:t>r</a:t>
            </a:r>
            <a:r>
              <a:rPr sz="1000">
                <a:solidFill>
                  <a:srgbClr val="252525"/>
                </a:solidFill>
                <a:latin typeface="Arial"/>
                <a:cs typeface="Arial"/>
              </a:rPr>
              <a:t>acy.</a:t>
            </a:r>
            <a:r>
              <a:rPr sz="1000" spc="-40">
                <a:solidFill>
                  <a:srgbClr val="252525"/>
                </a:solidFill>
                <a:latin typeface="Arial"/>
                <a:cs typeface="Arial"/>
              </a:rPr>
              <a:t> </a:t>
            </a:r>
            <a:r>
              <a:rPr sz="1000">
                <a:solidFill>
                  <a:srgbClr val="252525"/>
                </a:solidFill>
                <a:latin typeface="Arial"/>
                <a:cs typeface="Arial"/>
              </a:rPr>
              <a:t>It </a:t>
            </a:r>
            <a:r>
              <a:rPr sz="1000" spc="15">
                <a:solidFill>
                  <a:srgbClr val="252525"/>
                </a:solidFill>
                <a:latin typeface="Arial"/>
                <a:cs typeface="Arial"/>
              </a:rPr>
              <a:t>i</a:t>
            </a:r>
            <a:r>
              <a:rPr sz="1000">
                <a:solidFill>
                  <a:srgbClr val="252525"/>
                </a:solidFill>
                <a:latin typeface="Arial"/>
                <a:cs typeface="Arial"/>
              </a:rPr>
              <a:t>s</a:t>
            </a:r>
            <a:r>
              <a:rPr sz="1000" spc="-20">
                <a:solidFill>
                  <a:srgbClr val="252525"/>
                </a:solidFill>
                <a:latin typeface="Arial"/>
                <a:cs typeface="Arial"/>
              </a:rPr>
              <a:t> </a:t>
            </a:r>
            <a:r>
              <a:rPr sz="1000">
                <a:solidFill>
                  <a:srgbClr val="252525"/>
                </a:solidFill>
                <a:latin typeface="Arial"/>
                <a:cs typeface="Arial"/>
              </a:rPr>
              <a:t>ca</a:t>
            </a:r>
            <a:r>
              <a:rPr sz="1000" spc="15">
                <a:solidFill>
                  <a:srgbClr val="252525"/>
                </a:solidFill>
                <a:latin typeface="Arial"/>
                <a:cs typeface="Arial"/>
              </a:rPr>
              <a:t>l</a:t>
            </a:r>
            <a:r>
              <a:rPr sz="1000">
                <a:solidFill>
                  <a:srgbClr val="252525"/>
                </a:solidFill>
                <a:latin typeface="Arial"/>
                <a:cs typeface="Arial"/>
              </a:rPr>
              <a:t>cu</a:t>
            </a:r>
            <a:r>
              <a:rPr sz="1000" spc="15">
                <a:solidFill>
                  <a:srgbClr val="252525"/>
                </a:solidFill>
                <a:latin typeface="Arial"/>
                <a:cs typeface="Arial"/>
              </a:rPr>
              <a:t>l</a:t>
            </a:r>
            <a:r>
              <a:rPr sz="1000">
                <a:solidFill>
                  <a:srgbClr val="252525"/>
                </a:solidFill>
                <a:latin typeface="Arial"/>
                <a:cs typeface="Arial"/>
              </a:rPr>
              <a:t>a</a:t>
            </a:r>
            <a:r>
              <a:rPr sz="1000" spc="-20">
                <a:solidFill>
                  <a:srgbClr val="252525"/>
                </a:solidFill>
                <a:latin typeface="Arial"/>
                <a:cs typeface="Arial"/>
              </a:rPr>
              <a:t>t</a:t>
            </a:r>
            <a:r>
              <a:rPr sz="1000">
                <a:solidFill>
                  <a:srgbClr val="252525"/>
                </a:solidFill>
                <a:latin typeface="Arial"/>
                <a:cs typeface="Arial"/>
              </a:rPr>
              <a:t>ed</a:t>
            </a:r>
            <a:r>
              <a:rPr sz="1000" spc="-7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r</a:t>
            </a:r>
            <a:r>
              <a:rPr sz="1000">
                <a:solidFill>
                  <a:srgbClr val="252525"/>
                </a:solidFill>
                <a:latin typeface="Arial"/>
                <a:cs typeface="Arial"/>
              </a:rPr>
              <a:t>om</a:t>
            </a:r>
            <a:r>
              <a:rPr sz="1000" spc="-15">
                <a:solidFill>
                  <a:srgbClr val="252525"/>
                </a:solidFill>
                <a:latin typeface="Arial"/>
                <a:cs typeface="Arial"/>
              </a:rPr>
              <a:t> </a:t>
            </a:r>
            <a:r>
              <a:rPr sz="1000">
                <a:solidFill>
                  <a:srgbClr val="252525"/>
                </a:solidFill>
                <a:latin typeface="Arial"/>
                <a:cs typeface="Arial"/>
              </a:rPr>
              <a:t>the</a:t>
            </a:r>
            <a:r>
              <a:rPr sz="1000" spc="-40">
                <a:solidFill>
                  <a:srgbClr val="252525"/>
                </a:solidFill>
                <a:latin typeface="Arial"/>
                <a:cs typeface="Arial"/>
              </a:rPr>
              <a:t> </a:t>
            </a:r>
            <a:r>
              <a:rPr sz="1000">
                <a:solidFill>
                  <a:srgbClr val="252525"/>
                </a:solidFill>
                <a:latin typeface="Arial"/>
                <a:cs typeface="Arial"/>
              </a:rPr>
              <a:t>p</a:t>
            </a:r>
            <a:r>
              <a:rPr sz="1000" spc="5">
                <a:solidFill>
                  <a:srgbClr val="252525"/>
                </a:solidFill>
                <a:latin typeface="Arial"/>
                <a:cs typeface="Arial"/>
              </a:rPr>
              <a:t>r</a:t>
            </a:r>
            <a:r>
              <a:rPr sz="1000">
                <a:solidFill>
                  <a:srgbClr val="252525"/>
                </a:solidFill>
                <a:latin typeface="Arial"/>
                <a:cs typeface="Arial"/>
              </a:rPr>
              <a:t>ec</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i</a:t>
            </a:r>
            <a:r>
              <a:rPr sz="1000">
                <a:solidFill>
                  <a:srgbClr val="252525"/>
                </a:solidFill>
                <a:latin typeface="Arial"/>
                <a:cs typeface="Arial"/>
              </a:rPr>
              <a:t>on and</a:t>
            </a:r>
            <a:r>
              <a:rPr sz="1000" spc="-35">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eca</a:t>
            </a:r>
            <a:r>
              <a:rPr sz="1000" spc="15">
                <a:solidFill>
                  <a:srgbClr val="252525"/>
                </a:solidFill>
                <a:latin typeface="Arial"/>
                <a:cs typeface="Arial"/>
              </a:rPr>
              <a:t>l</a:t>
            </a:r>
            <a:r>
              <a:rPr sz="1000">
                <a:solidFill>
                  <a:srgbClr val="252525"/>
                </a:solidFill>
                <a:latin typeface="Arial"/>
                <a:cs typeface="Arial"/>
              </a:rPr>
              <a:t>l</a:t>
            </a:r>
            <a:r>
              <a:rPr sz="1000" spc="-45">
                <a:solidFill>
                  <a:srgbClr val="252525"/>
                </a:solidFill>
                <a:latin typeface="Arial"/>
                <a:cs typeface="Arial"/>
              </a:rPr>
              <a:t> </a:t>
            </a:r>
            <a:r>
              <a:rPr sz="1000">
                <a:solidFill>
                  <a:srgbClr val="252525"/>
                </a:solidFill>
                <a:latin typeface="Arial"/>
                <a:cs typeface="Arial"/>
              </a:rPr>
              <a:t>of</a:t>
            </a:r>
            <a:r>
              <a:rPr sz="1000" spc="-2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e</a:t>
            </a:r>
            <a:r>
              <a:rPr sz="1000">
                <a:solidFill>
                  <a:srgbClr val="252525"/>
                </a:solidFill>
                <a:latin typeface="Arial"/>
                <a:cs typeface="Arial"/>
              </a:rPr>
              <a:t>st.</a:t>
            </a:r>
            <a:r>
              <a:rPr sz="1000" spc="-35">
                <a:solidFill>
                  <a:srgbClr val="252525"/>
                </a:solidFill>
                <a:latin typeface="Arial"/>
                <a:cs typeface="Arial"/>
              </a:rPr>
              <a:t> </a:t>
            </a:r>
            <a:r>
              <a:rPr sz="1000" spc="-10">
                <a:solidFill>
                  <a:srgbClr val="252525"/>
                </a:solidFill>
                <a:latin typeface="Arial"/>
                <a:cs typeface="Arial"/>
              </a:rPr>
              <a:t>A</a:t>
            </a:r>
            <a:r>
              <a:rPr sz="1000">
                <a:solidFill>
                  <a:srgbClr val="252525"/>
                </a:solidFill>
                <a:latin typeface="Arial"/>
                <a:cs typeface="Arial"/>
              </a:rPr>
              <a:t>s</a:t>
            </a:r>
            <a:r>
              <a:rPr sz="1000" spc="15">
                <a:solidFill>
                  <a:srgbClr val="252525"/>
                </a:solidFill>
                <a:latin typeface="Arial"/>
                <a:cs typeface="Arial"/>
              </a:rPr>
              <a:t> </a:t>
            </a:r>
            <a:r>
              <a:rPr sz="1000" b="1" spc="5">
                <a:solidFill>
                  <a:srgbClr val="252525"/>
                </a:solidFill>
                <a:latin typeface="Arial"/>
                <a:cs typeface="Arial"/>
              </a:rPr>
              <a:t>o</a:t>
            </a:r>
            <a:r>
              <a:rPr sz="1000" b="1" spc="-15">
                <a:solidFill>
                  <a:srgbClr val="252525"/>
                </a:solidFill>
                <a:latin typeface="Arial"/>
                <a:cs typeface="Arial"/>
              </a:rPr>
              <a:t>u</a:t>
            </a:r>
            <a:r>
              <a:rPr sz="1000" b="1">
                <a:solidFill>
                  <a:srgbClr val="252525"/>
                </a:solidFill>
                <a:latin typeface="Arial"/>
                <a:cs typeface="Arial"/>
              </a:rPr>
              <a:t>r</a:t>
            </a:r>
            <a:r>
              <a:rPr sz="1000" b="1" spc="10">
                <a:solidFill>
                  <a:srgbClr val="252525"/>
                </a:solidFill>
                <a:latin typeface="Arial"/>
                <a:cs typeface="Arial"/>
              </a:rPr>
              <a:t> </a:t>
            </a:r>
            <a:r>
              <a:rPr sz="1000" b="1" spc="5">
                <a:solidFill>
                  <a:srgbClr val="252525"/>
                </a:solidFill>
                <a:latin typeface="Arial"/>
                <a:cs typeface="Arial"/>
              </a:rPr>
              <a:t>F</a:t>
            </a:r>
            <a:r>
              <a:rPr sz="1000" b="1">
                <a:solidFill>
                  <a:srgbClr val="252525"/>
                </a:solidFill>
                <a:latin typeface="Arial"/>
                <a:cs typeface="Arial"/>
              </a:rPr>
              <a:t>1</a:t>
            </a:r>
            <a:r>
              <a:rPr sz="1000" b="1" spc="-15">
                <a:solidFill>
                  <a:srgbClr val="252525"/>
                </a:solidFill>
                <a:latin typeface="Arial"/>
                <a:cs typeface="Arial"/>
              </a:rPr>
              <a:t> </a:t>
            </a:r>
            <a:r>
              <a:rPr sz="1000" b="1" spc="-10">
                <a:solidFill>
                  <a:srgbClr val="252525"/>
                </a:solidFill>
                <a:latin typeface="Arial"/>
                <a:cs typeface="Arial"/>
              </a:rPr>
              <a:t>m</a:t>
            </a:r>
            <a:r>
              <a:rPr sz="1000" b="1">
                <a:solidFill>
                  <a:srgbClr val="252525"/>
                </a:solidFill>
                <a:latin typeface="Arial"/>
                <a:cs typeface="Arial"/>
              </a:rPr>
              <a:t>eas</a:t>
            </a:r>
            <a:r>
              <a:rPr sz="1000" b="1" spc="-15">
                <a:solidFill>
                  <a:srgbClr val="252525"/>
                </a:solidFill>
                <a:latin typeface="Arial"/>
                <a:cs typeface="Arial"/>
              </a:rPr>
              <a:t>u</a:t>
            </a:r>
            <a:r>
              <a:rPr sz="1000" b="1" spc="-10">
                <a:solidFill>
                  <a:srgbClr val="252525"/>
                </a:solidFill>
                <a:latin typeface="Arial"/>
                <a:cs typeface="Arial"/>
              </a:rPr>
              <a:t>r</a:t>
            </a:r>
            <a:r>
              <a:rPr sz="1000" b="1">
                <a:solidFill>
                  <a:srgbClr val="252525"/>
                </a:solidFill>
                <a:latin typeface="Arial"/>
                <a:cs typeface="Arial"/>
              </a:rPr>
              <a:t>e</a:t>
            </a:r>
            <a:r>
              <a:rPr sz="1000" b="1" spc="-15">
                <a:solidFill>
                  <a:srgbClr val="252525"/>
                </a:solidFill>
                <a:latin typeface="Arial"/>
                <a:cs typeface="Arial"/>
              </a:rPr>
              <a:t> </a:t>
            </a:r>
            <a:r>
              <a:rPr sz="1000" b="1">
                <a:solidFill>
                  <a:srgbClr val="252525"/>
                </a:solidFill>
                <a:latin typeface="Arial"/>
                <a:cs typeface="Arial"/>
              </a:rPr>
              <a:t>is</a:t>
            </a:r>
            <a:r>
              <a:rPr sz="1000" b="1" spc="-15">
                <a:solidFill>
                  <a:srgbClr val="252525"/>
                </a:solidFill>
                <a:latin typeface="Arial"/>
                <a:cs typeface="Arial"/>
              </a:rPr>
              <a:t> </a:t>
            </a:r>
            <a:r>
              <a:rPr sz="1000" b="1">
                <a:solidFill>
                  <a:srgbClr val="252525"/>
                </a:solidFill>
                <a:latin typeface="Arial"/>
                <a:cs typeface="Arial"/>
              </a:rPr>
              <a:t>0.</a:t>
            </a:r>
            <a:r>
              <a:rPr sz="1000" b="1" spc="15">
                <a:solidFill>
                  <a:srgbClr val="252525"/>
                </a:solidFill>
                <a:latin typeface="Arial"/>
                <a:cs typeface="Arial"/>
              </a:rPr>
              <a:t>6</a:t>
            </a:r>
            <a:r>
              <a:rPr sz="1000">
                <a:solidFill>
                  <a:srgbClr val="252525"/>
                </a:solidFill>
                <a:latin typeface="Arial"/>
                <a:cs typeface="Arial"/>
              </a:rPr>
              <a:t>,</a:t>
            </a:r>
            <a:r>
              <a:rPr sz="1000" spc="-40">
                <a:solidFill>
                  <a:srgbClr val="252525"/>
                </a:solidFill>
                <a:latin typeface="Arial"/>
                <a:cs typeface="Arial"/>
              </a:rPr>
              <a:t> </a:t>
            </a:r>
            <a:r>
              <a:rPr sz="1000" spc="15">
                <a:solidFill>
                  <a:srgbClr val="252525"/>
                </a:solidFill>
                <a:latin typeface="Arial"/>
                <a:cs typeface="Arial"/>
              </a:rPr>
              <a:t>i</a:t>
            </a:r>
            <a:r>
              <a:rPr sz="1000">
                <a:solidFill>
                  <a:srgbClr val="252525"/>
                </a:solidFill>
                <a:latin typeface="Arial"/>
                <a:cs typeface="Arial"/>
              </a:rPr>
              <a:t>t</a:t>
            </a:r>
            <a:r>
              <a:rPr sz="1000" spc="-20">
                <a:solidFill>
                  <a:srgbClr val="252525"/>
                </a:solidFill>
                <a:latin typeface="Arial"/>
                <a:cs typeface="Arial"/>
              </a:rPr>
              <a:t> </a:t>
            </a:r>
            <a:r>
              <a:rPr sz="1000">
                <a:solidFill>
                  <a:srgbClr val="252525"/>
                </a:solidFill>
                <a:latin typeface="Arial"/>
                <a:cs typeface="Arial"/>
              </a:rPr>
              <a:t>has</a:t>
            </a:r>
            <a:r>
              <a:rPr sz="1000" spc="-40">
                <a:solidFill>
                  <a:srgbClr val="252525"/>
                </a:solidFill>
                <a:latin typeface="Arial"/>
                <a:cs typeface="Arial"/>
              </a:rPr>
              <a:t> </a:t>
            </a:r>
            <a:r>
              <a:rPr sz="1000">
                <a:solidFill>
                  <a:srgbClr val="252525"/>
                </a:solidFill>
                <a:latin typeface="Arial"/>
                <a:cs typeface="Arial"/>
              </a:rPr>
              <a:t>qu</a:t>
            </a:r>
            <a:r>
              <a:rPr sz="1000" spc="15">
                <a:solidFill>
                  <a:srgbClr val="252525"/>
                </a:solidFill>
                <a:latin typeface="Arial"/>
                <a:cs typeface="Arial"/>
              </a:rPr>
              <a:t>i</a:t>
            </a:r>
            <a:r>
              <a:rPr sz="1000">
                <a:solidFill>
                  <a:srgbClr val="252525"/>
                </a:solidFill>
                <a:latin typeface="Arial"/>
                <a:cs typeface="Arial"/>
              </a:rPr>
              <a:t>te</a:t>
            </a:r>
            <a:r>
              <a:rPr sz="1000" spc="-35">
                <a:solidFill>
                  <a:srgbClr val="252525"/>
                </a:solidFill>
                <a:latin typeface="Arial"/>
                <a:cs typeface="Arial"/>
              </a:rPr>
              <a:t> </a:t>
            </a:r>
            <a:r>
              <a:rPr sz="1000">
                <a:solidFill>
                  <a:srgbClr val="252525"/>
                </a:solidFill>
                <a:latin typeface="Arial"/>
                <a:cs typeface="Arial"/>
              </a:rPr>
              <a:t>a</a:t>
            </a:r>
            <a:r>
              <a:rPr sz="1000" spc="-5">
                <a:solidFill>
                  <a:srgbClr val="252525"/>
                </a:solidFill>
                <a:latin typeface="Arial"/>
                <a:cs typeface="Arial"/>
              </a:rPr>
              <a:t> </a:t>
            </a:r>
            <a:r>
              <a:rPr sz="1000" b="1" spc="-15">
                <a:solidFill>
                  <a:srgbClr val="252525"/>
                </a:solidFill>
                <a:latin typeface="Arial"/>
                <a:cs typeface="Arial"/>
              </a:rPr>
              <a:t>h</a:t>
            </a:r>
            <a:r>
              <a:rPr sz="1000" b="1">
                <a:solidFill>
                  <a:srgbClr val="252525"/>
                </a:solidFill>
                <a:latin typeface="Arial"/>
                <a:cs typeface="Arial"/>
              </a:rPr>
              <a:t>i</a:t>
            </a:r>
            <a:r>
              <a:rPr sz="1000" b="1" spc="10">
                <a:solidFill>
                  <a:srgbClr val="252525"/>
                </a:solidFill>
                <a:latin typeface="Arial"/>
                <a:cs typeface="Arial"/>
              </a:rPr>
              <a:t>g</a:t>
            </a:r>
            <a:r>
              <a:rPr sz="1000" b="1">
                <a:solidFill>
                  <a:srgbClr val="252525"/>
                </a:solidFill>
                <a:latin typeface="Arial"/>
                <a:cs typeface="Arial"/>
              </a:rPr>
              <a:t>h</a:t>
            </a:r>
            <a:r>
              <a:rPr sz="1000" b="1" spc="-15">
                <a:solidFill>
                  <a:srgbClr val="252525"/>
                </a:solidFill>
                <a:latin typeface="Arial"/>
                <a:cs typeface="Arial"/>
              </a:rPr>
              <a:t> </a:t>
            </a:r>
            <a:r>
              <a:rPr sz="1000" b="1" spc="10">
                <a:solidFill>
                  <a:srgbClr val="252525"/>
                </a:solidFill>
                <a:latin typeface="Arial"/>
                <a:cs typeface="Arial"/>
              </a:rPr>
              <a:t>p</a:t>
            </a:r>
            <a:r>
              <a:rPr sz="1000" b="1" spc="-10">
                <a:solidFill>
                  <a:srgbClr val="252525"/>
                </a:solidFill>
                <a:latin typeface="Arial"/>
                <a:cs typeface="Arial"/>
              </a:rPr>
              <a:t>r</a:t>
            </a:r>
            <a:r>
              <a:rPr sz="1000" b="1">
                <a:solidFill>
                  <a:srgbClr val="252525"/>
                </a:solidFill>
                <a:latin typeface="Arial"/>
                <a:cs typeface="Arial"/>
              </a:rPr>
              <a:t>eci</a:t>
            </a:r>
            <a:r>
              <a:rPr sz="1000" b="1" spc="5">
                <a:solidFill>
                  <a:srgbClr val="252525"/>
                </a:solidFill>
                <a:latin typeface="Arial"/>
                <a:cs typeface="Arial"/>
              </a:rPr>
              <a:t>s</a:t>
            </a:r>
            <a:r>
              <a:rPr sz="1000" b="1">
                <a:solidFill>
                  <a:srgbClr val="252525"/>
                </a:solidFill>
                <a:latin typeface="Arial"/>
                <a:cs typeface="Arial"/>
              </a:rPr>
              <a:t>i</a:t>
            </a:r>
            <a:r>
              <a:rPr sz="1000" b="1" spc="10">
                <a:solidFill>
                  <a:srgbClr val="252525"/>
                </a:solidFill>
                <a:latin typeface="Arial"/>
                <a:cs typeface="Arial"/>
              </a:rPr>
              <a:t>o</a:t>
            </a:r>
            <a:r>
              <a:rPr sz="1000" b="1">
                <a:solidFill>
                  <a:srgbClr val="252525"/>
                </a:solidFill>
                <a:latin typeface="Arial"/>
                <a:cs typeface="Arial"/>
              </a:rPr>
              <a:t>n</a:t>
            </a:r>
            <a:r>
              <a:rPr sz="1000" b="1" spc="-50">
                <a:solidFill>
                  <a:srgbClr val="252525"/>
                </a:solidFill>
                <a:latin typeface="Arial"/>
                <a:cs typeface="Arial"/>
              </a:rPr>
              <a:t> </a:t>
            </a:r>
            <a:r>
              <a:rPr sz="1000" b="1">
                <a:solidFill>
                  <a:srgbClr val="252525"/>
                </a:solidFill>
                <a:latin typeface="Arial"/>
                <a:cs typeface="Arial"/>
              </a:rPr>
              <a:t>a</a:t>
            </a:r>
            <a:r>
              <a:rPr sz="1000" b="1" spc="-15">
                <a:solidFill>
                  <a:srgbClr val="252525"/>
                </a:solidFill>
                <a:latin typeface="Arial"/>
                <a:cs typeface="Arial"/>
              </a:rPr>
              <a:t>n</a:t>
            </a:r>
            <a:r>
              <a:rPr sz="1000" b="1">
                <a:solidFill>
                  <a:srgbClr val="252525"/>
                </a:solidFill>
                <a:latin typeface="Arial"/>
                <a:cs typeface="Arial"/>
              </a:rPr>
              <a:t>d</a:t>
            </a:r>
            <a:r>
              <a:rPr sz="1000" b="1" spc="5">
                <a:solidFill>
                  <a:srgbClr val="252525"/>
                </a:solidFill>
                <a:latin typeface="Arial"/>
                <a:cs typeface="Arial"/>
              </a:rPr>
              <a:t> </a:t>
            </a:r>
            <a:r>
              <a:rPr sz="1000" b="1" spc="-10">
                <a:solidFill>
                  <a:srgbClr val="252525"/>
                </a:solidFill>
                <a:latin typeface="Arial"/>
                <a:cs typeface="Arial"/>
              </a:rPr>
              <a:t>r</a:t>
            </a:r>
            <a:r>
              <a:rPr sz="1000" b="1">
                <a:solidFill>
                  <a:srgbClr val="252525"/>
                </a:solidFill>
                <a:latin typeface="Arial"/>
                <a:cs typeface="Arial"/>
              </a:rPr>
              <a:t>ecall</a:t>
            </a:r>
            <a:r>
              <a:rPr sz="1000" b="1" spc="-2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o</a:t>
            </a:r>
            <a:r>
              <a:rPr sz="1000">
                <a:solidFill>
                  <a:srgbClr val="252525"/>
                </a:solidFill>
                <a:latin typeface="Arial"/>
                <a:cs typeface="Arial"/>
              </a:rPr>
              <a:t>r</a:t>
            </a:r>
            <a:r>
              <a:rPr sz="1000" spc="-15">
                <a:solidFill>
                  <a:srgbClr val="252525"/>
                </a:solidFill>
                <a:latin typeface="Arial"/>
                <a:cs typeface="Arial"/>
              </a:rPr>
              <a:t> </a:t>
            </a:r>
            <a:r>
              <a:rPr sz="1000">
                <a:solidFill>
                  <a:srgbClr val="252525"/>
                </a:solidFill>
                <a:latin typeface="Arial"/>
                <a:cs typeface="Arial"/>
              </a:rPr>
              <a:t>our ob</a:t>
            </a:r>
            <a:r>
              <a:rPr sz="1000" spc="-25">
                <a:solidFill>
                  <a:srgbClr val="252525"/>
                </a:solidFill>
                <a:latin typeface="Arial"/>
                <a:cs typeface="Arial"/>
              </a:rPr>
              <a:t>j</a:t>
            </a:r>
            <a:r>
              <a:rPr sz="1000">
                <a:solidFill>
                  <a:srgbClr val="252525"/>
                </a:solidFill>
                <a:latin typeface="Arial"/>
                <a:cs typeface="Arial"/>
              </a:rPr>
              <a:t>ect</a:t>
            </a:r>
            <a:r>
              <a:rPr sz="1000" spc="15">
                <a:solidFill>
                  <a:srgbClr val="252525"/>
                </a:solidFill>
                <a:latin typeface="Arial"/>
                <a:cs typeface="Arial"/>
              </a:rPr>
              <a:t>i</a:t>
            </a:r>
            <a:r>
              <a:rPr sz="1000">
                <a:solidFill>
                  <a:srgbClr val="252525"/>
                </a:solidFill>
                <a:latin typeface="Arial"/>
                <a:cs typeface="Arial"/>
              </a:rPr>
              <a:t>ve</a:t>
            </a:r>
            <a:r>
              <a:rPr sz="1000" spc="-3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sz="1000">
                <a:solidFill>
                  <a:srgbClr val="252525"/>
                </a:solidFill>
                <a:latin typeface="Arial"/>
                <a:cs typeface="Arial"/>
              </a:rPr>
              <a:t>p</a:t>
            </a:r>
            <a:r>
              <a:rPr sz="1000" spc="5">
                <a:solidFill>
                  <a:srgbClr val="252525"/>
                </a:solidFill>
                <a:latin typeface="Arial"/>
                <a:cs typeface="Arial"/>
              </a:rPr>
              <a:t>r</a:t>
            </a:r>
            <a:r>
              <a:rPr sz="1000">
                <a:solidFill>
                  <a:srgbClr val="252525"/>
                </a:solidFill>
                <a:latin typeface="Arial"/>
                <a:cs typeface="Arial"/>
              </a:rPr>
              <a:t>ed</a:t>
            </a:r>
            <a:r>
              <a:rPr sz="1000" spc="15">
                <a:solidFill>
                  <a:srgbClr val="252525"/>
                </a:solidFill>
                <a:latin typeface="Arial"/>
                <a:cs typeface="Arial"/>
              </a:rPr>
              <a:t>i</a:t>
            </a:r>
            <a:r>
              <a:rPr sz="1000">
                <a:solidFill>
                  <a:srgbClr val="252525"/>
                </a:solidFill>
                <a:latin typeface="Arial"/>
                <a:cs typeface="Arial"/>
              </a:rPr>
              <a:t>ct</a:t>
            </a:r>
            <a:r>
              <a:rPr sz="1000" spc="-60">
                <a:solidFill>
                  <a:srgbClr val="252525"/>
                </a:solidFill>
                <a:latin typeface="Arial"/>
                <a:cs typeface="Arial"/>
              </a:rPr>
              <a:t> </a:t>
            </a:r>
            <a:r>
              <a:rPr sz="1000">
                <a:solidFill>
                  <a:srgbClr val="252525"/>
                </a:solidFill>
                <a:latin typeface="Arial"/>
                <a:cs typeface="Arial"/>
              </a:rPr>
              <a:t>sa</a:t>
            </a:r>
            <a:r>
              <a:rPr sz="1000" spc="15">
                <a:solidFill>
                  <a:srgbClr val="252525"/>
                </a:solidFill>
                <a:latin typeface="Arial"/>
                <a:cs typeface="Arial"/>
              </a:rPr>
              <a:t>l</a:t>
            </a:r>
            <a:r>
              <a:rPr sz="1000">
                <a:solidFill>
                  <a:srgbClr val="252525"/>
                </a:solidFill>
                <a:latin typeface="Arial"/>
                <a:cs typeface="Arial"/>
              </a:rPr>
              <a:t>es.</a:t>
            </a:r>
            <a:r>
              <a:rPr sz="1000" spc="-40">
                <a:solidFill>
                  <a:srgbClr val="252525"/>
                </a:solidFill>
                <a:latin typeface="Arial"/>
                <a:cs typeface="Arial"/>
              </a:rPr>
              <a:t> </a:t>
            </a:r>
            <a:r>
              <a:rPr sz="1000" spc="-10">
                <a:solidFill>
                  <a:srgbClr val="252525"/>
                </a:solidFill>
                <a:latin typeface="Arial"/>
                <a:cs typeface="Arial"/>
              </a:rPr>
              <a:t>A</a:t>
            </a:r>
            <a:r>
              <a:rPr sz="1000">
                <a:solidFill>
                  <a:srgbClr val="252525"/>
                </a:solidFill>
                <a:latin typeface="Arial"/>
                <a:cs typeface="Arial"/>
              </a:rPr>
              <a:t>n</a:t>
            </a:r>
            <a:r>
              <a:rPr sz="1000" spc="-15">
                <a:solidFill>
                  <a:srgbClr val="252525"/>
                </a:solidFill>
                <a:latin typeface="Arial"/>
                <a:cs typeface="Arial"/>
              </a:rPr>
              <a:t> </a:t>
            </a:r>
            <a:r>
              <a:rPr sz="1000" spc="5">
                <a:solidFill>
                  <a:srgbClr val="252525"/>
                </a:solidFill>
                <a:latin typeface="Arial"/>
                <a:cs typeface="Arial"/>
              </a:rPr>
              <a:t>F</a:t>
            </a:r>
            <a:r>
              <a:rPr sz="1000">
                <a:solidFill>
                  <a:srgbClr val="252525"/>
                </a:solidFill>
                <a:latin typeface="Arial"/>
                <a:cs typeface="Arial"/>
              </a:rPr>
              <a:t>1</a:t>
            </a:r>
            <a:r>
              <a:rPr sz="1000" spc="-15">
                <a:solidFill>
                  <a:srgbClr val="252525"/>
                </a:solidFill>
                <a:latin typeface="Arial"/>
                <a:cs typeface="Arial"/>
              </a:rPr>
              <a:t> </a:t>
            </a:r>
            <a:r>
              <a:rPr sz="1000">
                <a:solidFill>
                  <a:srgbClr val="252525"/>
                </a:solidFill>
                <a:latin typeface="Arial"/>
                <a:cs typeface="Arial"/>
              </a:rPr>
              <a:t>sco</a:t>
            </a:r>
            <a:r>
              <a:rPr sz="1000" spc="5">
                <a:solidFill>
                  <a:srgbClr val="252525"/>
                </a:solidFill>
                <a:latin typeface="Arial"/>
                <a:cs typeface="Arial"/>
              </a:rPr>
              <a:t>r</a:t>
            </a:r>
            <a:r>
              <a:rPr sz="1000">
                <a:solidFill>
                  <a:srgbClr val="252525"/>
                </a:solidFill>
                <a:latin typeface="Arial"/>
                <a:cs typeface="Arial"/>
              </a:rPr>
              <a:t>e</a:t>
            </a:r>
            <a:r>
              <a:rPr sz="1000" spc="-15">
                <a:solidFill>
                  <a:srgbClr val="252525"/>
                </a:solidFill>
                <a:latin typeface="Arial"/>
                <a:cs typeface="Arial"/>
              </a:rPr>
              <a:t> </a:t>
            </a:r>
            <a:r>
              <a:rPr sz="1000">
                <a:solidFill>
                  <a:srgbClr val="252525"/>
                </a:solidFill>
                <a:latin typeface="Arial"/>
                <a:cs typeface="Arial"/>
              </a:rPr>
              <a:t>of</a:t>
            </a:r>
            <a:r>
              <a:rPr sz="1000" spc="-20">
                <a:solidFill>
                  <a:srgbClr val="252525"/>
                </a:solidFill>
                <a:latin typeface="Arial"/>
                <a:cs typeface="Arial"/>
              </a:rPr>
              <a:t> </a:t>
            </a:r>
            <a:r>
              <a:rPr sz="1000">
                <a:solidFill>
                  <a:srgbClr val="252525"/>
                </a:solidFill>
                <a:latin typeface="Arial"/>
                <a:cs typeface="Arial"/>
              </a:rPr>
              <a:t>1</a:t>
            </a:r>
            <a:r>
              <a:rPr sz="1000" spc="-15">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ou</a:t>
            </a:r>
            <a:r>
              <a:rPr sz="1000" spc="15">
                <a:solidFill>
                  <a:srgbClr val="252525"/>
                </a:solidFill>
                <a:latin typeface="Arial"/>
                <a:cs typeface="Arial"/>
              </a:rPr>
              <a:t>l</a:t>
            </a:r>
            <a:r>
              <a:rPr sz="1000">
                <a:solidFill>
                  <a:srgbClr val="252525"/>
                </a:solidFill>
                <a:latin typeface="Arial"/>
                <a:cs typeface="Arial"/>
              </a:rPr>
              <a:t>d</a:t>
            </a:r>
            <a:r>
              <a:rPr sz="1000" spc="-15">
                <a:solidFill>
                  <a:srgbClr val="252525"/>
                </a:solidFill>
                <a:latin typeface="Arial"/>
                <a:cs typeface="Arial"/>
              </a:rPr>
              <a:t> </a:t>
            </a:r>
            <a:r>
              <a:rPr sz="1000">
                <a:solidFill>
                  <a:srgbClr val="252525"/>
                </a:solidFill>
                <a:latin typeface="Arial"/>
                <a:cs typeface="Arial"/>
              </a:rPr>
              <a:t>have</a:t>
            </a:r>
            <a:r>
              <a:rPr sz="1000" spc="-35">
                <a:solidFill>
                  <a:srgbClr val="252525"/>
                </a:solidFill>
                <a:latin typeface="Arial"/>
                <a:cs typeface="Arial"/>
              </a:rPr>
              <a:t> </a:t>
            </a:r>
            <a:r>
              <a:rPr sz="1000">
                <a:solidFill>
                  <a:srgbClr val="252525"/>
                </a:solidFill>
                <a:latin typeface="Arial"/>
                <a:cs typeface="Arial"/>
              </a:rPr>
              <a:t>pe</a:t>
            </a:r>
            <a:r>
              <a:rPr sz="1000" spc="5">
                <a:solidFill>
                  <a:srgbClr val="252525"/>
                </a:solidFill>
                <a:latin typeface="Arial"/>
                <a:cs typeface="Arial"/>
              </a:rPr>
              <a:t>r</a:t>
            </a:r>
            <a:r>
              <a:rPr sz="1000">
                <a:solidFill>
                  <a:srgbClr val="252525"/>
                </a:solidFill>
                <a:latin typeface="Arial"/>
                <a:cs typeface="Arial"/>
              </a:rPr>
              <a:t>f</a:t>
            </a:r>
            <a:r>
              <a:rPr sz="1000" spc="5">
                <a:solidFill>
                  <a:srgbClr val="252525"/>
                </a:solidFill>
                <a:latin typeface="Arial"/>
                <a:cs typeface="Arial"/>
              </a:rPr>
              <a:t>e</a:t>
            </a:r>
            <a:r>
              <a:rPr sz="1000">
                <a:solidFill>
                  <a:srgbClr val="252525"/>
                </a:solidFill>
                <a:latin typeface="Arial"/>
                <a:cs typeface="Arial"/>
              </a:rPr>
              <a:t>ct</a:t>
            </a:r>
            <a:r>
              <a:rPr sz="1000" spc="-40">
                <a:solidFill>
                  <a:srgbClr val="252525"/>
                </a:solidFill>
                <a:latin typeface="Arial"/>
                <a:cs typeface="Arial"/>
              </a:rPr>
              <a:t> </a:t>
            </a:r>
            <a:r>
              <a:rPr sz="1000">
                <a:solidFill>
                  <a:srgbClr val="252525"/>
                </a:solidFill>
                <a:latin typeface="Arial"/>
                <a:cs typeface="Arial"/>
              </a:rPr>
              <a:t>p</a:t>
            </a:r>
            <a:r>
              <a:rPr sz="1000" spc="5">
                <a:solidFill>
                  <a:srgbClr val="252525"/>
                </a:solidFill>
                <a:latin typeface="Arial"/>
                <a:cs typeface="Arial"/>
              </a:rPr>
              <a:t>r</a:t>
            </a:r>
            <a:r>
              <a:rPr sz="1000">
                <a:solidFill>
                  <a:srgbClr val="252525"/>
                </a:solidFill>
                <a:latin typeface="Arial"/>
                <a:cs typeface="Arial"/>
              </a:rPr>
              <a:t>ec</a:t>
            </a:r>
            <a:r>
              <a:rPr sz="1000" spc="15">
                <a:solidFill>
                  <a:srgbClr val="252525"/>
                </a:solidFill>
                <a:latin typeface="Arial"/>
                <a:cs typeface="Arial"/>
              </a:rPr>
              <a:t>i</a:t>
            </a:r>
            <a:r>
              <a:rPr sz="1000">
                <a:solidFill>
                  <a:srgbClr val="252525"/>
                </a:solidFill>
                <a:latin typeface="Arial"/>
                <a:cs typeface="Arial"/>
              </a:rPr>
              <a:t>s</a:t>
            </a:r>
            <a:r>
              <a:rPr sz="1000" spc="15">
                <a:solidFill>
                  <a:srgbClr val="252525"/>
                </a:solidFill>
                <a:latin typeface="Arial"/>
                <a:cs typeface="Arial"/>
              </a:rPr>
              <a:t>i</a:t>
            </a:r>
            <a:r>
              <a:rPr sz="1000">
                <a:solidFill>
                  <a:srgbClr val="252525"/>
                </a:solidFill>
                <a:latin typeface="Arial"/>
                <a:cs typeface="Arial"/>
              </a:rPr>
              <a:t>on</a:t>
            </a:r>
            <a:r>
              <a:rPr sz="1000" spc="-75">
                <a:solidFill>
                  <a:srgbClr val="252525"/>
                </a:solidFill>
                <a:latin typeface="Arial"/>
                <a:cs typeface="Arial"/>
              </a:rPr>
              <a:t> </a:t>
            </a:r>
            <a:r>
              <a:rPr sz="1000">
                <a:solidFill>
                  <a:srgbClr val="252525"/>
                </a:solidFill>
                <a:latin typeface="Arial"/>
                <a:cs typeface="Arial"/>
              </a:rPr>
              <a:t>and</a:t>
            </a:r>
            <a:r>
              <a:rPr sz="1000" spc="-35">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eca</a:t>
            </a:r>
            <a:r>
              <a:rPr sz="1000" spc="15">
                <a:solidFill>
                  <a:srgbClr val="252525"/>
                </a:solidFill>
                <a:latin typeface="Arial"/>
                <a:cs typeface="Arial"/>
              </a:rPr>
              <a:t>ll</a:t>
            </a:r>
            <a:r>
              <a:rPr sz="1000">
                <a:solidFill>
                  <a:srgbClr val="252525"/>
                </a:solidFill>
                <a:latin typeface="Arial"/>
                <a:cs typeface="Arial"/>
              </a:rPr>
              <a:t>.</a:t>
            </a:r>
            <a:endParaRPr sz="1000">
              <a:latin typeface="Arial"/>
              <a:cs typeface="Arial"/>
            </a:endParaRPr>
          </a:p>
        </p:txBody>
      </p:sp>
      <p:sp>
        <p:nvSpPr>
          <p:cNvPr id="9" name="object 9"/>
          <p:cNvSpPr/>
          <p:nvPr/>
        </p:nvSpPr>
        <p:spPr>
          <a:xfrm>
            <a:off x="2550160" y="2987039"/>
            <a:ext cx="2278380" cy="197358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90830">
              <a:lnSpc>
                <a:spcPct val="100000"/>
              </a:lnSpc>
            </a:pPr>
            <a:r>
              <a:t>Prescr</a:t>
            </a:r>
            <a:r>
              <a:rPr spc="-20"/>
              <a:t>i</a:t>
            </a:r>
            <a:r>
              <a:t>ptive</a:t>
            </a:r>
            <a:r>
              <a:rPr spc="-204"/>
              <a:t> </a:t>
            </a:r>
            <a:r>
              <a:t>A</a:t>
            </a:r>
            <a:r>
              <a:rPr spc="10"/>
              <a:t>n</a:t>
            </a:r>
            <a:r>
              <a:t>aly</a:t>
            </a:r>
            <a:r>
              <a:rPr spc="-20"/>
              <a:t>t</a:t>
            </a:r>
            <a:r>
              <a:t>ics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88</a:t>
            </a:fld>
            <a:endParaRPr spc="-5"/>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307340" y="238712"/>
            <a:ext cx="1378585" cy="177800"/>
          </a:xfrm>
          <a:prstGeom prst="rect">
            <a:avLst/>
          </a:prstGeom>
        </p:spPr>
        <p:txBody>
          <a:bodyPr vert="horz" wrap="square" lIns="0" tIns="0" rIns="0" bIns="0" rtlCol="0">
            <a:spAutoFit/>
          </a:bodyPr>
          <a:lstStyle/>
          <a:p>
            <a:pPr marL="12700">
              <a:lnSpc>
                <a:spcPct val="100000"/>
              </a:lnSpc>
            </a:pPr>
            <a:r>
              <a:rPr sz="1200" b="1" spc="15">
                <a:solidFill>
                  <a:srgbClr val="252525"/>
                </a:solidFill>
                <a:latin typeface="Arial"/>
                <a:cs typeface="Arial"/>
              </a:rPr>
              <a:t>M</a:t>
            </a:r>
            <a:r>
              <a:rPr sz="1200" b="1" spc="5">
                <a:solidFill>
                  <a:srgbClr val="252525"/>
                </a:solidFill>
                <a:latin typeface="Arial"/>
                <a:cs typeface="Arial"/>
              </a:rPr>
              <a:t>od</a:t>
            </a:r>
            <a:r>
              <a:rPr sz="1200" b="1" spc="-10">
                <a:solidFill>
                  <a:srgbClr val="252525"/>
                </a:solidFill>
                <a:latin typeface="Arial"/>
                <a:cs typeface="Arial"/>
              </a:rPr>
              <a:t>e</a:t>
            </a:r>
            <a:r>
              <a:rPr sz="1200" b="1">
                <a:solidFill>
                  <a:srgbClr val="252525"/>
                </a:solidFill>
                <a:latin typeface="Arial"/>
                <a:cs typeface="Arial"/>
              </a:rPr>
              <a:t>l</a:t>
            </a:r>
            <a:r>
              <a:rPr sz="1200" b="1" spc="-10">
                <a:solidFill>
                  <a:srgbClr val="252525"/>
                </a:solidFill>
                <a:latin typeface="Arial"/>
                <a:cs typeface="Arial"/>
              </a:rPr>
              <a:t> De</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30">
                <a:solidFill>
                  <a:srgbClr val="252525"/>
                </a:solidFill>
                <a:latin typeface="Arial"/>
                <a:cs typeface="Arial"/>
              </a:rPr>
              <a:t>y</a:t>
            </a:r>
            <a:r>
              <a:rPr sz="1200" b="1" spc="-10">
                <a:solidFill>
                  <a:srgbClr val="252525"/>
                </a:solidFill>
                <a:latin typeface="Arial"/>
                <a:cs typeface="Arial"/>
              </a:rPr>
              <a:t>me</a:t>
            </a:r>
            <a:r>
              <a:rPr sz="1200" b="1" spc="5">
                <a:solidFill>
                  <a:srgbClr val="252525"/>
                </a:solidFill>
                <a:latin typeface="Arial"/>
                <a:cs typeface="Arial"/>
              </a:rPr>
              <a:t>n</a:t>
            </a:r>
            <a:r>
              <a:rPr sz="1200" b="1">
                <a:solidFill>
                  <a:srgbClr val="252525"/>
                </a:solidFill>
                <a:latin typeface="Arial"/>
                <a:cs typeface="Arial"/>
              </a:rPr>
              <a:t>t</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89</a:t>
            </a:fld>
            <a:endParaRPr spc="-5"/>
          </a:p>
        </p:txBody>
      </p:sp>
      <p:sp>
        <p:nvSpPr>
          <p:cNvPr id="5" name="TextBox 4">
            <a:extLst>
              <a:ext uri="{FF2B5EF4-FFF2-40B4-BE49-F238E27FC236}">
                <a16:creationId xmlns:a16="http://schemas.microsoft.com/office/drawing/2014/main" id="{35B9C9F8-E4BC-0135-CE0C-21E694DDFF8A}"/>
              </a:ext>
            </a:extLst>
          </p:cNvPr>
          <p:cNvSpPr txBox="1"/>
          <p:nvPr/>
        </p:nvSpPr>
        <p:spPr>
          <a:xfrm>
            <a:off x="3128961" y="671512"/>
            <a:ext cx="557212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Original data</a:t>
            </a:r>
          </a:p>
          <a:p>
            <a:endParaRPr lang="en-US">
              <a:cs typeface="Calibri"/>
            </a:endParaRPr>
          </a:p>
          <a:p>
            <a:endParaRPr lang="en-US">
              <a:cs typeface="Calibri"/>
            </a:endParaRPr>
          </a:p>
          <a:p>
            <a:r>
              <a:rPr lang="en-US">
                <a:ea typeface="+mn-lt"/>
                <a:cs typeface="+mn-lt"/>
              </a:rPr>
              <a:t>Prior to model building - </a:t>
            </a:r>
          </a:p>
          <a:p>
            <a:r>
              <a:rPr lang="en-US">
                <a:ea typeface="+mn-lt"/>
                <a:cs typeface="+mn-lt"/>
              </a:rPr>
              <a:t>We have set aside 5% counts of stroke patients and </a:t>
            </a:r>
            <a:r>
              <a:rPr lang="en-US" err="1">
                <a:ea typeface="+mn-lt"/>
                <a:cs typeface="+mn-lt"/>
              </a:rPr>
              <a:t>non stroke</a:t>
            </a:r>
            <a:r>
              <a:rPr lang="en-US">
                <a:ea typeface="+mn-lt"/>
                <a:cs typeface="+mn-lt"/>
              </a:rPr>
              <a:t> patients for testing.</a:t>
            </a:r>
          </a:p>
          <a:p>
            <a:endParaRPr lang="en-US">
              <a:ea typeface="+mn-lt"/>
              <a:cs typeface="+mn-lt"/>
            </a:endParaRPr>
          </a:p>
          <a:p>
            <a:r>
              <a:rPr lang="en-US">
                <a:ea typeface="+mn-lt"/>
                <a:cs typeface="+mn-lt"/>
              </a:rPr>
              <a:t>Test set data</a:t>
            </a:r>
          </a:p>
          <a:p>
            <a:endParaRPr lang="en-US">
              <a:cs typeface="Calibri"/>
            </a:endParaRPr>
          </a:p>
          <a:p>
            <a:endParaRPr lang="en-US">
              <a:cs typeface="Calibri"/>
            </a:endParaRPr>
          </a:p>
        </p:txBody>
      </p:sp>
      <p:pic>
        <p:nvPicPr>
          <p:cNvPr id="7" name="Picture 7" descr="Chart, bar chart&#10;&#10;Description automatically generated">
            <a:extLst>
              <a:ext uri="{FF2B5EF4-FFF2-40B4-BE49-F238E27FC236}">
                <a16:creationId xmlns:a16="http://schemas.microsoft.com/office/drawing/2014/main" id="{5DAC8FBF-4E66-7DBE-EE7F-7388628C1001}"/>
              </a:ext>
            </a:extLst>
          </p:cNvPr>
          <p:cNvPicPr>
            <a:picLocks noChangeAspect="1"/>
          </p:cNvPicPr>
          <p:nvPr/>
        </p:nvPicPr>
        <p:blipFill>
          <a:blip r:embed="rId3"/>
          <a:stretch>
            <a:fillRect/>
          </a:stretch>
        </p:blipFill>
        <p:spPr>
          <a:xfrm>
            <a:off x="305945" y="596866"/>
            <a:ext cx="2743200" cy="2189136"/>
          </a:xfrm>
          <a:prstGeom prst="rect">
            <a:avLst/>
          </a:prstGeom>
        </p:spPr>
      </p:pic>
      <p:sp>
        <p:nvSpPr>
          <p:cNvPr id="8" name="TextBox 7">
            <a:extLst>
              <a:ext uri="{FF2B5EF4-FFF2-40B4-BE49-F238E27FC236}">
                <a16:creationId xmlns:a16="http://schemas.microsoft.com/office/drawing/2014/main" id="{7A315558-65AA-58E1-1C9E-6854FA17B757}"/>
              </a:ext>
            </a:extLst>
          </p:cNvPr>
          <p:cNvSpPr txBox="1"/>
          <p:nvPr/>
        </p:nvSpPr>
        <p:spPr>
          <a:xfrm>
            <a:off x="4664869" y="67151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Stroke – 249</a:t>
            </a:r>
          </a:p>
          <a:p>
            <a:r>
              <a:rPr lang="en-US">
                <a:ea typeface="+mn-lt"/>
                <a:cs typeface="+mn-lt"/>
              </a:rPr>
              <a:t>Non stroke – 4861</a:t>
            </a:r>
            <a:endParaRPr lang="en-US"/>
          </a:p>
        </p:txBody>
      </p:sp>
      <p:sp>
        <p:nvSpPr>
          <p:cNvPr id="9" name="TextBox 8">
            <a:extLst>
              <a:ext uri="{FF2B5EF4-FFF2-40B4-BE49-F238E27FC236}">
                <a16:creationId xmlns:a16="http://schemas.microsoft.com/office/drawing/2014/main" id="{D9D71C1E-8C59-02A8-AF39-687734BA4014}"/>
              </a:ext>
            </a:extLst>
          </p:cNvPr>
          <p:cNvSpPr txBox="1"/>
          <p:nvPr/>
        </p:nvSpPr>
        <p:spPr>
          <a:xfrm>
            <a:off x="4779169" y="267890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Stroke – 25 </a:t>
            </a:r>
            <a:endParaRPr lang="en-US">
              <a:ea typeface="+mn-lt"/>
              <a:cs typeface="+mn-lt"/>
            </a:endParaRPr>
          </a:p>
          <a:p>
            <a:r>
              <a:rPr lang="en-US"/>
              <a:t>Non Stroke – 486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7FD7E9-ADA6-674F-3505-179C89B26166}"/>
              </a:ext>
            </a:extLst>
          </p:cNvPr>
          <p:cNvSpPr txBox="1"/>
          <p:nvPr/>
        </p:nvSpPr>
        <p:spPr>
          <a:xfrm>
            <a:off x="307181" y="197873"/>
            <a:ext cx="37433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Hypothesis for our model</a:t>
            </a:r>
          </a:p>
        </p:txBody>
      </p:sp>
      <p:sp>
        <p:nvSpPr>
          <p:cNvPr id="4" name="TextBox 3">
            <a:extLst>
              <a:ext uri="{FF2B5EF4-FFF2-40B4-BE49-F238E27FC236}">
                <a16:creationId xmlns:a16="http://schemas.microsoft.com/office/drawing/2014/main" id="{27DE02F1-AAB2-9BF8-E0CB-3900F1B8CA04}"/>
              </a:ext>
            </a:extLst>
          </p:cNvPr>
          <p:cNvSpPr txBox="1"/>
          <p:nvPr/>
        </p:nvSpPr>
        <p:spPr>
          <a:xfrm>
            <a:off x="4363370" y="749326"/>
            <a:ext cx="438413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Stroke is plot based on other categorical variables.</a:t>
            </a:r>
            <a:r>
              <a:rPr lang="en-US">
                <a:cs typeface="Calibri"/>
              </a:rPr>
              <a:t> The darker the plot, the stronger the correlation. </a:t>
            </a:r>
            <a:endParaRPr lang="en-US"/>
          </a:p>
          <a:p>
            <a:endParaRPr lang="en-US">
              <a:cs typeface="Calibri"/>
            </a:endParaRPr>
          </a:p>
          <a:p>
            <a:r>
              <a:rPr lang="en-US">
                <a:cs typeface="Calibri"/>
              </a:rPr>
              <a:t>Therefore, the following factors are deduced from the heat map that affect stroke predictions – </a:t>
            </a:r>
          </a:p>
          <a:p>
            <a:pPr marL="342900" indent="-342900">
              <a:buAutoNum type="arabicPeriod"/>
            </a:pPr>
            <a:r>
              <a:rPr lang="en-US">
                <a:ea typeface="+mn-lt"/>
                <a:cs typeface="+mn-lt"/>
              </a:rPr>
              <a:t>Heart disease</a:t>
            </a:r>
            <a:endParaRPr lang="en-US">
              <a:cs typeface="Calibri"/>
            </a:endParaRPr>
          </a:p>
          <a:p>
            <a:pPr marL="342900" indent="-342900">
              <a:buAutoNum type="arabicPeriod"/>
            </a:pPr>
            <a:r>
              <a:rPr lang="en-US">
                <a:cs typeface="Calibri"/>
              </a:rPr>
              <a:t>Hypertension </a:t>
            </a:r>
          </a:p>
        </p:txBody>
      </p:sp>
      <p:pic>
        <p:nvPicPr>
          <p:cNvPr id="3" name="Picture 2" descr="Chart, treemap chart&#10;&#10;Description automatically generated">
            <a:extLst>
              <a:ext uri="{FF2B5EF4-FFF2-40B4-BE49-F238E27FC236}">
                <a16:creationId xmlns:a16="http://schemas.microsoft.com/office/drawing/2014/main" id="{6B62A0A1-B34C-C13D-4D6F-044590CDDC7C}"/>
              </a:ext>
            </a:extLst>
          </p:cNvPr>
          <p:cNvPicPr>
            <a:picLocks noChangeAspect="1"/>
          </p:cNvPicPr>
          <p:nvPr/>
        </p:nvPicPr>
        <p:blipFill>
          <a:blip r:embed="rId2"/>
          <a:stretch>
            <a:fillRect/>
          </a:stretch>
        </p:blipFill>
        <p:spPr>
          <a:xfrm>
            <a:off x="412366" y="746272"/>
            <a:ext cx="3743325" cy="3236054"/>
          </a:xfrm>
          <a:prstGeom prst="rect">
            <a:avLst/>
          </a:prstGeom>
        </p:spPr>
      </p:pic>
      <p:sp>
        <p:nvSpPr>
          <p:cNvPr id="6" name="object 3">
            <a:extLst>
              <a:ext uri="{FF2B5EF4-FFF2-40B4-BE49-F238E27FC236}">
                <a16:creationId xmlns:a16="http://schemas.microsoft.com/office/drawing/2014/main" id="{EE6B12B2-C681-245B-EC4A-C5C4693138BA}"/>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055734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A54D171-1A3F-209B-6AE3-E4F93CC3AF92}"/>
              </a:ext>
            </a:extLst>
          </p:cNvPr>
          <p:cNvGraphicFramePr>
            <a:graphicFrameLocks noGrp="1"/>
          </p:cNvGraphicFramePr>
          <p:nvPr>
            <p:extLst>
              <p:ext uri="{D42A27DB-BD31-4B8C-83A1-F6EECF244321}">
                <p14:modId xmlns:p14="http://schemas.microsoft.com/office/powerpoint/2010/main" val="3443502478"/>
              </p:ext>
            </p:extLst>
          </p:nvPr>
        </p:nvGraphicFramePr>
        <p:xfrm>
          <a:off x="553788" y="840786"/>
          <a:ext cx="7750309" cy="1757125"/>
        </p:xfrm>
        <a:graphic>
          <a:graphicData uri="http://schemas.openxmlformats.org/drawingml/2006/table">
            <a:tbl>
              <a:tblPr firstRow="1" bandRow="1">
                <a:tableStyleId>{5C22544A-7EE6-4342-B048-85BDC9FD1C3A}</a:tableStyleId>
              </a:tblPr>
              <a:tblGrid>
                <a:gridCol w="2055455">
                  <a:extLst>
                    <a:ext uri="{9D8B030D-6E8A-4147-A177-3AD203B41FA5}">
                      <a16:colId xmlns:a16="http://schemas.microsoft.com/office/drawing/2014/main" val="3894747869"/>
                    </a:ext>
                  </a:extLst>
                </a:gridCol>
                <a:gridCol w="1292974">
                  <a:extLst>
                    <a:ext uri="{9D8B030D-6E8A-4147-A177-3AD203B41FA5}">
                      <a16:colId xmlns:a16="http://schemas.microsoft.com/office/drawing/2014/main" val="4208027776"/>
                    </a:ext>
                  </a:extLst>
                </a:gridCol>
                <a:gridCol w="1208881">
                  <a:extLst>
                    <a:ext uri="{9D8B030D-6E8A-4147-A177-3AD203B41FA5}">
                      <a16:colId xmlns:a16="http://schemas.microsoft.com/office/drawing/2014/main" val="1304818326"/>
                    </a:ext>
                  </a:extLst>
                </a:gridCol>
                <a:gridCol w="1116968">
                  <a:extLst>
                    <a:ext uri="{9D8B030D-6E8A-4147-A177-3AD203B41FA5}">
                      <a16:colId xmlns:a16="http://schemas.microsoft.com/office/drawing/2014/main" val="1004836497"/>
                    </a:ext>
                  </a:extLst>
                </a:gridCol>
                <a:gridCol w="1120014">
                  <a:extLst>
                    <a:ext uri="{9D8B030D-6E8A-4147-A177-3AD203B41FA5}">
                      <a16:colId xmlns:a16="http://schemas.microsoft.com/office/drawing/2014/main" val="3324587270"/>
                    </a:ext>
                  </a:extLst>
                </a:gridCol>
                <a:gridCol w="956017">
                  <a:extLst>
                    <a:ext uri="{9D8B030D-6E8A-4147-A177-3AD203B41FA5}">
                      <a16:colId xmlns:a16="http://schemas.microsoft.com/office/drawing/2014/main" val="1046393759"/>
                    </a:ext>
                  </a:extLst>
                </a:gridCol>
              </a:tblGrid>
              <a:tr h="507778">
                <a:tc>
                  <a:txBody>
                    <a:bodyPr/>
                    <a:lstStyle/>
                    <a:p>
                      <a:pPr algn="l"/>
                      <a:endParaRPr lang="en-US" sz="1600">
                        <a:effectLst/>
                      </a:endParaRPr>
                    </a:p>
                  </a:txBody>
                  <a:tcPr marL="0" marR="0" marT="0" marB="0" anchor="ctr"/>
                </a:tc>
                <a:tc>
                  <a:txBody>
                    <a:bodyPr/>
                    <a:lstStyle/>
                    <a:p>
                      <a:pPr algn="ctr"/>
                      <a:r>
                        <a:rPr lang="en-US" sz="1600">
                          <a:effectLst/>
                        </a:rPr>
                        <a:t>Recall </a:t>
                      </a:r>
                    </a:p>
                  </a:txBody>
                  <a:tcPr marL="0" marR="0" marT="0" marB="0" anchor="ctr"/>
                </a:tc>
                <a:tc>
                  <a:txBody>
                    <a:bodyPr/>
                    <a:lstStyle/>
                    <a:p>
                      <a:pPr algn="ctr"/>
                      <a:r>
                        <a:rPr lang="en-US" sz="1600">
                          <a:effectLst/>
                        </a:rPr>
                        <a:t>F1</a:t>
                      </a:r>
                    </a:p>
                  </a:txBody>
                  <a:tcPr marL="0" marR="0" marT="0" marB="0"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a:effectLst/>
                        </a:rPr>
                        <a:t>Precision</a:t>
                      </a:r>
                    </a:p>
                  </a:txBody>
                  <a:tcPr marL="0" marR="0" marT="0" marB="0" anchor="ctr"/>
                </a:tc>
                <a:tc>
                  <a:txBody>
                    <a:bodyPr/>
                    <a:lstStyle/>
                    <a:p>
                      <a:pPr algn="ctr"/>
                      <a:r>
                        <a:rPr lang="en-US" sz="1600">
                          <a:effectLst/>
                        </a:rPr>
                        <a:t>Log Loss</a:t>
                      </a:r>
                    </a:p>
                  </a:txBody>
                  <a:tcPr marL="0" marR="0" marT="0" marB="0" anchor="ctr"/>
                </a:tc>
                <a:tc>
                  <a:txBody>
                    <a:bodyPr/>
                    <a:lstStyle/>
                    <a:p>
                      <a:pPr algn="ctr"/>
                      <a:r>
                        <a:rPr lang="en-US" sz="1600">
                          <a:effectLst/>
                        </a:rPr>
                        <a:t>Rank</a:t>
                      </a:r>
                    </a:p>
                  </a:txBody>
                  <a:tcPr marL="0" marR="0" marT="0" marB="0" anchor="ctr"/>
                </a:tc>
                <a:extLst>
                  <a:ext uri="{0D108BD9-81ED-4DB2-BD59-A6C34878D82A}">
                    <a16:rowId xmlns:a16="http://schemas.microsoft.com/office/drawing/2014/main" val="1735682144"/>
                  </a:ext>
                </a:extLst>
              </a:tr>
              <a:tr h="253889">
                <a:tc>
                  <a:txBody>
                    <a:bodyPr/>
                    <a:lstStyle/>
                    <a:p>
                      <a:pPr algn="l"/>
                      <a:r>
                        <a:rPr lang="en-US" sz="1600">
                          <a:effectLst/>
                        </a:rPr>
                        <a:t>Original imbalanced</a:t>
                      </a:r>
                    </a:p>
                  </a:txBody>
                  <a:tcPr marL="0" marR="0" marT="0" marB="0" anchor="ctr"/>
                </a:tc>
                <a:tc>
                  <a:txBody>
                    <a:bodyPr/>
                    <a:lstStyle/>
                    <a:p>
                      <a:pPr algn="ctr"/>
                      <a:r>
                        <a:rPr lang="en-US" sz="1600"/>
                        <a:t>100%</a:t>
                      </a:r>
                    </a:p>
                  </a:txBody>
                  <a:tcPr marL="0" marR="0" marT="0" marB="0" anchor="ctr"/>
                </a:tc>
                <a:tc>
                  <a:txBody>
                    <a:bodyPr/>
                    <a:lstStyle/>
                    <a:p>
                      <a:pPr algn="ctr"/>
                      <a:r>
                        <a:rPr lang="en-US" sz="1600"/>
                        <a:t>10.35%</a:t>
                      </a:r>
                    </a:p>
                  </a:txBody>
                  <a:tcPr marL="0" marR="0" marT="0" marB="0" anchor="ctr"/>
                </a:tc>
                <a:tc>
                  <a:txBody>
                    <a:bodyPr/>
                    <a:lstStyle/>
                    <a:p>
                      <a:pPr algn="ctr"/>
                      <a:r>
                        <a:rPr lang="en-US" sz="1600"/>
                        <a:t>5.4%</a:t>
                      </a:r>
                    </a:p>
                  </a:txBody>
                  <a:tcPr marL="0" marR="0" marT="0" marB="0" anchor="ctr"/>
                </a:tc>
                <a:tc>
                  <a:txBody>
                    <a:bodyPr/>
                    <a:lstStyle/>
                    <a:p>
                      <a:pPr algn="ctr"/>
                      <a:r>
                        <a:rPr lang="en-US" sz="1600"/>
                        <a:t>32.669</a:t>
                      </a:r>
                    </a:p>
                  </a:txBody>
                  <a:tcPr marL="0" marR="0" marT="0" marB="0" anchor="ctr"/>
                </a:tc>
                <a:tc>
                  <a:txBody>
                    <a:bodyPr/>
                    <a:lstStyle/>
                    <a:p>
                      <a:pPr lvl="0" algn="ctr"/>
                      <a:r>
                        <a:rPr lang="en-US" sz="1600"/>
                        <a:t>3</a:t>
                      </a:r>
                    </a:p>
                  </a:txBody>
                  <a:tcPr marL="0" marR="0" marT="0" marB="0" anchor="ctr"/>
                </a:tc>
                <a:extLst>
                  <a:ext uri="{0D108BD9-81ED-4DB2-BD59-A6C34878D82A}">
                    <a16:rowId xmlns:a16="http://schemas.microsoft.com/office/drawing/2014/main" val="1868828921"/>
                  </a:ext>
                </a:extLst>
              </a:tr>
              <a:tr h="507778">
                <a:tc>
                  <a:txBody>
                    <a:bodyPr/>
                    <a:lstStyle/>
                    <a:p>
                      <a:pPr algn="l"/>
                      <a:r>
                        <a:rPr lang="en-US" sz="1600">
                          <a:effectLst/>
                        </a:rPr>
                        <a:t>Balanced using </a:t>
                      </a:r>
                    </a:p>
                    <a:p>
                      <a:pPr algn="l"/>
                      <a:r>
                        <a:rPr lang="en-US" sz="1600">
                          <a:effectLst/>
                        </a:rPr>
                        <a:t>under sampling</a:t>
                      </a:r>
                    </a:p>
                  </a:txBody>
                  <a:tcPr marL="0" marR="0" marT="0" marB="0" anchor="ctr"/>
                </a:tc>
                <a:tc>
                  <a:txBody>
                    <a:bodyPr/>
                    <a:lstStyle/>
                    <a:p>
                      <a:pPr algn="ctr"/>
                      <a:r>
                        <a:rPr lang="en-US" sz="1600"/>
                        <a:t>77.1%</a:t>
                      </a:r>
                    </a:p>
                  </a:txBody>
                  <a:tcPr marL="0" marR="0" marT="0" marB="0" anchor="ctr"/>
                </a:tc>
                <a:tc>
                  <a:txBody>
                    <a:bodyPr/>
                    <a:lstStyle/>
                    <a:p>
                      <a:pPr algn="ctr"/>
                      <a:r>
                        <a:rPr lang="en-US" sz="1600"/>
                        <a:t>76.1%</a:t>
                      </a:r>
                    </a:p>
                  </a:txBody>
                  <a:tcPr marL="0" marR="0" marT="0" marB="0" anchor="ctr"/>
                </a:tc>
                <a:tc>
                  <a:txBody>
                    <a:bodyPr/>
                    <a:lstStyle/>
                    <a:p>
                      <a:pPr algn="ctr"/>
                      <a:r>
                        <a:rPr lang="en-US" sz="1600"/>
                        <a:t>75.0%</a:t>
                      </a:r>
                    </a:p>
                  </a:txBody>
                  <a:tcPr marL="0" marR="0" marT="0" marB="0" anchor="ctr"/>
                </a:tc>
                <a:tc>
                  <a:txBody>
                    <a:bodyPr/>
                    <a:lstStyle/>
                    <a:p>
                      <a:pPr algn="ctr"/>
                      <a:r>
                        <a:rPr lang="en-US" sz="1600"/>
                        <a:t>0.549</a:t>
                      </a:r>
                    </a:p>
                  </a:txBody>
                  <a:tcPr marL="0" marR="0" marT="0" marB="0" anchor="ctr"/>
                </a:tc>
                <a:tc>
                  <a:txBody>
                    <a:bodyPr/>
                    <a:lstStyle/>
                    <a:p>
                      <a:pPr lvl="0" algn="ctr"/>
                      <a:r>
                        <a:rPr lang="en-US" sz="1600"/>
                        <a:t>2</a:t>
                      </a:r>
                      <a:endParaRPr lang="en-US" sz="1600" b="0" i="0" u="none" strike="noStrike" noProof="0">
                        <a:latin typeface="Calibri"/>
                      </a:endParaRPr>
                    </a:p>
                  </a:txBody>
                  <a:tcPr marL="0" marR="0" marT="0" marB="0" anchor="ctr"/>
                </a:tc>
                <a:extLst>
                  <a:ext uri="{0D108BD9-81ED-4DB2-BD59-A6C34878D82A}">
                    <a16:rowId xmlns:a16="http://schemas.microsoft.com/office/drawing/2014/main" val="3786339621"/>
                  </a:ext>
                </a:extLst>
              </a:tr>
              <a:tr h="283184">
                <a:tc>
                  <a:txBody>
                    <a:bodyPr/>
                    <a:lstStyle/>
                    <a:p>
                      <a:pPr lvl="0" algn="l">
                        <a:buNone/>
                      </a:pPr>
                      <a:r>
                        <a:rPr lang="en-US" sz="1600" b="0" i="0" u="none" strike="noStrike" noProof="0">
                          <a:effectLst/>
                          <a:latin typeface="Calibri"/>
                        </a:rPr>
                        <a:t>Balanced using </a:t>
                      </a:r>
                      <a:r>
                        <a:rPr lang="en-US" sz="1600">
                          <a:effectLst/>
                        </a:rPr>
                        <a:t>SMOTE​ oversampling</a:t>
                      </a:r>
                    </a:p>
                  </a:txBody>
                  <a:tcPr marL="0" marR="0" marT="0" marB="0" anchor="ctr"/>
                </a:tc>
                <a:tc>
                  <a:txBody>
                    <a:bodyPr/>
                    <a:lstStyle/>
                    <a:p>
                      <a:pPr algn="ctr"/>
                      <a:r>
                        <a:rPr lang="en-US" sz="1600"/>
                        <a:t>96.1%</a:t>
                      </a:r>
                    </a:p>
                  </a:txBody>
                  <a:tcPr marL="0" marR="0" marT="0" marB="0" anchor="ctr"/>
                </a:tc>
                <a:tc>
                  <a:txBody>
                    <a:bodyPr/>
                    <a:lstStyle/>
                    <a:p>
                      <a:pPr algn="ctr"/>
                      <a:r>
                        <a:rPr lang="en-US" sz="1600"/>
                        <a:t>96.6%</a:t>
                      </a:r>
                    </a:p>
                  </a:txBody>
                  <a:tcPr marL="0" marR="0" marT="0" marB="0" anchor="ctr"/>
                </a:tc>
                <a:tc>
                  <a:txBody>
                    <a:bodyPr/>
                    <a:lstStyle/>
                    <a:p>
                      <a:pPr algn="ctr"/>
                      <a:r>
                        <a:rPr lang="en-US" sz="1600"/>
                        <a:t>97.1%</a:t>
                      </a:r>
                    </a:p>
                  </a:txBody>
                  <a:tcPr marL="0" marR="0" marT="0" marB="0" anchor="ctr"/>
                </a:tc>
                <a:tc>
                  <a:txBody>
                    <a:bodyPr/>
                    <a:lstStyle/>
                    <a:p>
                      <a:pPr algn="ctr"/>
                      <a:r>
                        <a:rPr lang="en-US" sz="1600"/>
                        <a:t>0.167</a:t>
                      </a:r>
                    </a:p>
                  </a:txBody>
                  <a:tcPr marL="0" marR="0" marT="0" marB="0" anchor="ctr"/>
                </a:tc>
                <a:tc>
                  <a:txBody>
                    <a:bodyPr/>
                    <a:lstStyle/>
                    <a:p>
                      <a:pPr lvl="0" algn="ctr"/>
                      <a:r>
                        <a:rPr lang="en-US" sz="1600"/>
                        <a:t>1</a:t>
                      </a:r>
                    </a:p>
                  </a:txBody>
                  <a:tcPr marL="0" marR="0" marT="0" marB="0" anchor="ctr"/>
                </a:tc>
                <a:extLst>
                  <a:ext uri="{0D108BD9-81ED-4DB2-BD59-A6C34878D82A}">
                    <a16:rowId xmlns:a16="http://schemas.microsoft.com/office/drawing/2014/main" val="1538197541"/>
                  </a:ext>
                </a:extLst>
              </a:tr>
            </a:tbl>
          </a:graphicData>
        </a:graphic>
      </p:graphicFrame>
      <p:sp>
        <p:nvSpPr>
          <p:cNvPr id="4" name="TextBox 3">
            <a:extLst>
              <a:ext uri="{FF2B5EF4-FFF2-40B4-BE49-F238E27FC236}">
                <a16:creationId xmlns:a16="http://schemas.microsoft.com/office/drawing/2014/main" id="{D9841199-97B3-55BB-20C8-3007E6DE4E5A}"/>
              </a:ext>
            </a:extLst>
          </p:cNvPr>
          <p:cNvSpPr txBox="1"/>
          <p:nvPr/>
        </p:nvSpPr>
        <p:spPr>
          <a:xfrm>
            <a:off x="577763" y="29929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8" name="TextBox 7">
            <a:extLst>
              <a:ext uri="{FF2B5EF4-FFF2-40B4-BE49-F238E27FC236}">
                <a16:creationId xmlns:a16="http://schemas.microsoft.com/office/drawing/2014/main" id="{9B825A8C-56DF-9E36-9B75-08A4835CE14A}"/>
              </a:ext>
            </a:extLst>
          </p:cNvPr>
          <p:cNvSpPr txBox="1"/>
          <p:nvPr/>
        </p:nvSpPr>
        <p:spPr>
          <a:xfrm>
            <a:off x="481664" y="318436"/>
            <a:ext cx="43186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Models Comparison based on Holdout Score</a:t>
            </a:r>
          </a:p>
        </p:txBody>
      </p:sp>
      <p:sp>
        <p:nvSpPr>
          <p:cNvPr id="2" name="Star: 5 Points 1">
            <a:extLst>
              <a:ext uri="{FF2B5EF4-FFF2-40B4-BE49-F238E27FC236}">
                <a16:creationId xmlns:a16="http://schemas.microsoft.com/office/drawing/2014/main" id="{3A5F5188-F005-FAFC-CA07-99C83CD5286B}"/>
              </a:ext>
            </a:extLst>
          </p:cNvPr>
          <p:cNvSpPr/>
          <p:nvPr/>
        </p:nvSpPr>
        <p:spPr>
          <a:xfrm>
            <a:off x="7641622" y="2168585"/>
            <a:ext cx="376264" cy="363392"/>
          </a:xfrm>
          <a:prstGeom prst="star5">
            <a:avLst/>
          </a:prstGeom>
          <a:solidFill>
            <a:srgbClr val="FFFF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3">
            <a:extLst>
              <a:ext uri="{FF2B5EF4-FFF2-40B4-BE49-F238E27FC236}">
                <a16:creationId xmlns:a16="http://schemas.microsoft.com/office/drawing/2014/main" id="{36A14D44-68B0-3CED-F7BE-15B7E5B7D664}"/>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Star: 5 Points 6">
            <a:extLst>
              <a:ext uri="{FF2B5EF4-FFF2-40B4-BE49-F238E27FC236}">
                <a16:creationId xmlns:a16="http://schemas.microsoft.com/office/drawing/2014/main" id="{BAEFC8CB-A810-4B9B-9A06-382FE3B7CBB7}"/>
              </a:ext>
            </a:extLst>
          </p:cNvPr>
          <p:cNvSpPr/>
          <p:nvPr/>
        </p:nvSpPr>
        <p:spPr>
          <a:xfrm>
            <a:off x="3529938" y="1364394"/>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276754D6-4367-7A2A-5D39-559409C8A761}"/>
              </a:ext>
            </a:extLst>
          </p:cNvPr>
          <p:cNvSpPr/>
          <p:nvPr/>
        </p:nvSpPr>
        <p:spPr>
          <a:xfrm>
            <a:off x="4856346" y="2255683"/>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489EE6B0-8ECF-1E68-53F0-BCEF2494C3CD}"/>
              </a:ext>
            </a:extLst>
          </p:cNvPr>
          <p:cNvSpPr/>
          <p:nvPr/>
        </p:nvSpPr>
        <p:spPr>
          <a:xfrm>
            <a:off x="5978296" y="2254116"/>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E2D45B1C-5591-11C9-A554-956BCA34F105}"/>
              </a:ext>
            </a:extLst>
          </p:cNvPr>
          <p:cNvSpPr/>
          <p:nvPr/>
        </p:nvSpPr>
        <p:spPr>
          <a:xfrm>
            <a:off x="7108307" y="2254115"/>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108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2689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Testing on unseen data</a:t>
            </a:r>
          </a:p>
        </p:txBody>
      </p:sp>
      <p:sp>
        <p:nvSpPr>
          <p:cNvPr id="30" name="TextBox 29">
            <a:extLst>
              <a:ext uri="{FF2B5EF4-FFF2-40B4-BE49-F238E27FC236}">
                <a16:creationId xmlns:a16="http://schemas.microsoft.com/office/drawing/2014/main" id="{A6918FC0-BB06-6EE6-625A-D59D7D96485F}"/>
              </a:ext>
            </a:extLst>
          </p:cNvPr>
          <p:cNvSpPr txBox="1"/>
          <p:nvPr/>
        </p:nvSpPr>
        <p:spPr>
          <a:xfrm>
            <a:off x="976184" y="128510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32" name="TextBox 31">
            <a:extLst>
              <a:ext uri="{FF2B5EF4-FFF2-40B4-BE49-F238E27FC236}">
                <a16:creationId xmlns:a16="http://schemas.microsoft.com/office/drawing/2014/main" id="{64B2E0B8-A173-38DB-47C3-FD5068E8C15B}"/>
              </a:ext>
            </a:extLst>
          </p:cNvPr>
          <p:cNvSpPr txBox="1"/>
          <p:nvPr/>
        </p:nvSpPr>
        <p:spPr>
          <a:xfrm>
            <a:off x="976183" y="315406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5" name="Picture 6" descr="Graphical user interface&#10;&#10;Description automatically generated">
            <a:extLst>
              <a:ext uri="{FF2B5EF4-FFF2-40B4-BE49-F238E27FC236}">
                <a16:creationId xmlns:a16="http://schemas.microsoft.com/office/drawing/2014/main" id="{201065E7-4CEB-26D0-7B38-1BEAABE3A6BB}"/>
              </a:ext>
            </a:extLst>
          </p:cNvPr>
          <p:cNvPicPr>
            <a:picLocks noChangeAspect="1"/>
          </p:cNvPicPr>
          <p:nvPr/>
        </p:nvPicPr>
        <p:blipFill>
          <a:blip r:embed="rId2"/>
          <a:stretch>
            <a:fillRect/>
          </a:stretch>
        </p:blipFill>
        <p:spPr>
          <a:xfrm>
            <a:off x="976183" y="3479319"/>
            <a:ext cx="6774592" cy="121999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857C2E2-0336-60BC-97C2-2F900A4DE59A}"/>
              </a:ext>
            </a:extLst>
          </p:cNvPr>
          <p:cNvPicPr>
            <a:picLocks noChangeAspect="1"/>
          </p:cNvPicPr>
          <p:nvPr/>
        </p:nvPicPr>
        <p:blipFill>
          <a:blip r:embed="rId3"/>
          <a:stretch>
            <a:fillRect/>
          </a:stretch>
        </p:blipFill>
        <p:spPr>
          <a:xfrm>
            <a:off x="976183" y="1602637"/>
            <a:ext cx="6805483" cy="1227714"/>
          </a:xfrm>
          <a:prstGeom prst="rect">
            <a:avLst/>
          </a:prstGeom>
        </p:spPr>
      </p:pic>
      <p:sp>
        <p:nvSpPr>
          <p:cNvPr id="42" name="TextBox 1">
            <a:extLst>
              <a:ext uri="{FF2B5EF4-FFF2-40B4-BE49-F238E27FC236}">
                <a16:creationId xmlns:a16="http://schemas.microsoft.com/office/drawing/2014/main" id="{682469B4-E91F-47C1-8083-E40386D82BCE}"/>
              </a:ext>
            </a:extLst>
          </p:cNvPr>
          <p:cNvSpPr txBox="1"/>
          <p:nvPr/>
        </p:nvSpPr>
        <p:spPr>
          <a:xfrm>
            <a:off x="3688254" y="537210"/>
            <a:ext cx="4519353"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t>Based on unseen test dataset, the result differs with the model's expected score (suspect overfitting).</a:t>
            </a:r>
            <a:endParaRPr lang="en-US"/>
          </a:p>
          <a:p>
            <a:r>
              <a:rPr lang="en-US" sz="1000"/>
              <a:t>Therefore, more experiments and data is required for the model training.</a:t>
            </a:r>
            <a:endParaRPr lang="en-US"/>
          </a:p>
          <a:p>
            <a:r>
              <a:rPr lang="en-US" sz="1000">
                <a:cs typeface="Calibri"/>
              </a:rPr>
              <a:t>Precision and accuracy are lacking. </a:t>
            </a:r>
          </a:p>
        </p:txBody>
      </p:sp>
      <p:sp>
        <p:nvSpPr>
          <p:cNvPr id="13" name="Rectangle 12">
            <a:extLst>
              <a:ext uri="{FF2B5EF4-FFF2-40B4-BE49-F238E27FC236}">
                <a16:creationId xmlns:a16="http://schemas.microsoft.com/office/drawing/2014/main" id="{A5762DBC-FEC9-D00A-F7C4-E2D1CA81CB70}"/>
              </a:ext>
            </a:extLst>
          </p:cNvPr>
          <p:cNvSpPr/>
          <p:nvPr/>
        </p:nvSpPr>
        <p:spPr>
          <a:xfrm>
            <a:off x="6951889" y="2276265"/>
            <a:ext cx="772468" cy="226090"/>
          </a:xfrm>
          <a:prstGeom prst="rect">
            <a:avLst/>
          </a:prstGeom>
          <a:solidFill>
            <a:srgbClr val="FF000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D58D0B-9A80-24E7-13CC-103FBFC60BAE}"/>
              </a:ext>
            </a:extLst>
          </p:cNvPr>
          <p:cNvSpPr/>
          <p:nvPr/>
        </p:nvSpPr>
        <p:spPr>
          <a:xfrm>
            <a:off x="6951889" y="1962254"/>
            <a:ext cx="772468" cy="226090"/>
          </a:xfrm>
          <a:prstGeom prst="rect">
            <a:avLst/>
          </a:prstGeom>
          <a:solidFill>
            <a:srgbClr val="FF000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30B66B-EAFA-6CD2-B6B7-9CB06475DB71}"/>
              </a:ext>
            </a:extLst>
          </p:cNvPr>
          <p:cNvSpPr/>
          <p:nvPr/>
        </p:nvSpPr>
        <p:spPr>
          <a:xfrm>
            <a:off x="6951889" y="2596556"/>
            <a:ext cx="772468" cy="226090"/>
          </a:xfrm>
          <a:prstGeom prst="rect">
            <a:avLst/>
          </a:prstGeom>
          <a:solidFill>
            <a:srgbClr val="2AD43E">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C7BC76-BF0C-52F5-5330-F2108C0418D6}"/>
              </a:ext>
            </a:extLst>
          </p:cNvPr>
          <p:cNvSpPr/>
          <p:nvPr/>
        </p:nvSpPr>
        <p:spPr>
          <a:xfrm>
            <a:off x="4276514" y="2269984"/>
            <a:ext cx="401936" cy="207250"/>
          </a:xfrm>
          <a:prstGeom prst="rect">
            <a:avLst/>
          </a:prstGeom>
          <a:solidFill>
            <a:srgbClr val="FF000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
            <a:extLst>
              <a:ext uri="{FF2B5EF4-FFF2-40B4-BE49-F238E27FC236}">
                <a16:creationId xmlns:a16="http://schemas.microsoft.com/office/drawing/2014/main" id="{641CCFC5-2C6F-9124-0394-19D5A3DB882F}"/>
              </a:ext>
            </a:extLst>
          </p:cNvPr>
          <p:cNvSpPr/>
          <p:nvPr/>
        </p:nvSpPr>
        <p:spPr>
          <a:xfrm>
            <a:off x="337271" y="442450"/>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6545284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307340" y="238712"/>
            <a:ext cx="3164406" cy="184666"/>
          </a:xfrm>
          <a:prstGeom prst="rect">
            <a:avLst/>
          </a:prstGeom>
        </p:spPr>
        <p:txBody>
          <a:bodyPr vert="horz" wrap="square" lIns="0" tIns="0" rIns="0" bIns="0" rtlCol="0">
            <a:spAutoFit/>
          </a:bodyPr>
          <a:lstStyle/>
          <a:p>
            <a:pPr marL="12700">
              <a:lnSpc>
                <a:spcPct val="100000"/>
              </a:lnSpc>
            </a:pPr>
            <a:r>
              <a:rPr lang="en-SG" sz="1200" b="1" spc="15">
                <a:solidFill>
                  <a:srgbClr val="252525"/>
                </a:solidFill>
                <a:latin typeface="Arial"/>
                <a:cs typeface="Arial"/>
              </a:rPr>
              <a:t>Recommended Best for </a:t>
            </a:r>
            <a:r>
              <a:rPr sz="1200" b="1" spc="15">
                <a:solidFill>
                  <a:srgbClr val="252525"/>
                </a:solidFill>
                <a:latin typeface="Arial"/>
                <a:cs typeface="Arial"/>
              </a:rPr>
              <a:t>M</a:t>
            </a:r>
            <a:r>
              <a:rPr sz="1200" b="1" spc="5">
                <a:solidFill>
                  <a:srgbClr val="252525"/>
                </a:solidFill>
                <a:latin typeface="Arial"/>
                <a:cs typeface="Arial"/>
              </a:rPr>
              <a:t>od</a:t>
            </a:r>
            <a:r>
              <a:rPr sz="1200" b="1" spc="-10">
                <a:solidFill>
                  <a:srgbClr val="252525"/>
                </a:solidFill>
                <a:latin typeface="Arial"/>
                <a:cs typeface="Arial"/>
              </a:rPr>
              <a:t>e</a:t>
            </a:r>
            <a:r>
              <a:rPr sz="1200" b="1">
                <a:solidFill>
                  <a:srgbClr val="252525"/>
                </a:solidFill>
                <a:latin typeface="Arial"/>
                <a:cs typeface="Arial"/>
              </a:rPr>
              <a:t>l</a:t>
            </a:r>
            <a:r>
              <a:rPr sz="1200" b="1" spc="-10">
                <a:solidFill>
                  <a:srgbClr val="252525"/>
                </a:solidFill>
                <a:latin typeface="Arial"/>
                <a:cs typeface="Arial"/>
              </a:rPr>
              <a:t> De</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30">
                <a:solidFill>
                  <a:srgbClr val="252525"/>
                </a:solidFill>
                <a:latin typeface="Arial"/>
                <a:cs typeface="Arial"/>
              </a:rPr>
              <a:t>y</a:t>
            </a:r>
            <a:r>
              <a:rPr sz="1200" b="1" spc="-10">
                <a:solidFill>
                  <a:srgbClr val="252525"/>
                </a:solidFill>
                <a:latin typeface="Arial"/>
                <a:cs typeface="Arial"/>
              </a:rPr>
              <a:t>me</a:t>
            </a:r>
            <a:r>
              <a:rPr sz="1200" b="1" spc="5">
                <a:solidFill>
                  <a:srgbClr val="252525"/>
                </a:solidFill>
                <a:latin typeface="Arial"/>
                <a:cs typeface="Arial"/>
              </a:rPr>
              <a:t>n</a:t>
            </a:r>
            <a:r>
              <a:rPr sz="1200" b="1">
                <a:solidFill>
                  <a:srgbClr val="252525"/>
                </a:solidFill>
                <a:latin typeface="Arial"/>
                <a:cs typeface="Arial"/>
              </a:rPr>
              <a:t>t</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92</a:t>
            </a:fld>
            <a:endParaRPr spc="-5"/>
          </a:p>
        </p:txBody>
      </p:sp>
      <p:sp>
        <p:nvSpPr>
          <p:cNvPr id="5" name="TextBox 4">
            <a:extLst>
              <a:ext uri="{FF2B5EF4-FFF2-40B4-BE49-F238E27FC236}">
                <a16:creationId xmlns:a16="http://schemas.microsoft.com/office/drawing/2014/main" id="{A4F506FE-5511-CA09-4F2D-5438E719448A}"/>
              </a:ext>
            </a:extLst>
          </p:cNvPr>
          <p:cNvSpPr txBox="1"/>
          <p:nvPr/>
        </p:nvSpPr>
        <p:spPr>
          <a:xfrm>
            <a:off x="264319" y="771525"/>
            <a:ext cx="873680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a:latin typeface="Calibri"/>
                <a:ea typeface="Segoe UI"/>
                <a:cs typeface="Segoe UI"/>
              </a:rPr>
              <a:t>We have used the following model deployment - ​</a:t>
            </a:r>
          </a:p>
          <a:p>
            <a:pPr rtl="0"/>
            <a:r>
              <a:rPr lang="en-US">
                <a:latin typeface="Calibri"/>
                <a:ea typeface="Segoe UI"/>
                <a:cs typeface="Segoe UI"/>
              </a:rPr>
              <a:t>1. Recall testing – ​</a:t>
            </a:r>
          </a:p>
          <a:p>
            <a:pPr rtl="0"/>
            <a:r>
              <a:rPr lang="en-US">
                <a:latin typeface="Calibri"/>
                <a:ea typeface="Segoe UI"/>
                <a:cs typeface="Segoe UI"/>
              </a:rPr>
              <a:t>If 2 models have the same recall results, we will proceed to use precision testing. ​</a:t>
            </a:r>
          </a:p>
          <a:p>
            <a:pPr rtl="0"/>
            <a:r>
              <a:rPr lang="en-US">
                <a:latin typeface="Calibri"/>
                <a:ea typeface="Segoe UI"/>
                <a:cs typeface="Segoe UI"/>
              </a:rPr>
              <a:t>​</a:t>
            </a:r>
          </a:p>
          <a:p>
            <a:pPr rtl="0"/>
            <a:r>
              <a:rPr lang="en-US">
                <a:latin typeface="Calibri"/>
                <a:ea typeface="Segoe UI"/>
                <a:cs typeface="Segoe UI"/>
              </a:rPr>
              <a:t>2. Precision testing​</a:t>
            </a:r>
          </a:p>
          <a:p>
            <a:pPr rtl="0"/>
            <a:r>
              <a:rPr lang="en-US">
                <a:latin typeface="Calibri"/>
                <a:ea typeface="Segoe UI"/>
                <a:cs typeface="Segoe UI"/>
              </a:rPr>
              <a:t>Precision recall curve​</a:t>
            </a:r>
          </a:p>
          <a:p>
            <a:pPr rtl="0"/>
            <a:r>
              <a:rPr lang="en-US">
                <a:latin typeface="Calibri"/>
                <a:ea typeface="Segoe UI"/>
                <a:cs typeface="Segoe UI"/>
              </a:rPr>
              <a:t>​</a:t>
            </a:r>
          </a:p>
          <a:p>
            <a:pPr rtl="0"/>
            <a:r>
              <a:rPr lang="en-US">
                <a:latin typeface="Calibri"/>
                <a:ea typeface="Segoe UI"/>
                <a:cs typeface="Segoe UI"/>
              </a:rPr>
              <a:t>3. Why we do not use Accuracy testing​</a:t>
            </a:r>
          </a:p>
          <a:p>
            <a:endParaRPr lang="en-US">
              <a:cs typeface="Segoe UI"/>
            </a:endParaRPr>
          </a:p>
          <a:p>
            <a:r>
              <a:rPr lang="en-US">
                <a:cs typeface="Segoe UI"/>
              </a:rPr>
              <a:t>Accuracy = Number of correct predictions / Number of all predictions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4A79920-698D-F383-AE65-D48A7B9864F0}"/>
              </a:ext>
            </a:extLst>
          </p:cNvPr>
          <p:cNvPicPr>
            <a:picLocks noChangeAspect="1"/>
          </p:cNvPicPr>
          <p:nvPr/>
        </p:nvPicPr>
        <p:blipFill>
          <a:blip r:embed="rId2"/>
          <a:stretch>
            <a:fillRect/>
          </a:stretch>
        </p:blipFill>
        <p:spPr>
          <a:xfrm>
            <a:off x="173334" y="176075"/>
            <a:ext cx="8646606" cy="3032888"/>
          </a:xfrm>
          <a:prstGeom prst="rect">
            <a:avLst/>
          </a:prstGeom>
        </p:spPr>
      </p:pic>
    </p:spTree>
    <p:extLst>
      <p:ext uri="{BB962C8B-B14F-4D97-AF65-F5344CB8AC3E}">
        <p14:creationId xmlns:p14="http://schemas.microsoft.com/office/powerpoint/2010/main" val="17217055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307340" y="238712"/>
            <a:ext cx="2797810" cy="177800"/>
          </a:xfrm>
          <a:prstGeom prst="rect">
            <a:avLst/>
          </a:prstGeom>
        </p:spPr>
        <p:txBody>
          <a:bodyPr vert="horz" wrap="square" lIns="0" tIns="0" rIns="0" bIns="0" rtlCol="0">
            <a:spAutoFit/>
          </a:bodyPr>
          <a:lstStyle/>
          <a:p>
            <a:pPr marL="12700">
              <a:lnSpc>
                <a:spcPct val="100000"/>
              </a:lnSpc>
            </a:pPr>
            <a:r>
              <a:rPr sz="1200" b="1">
                <a:solidFill>
                  <a:srgbClr val="252525"/>
                </a:solidFill>
                <a:latin typeface="Arial"/>
                <a:cs typeface="Arial"/>
              </a:rPr>
              <a:t>En</a:t>
            </a:r>
            <a:r>
              <a:rPr sz="1200" b="1" spc="-10">
                <a:solidFill>
                  <a:srgbClr val="252525"/>
                </a:solidFill>
                <a:latin typeface="Arial"/>
                <a:cs typeface="Arial"/>
              </a:rPr>
              <a:t>v</a:t>
            </a:r>
            <a:r>
              <a:rPr sz="1200" b="1">
                <a:solidFill>
                  <a:srgbClr val="252525"/>
                </a:solidFill>
                <a:latin typeface="Arial"/>
                <a:cs typeface="Arial"/>
              </a:rPr>
              <a:t>i</a:t>
            </a:r>
            <a:r>
              <a:rPr sz="1200" b="1" spc="-10">
                <a:solidFill>
                  <a:srgbClr val="252525"/>
                </a:solidFill>
                <a:latin typeface="Arial"/>
                <a:cs typeface="Arial"/>
              </a:rPr>
              <a:t>r</a:t>
            </a:r>
            <a:r>
              <a:rPr sz="1200" b="1" spc="5">
                <a:solidFill>
                  <a:srgbClr val="252525"/>
                </a:solidFill>
                <a:latin typeface="Arial"/>
                <a:cs typeface="Arial"/>
              </a:rPr>
              <a:t>on</a:t>
            </a:r>
            <a:r>
              <a:rPr sz="1200" b="1" spc="-10">
                <a:solidFill>
                  <a:srgbClr val="252525"/>
                </a:solidFill>
                <a:latin typeface="Arial"/>
                <a:cs typeface="Arial"/>
              </a:rPr>
              <a:t>me</a:t>
            </a:r>
            <a:r>
              <a:rPr sz="1200" b="1" spc="5">
                <a:solidFill>
                  <a:srgbClr val="252525"/>
                </a:solidFill>
                <a:latin typeface="Arial"/>
                <a:cs typeface="Arial"/>
              </a:rPr>
              <a:t>n</a:t>
            </a:r>
            <a:r>
              <a:rPr sz="1200" b="1">
                <a:solidFill>
                  <a:srgbClr val="252525"/>
                </a:solidFill>
                <a:latin typeface="Arial"/>
                <a:cs typeface="Arial"/>
              </a:rPr>
              <a:t>t</a:t>
            </a:r>
            <a:r>
              <a:rPr sz="1200" b="1" spc="5">
                <a:solidFill>
                  <a:srgbClr val="252525"/>
                </a:solidFill>
                <a:latin typeface="Arial"/>
                <a:cs typeface="Arial"/>
              </a:rPr>
              <a:t> F</a:t>
            </a:r>
            <a:r>
              <a:rPr sz="1200" b="1" spc="-10">
                <a:solidFill>
                  <a:srgbClr val="252525"/>
                </a:solidFill>
                <a:latin typeface="Arial"/>
                <a:cs typeface="Arial"/>
              </a:rPr>
              <a:t>ee</a:t>
            </a:r>
            <a:r>
              <a:rPr sz="1200" b="1" spc="5">
                <a:solidFill>
                  <a:srgbClr val="252525"/>
                </a:solidFill>
                <a:latin typeface="Arial"/>
                <a:cs typeface="Arial"/>
              </a:rPr>
              <a:t>db</a:t>
            </a:r>
            <a:r>
              <a:rPr sz="1200" b="1" spc="-10">
                <a:solidFill>
                  <a:srgbClr val="252525"/>
                </a:solidFill>
                <a:latin typeface="Arial"/>
                <a:cs typeface="Arial"/>
              </a:rPr>
              <a:t>ack</a:t>
            </a:r>
            <a:r>
              <a:rPr sz="1200" b="1">
                <a:solidFill>
                  <a:srgbClr val="252525"/>
                </a:solidFill>
                <a:latin typeface="Arial"/>
                <a:cs typeface="Arial"/>
              </a:rPr>
              <a:t>(</a:t>
            </a:r>
            <a:r>
              <a:rPr sz="1200" b="1" spc="-10">
                <a:solidFill>
                  <a:srgbClr val="252525"/>
                </a:solidFill>
                <a:latin typeface="Arial"/>
                <a:cs typeface="Arial"/>
              </a:rPr>
              <a:t>Rea</a:t>
            </a:r>
            <a:r>
              <a:rPr sz="1200" b="1">
                <a:solidFill>
                  <a:srgbClr val="252525"/>
                </a:solidFill>
                <a:latin typeface="Arial"/>
                <a:cs typeface="Arial"/>
              </a:rPr>
              <a:t>lity</a:t>
            </a:r>
            <a:r>
              <a:rPr sz="1200" b="1" spc="-5">
                <a:solidFill>
                  <a:srgbClr val="252525"/>
                </a:solidFill>
                <a:latin typeface="Arial"/>
                <a:cs typeface="Arial"/>
              </a:rPr>
              <a:t> </a:t>
            </a:r>
            <a:r>
              <a:rPr sz="1200" b="1" spc="-10">
                <a:solidFill>
                  <a:srgbClr val="252525"/>
                </a:solidFill>
                <a:latin typeface="Arial"/>
                <a:cs typeface="Arial"/>
              </a:rPr>
              <a:t>C</a:t>
            </a:r>
            <a:r>
              <a:rPr sz="1200" b="1" spc="5">
                <a:solidFill>
                  <a:srgbClr val="252525"/>
                </a:solidFill>
                <a:latin typeface="Arial"/>
                <a:cs typeface="Arial"/>
              </a:rPr>
              <a:t>h</a:t>
            </a:r>
            <a:r>
              <a:rPr sz="1200" b="1" spc="-10">
                <a:solidFill>
                  <a:srgbClr val="252525"/>
                </a:solidFill>
                <a:latin typeface="Arial"/>
                <a:cs typeface="Arial"/>
              </a:rPr>
              <a:t>eck</a:t>
            </a:r>
            <a:r>
              <a:rPr sz="1200" b="1">
                <a:solidFill>
                  <a:srgbClr val="252525"/>
                </a:solidFill>
                <a:latin typeface="Arial"/>
                <a:cs typeface="Arial"/>
              </a:rPr>
              <a:t>)</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94</a:t>
            </a:fld>
            <a:endParaRPr spc="-5"/>
          </a:p>
        </p:txBody>
      </p:sp>
      <p:sp>
        <p:nvSpPr>
          <p:cNvPr id="5" name="TextBox 4">
            <a:extLst>
              <a:ext uri="{FF2B5EF4-FFF2-40B4-BE49-F238E27FC236}">
                <a16:creationId xmlns:a16="http://schemas.microsoft.com/office/drawing/2014/main" id="{D40F99EE-4169-E62B-7C78-7D6D9D143A31}"/>
              </a:ext>
            </a:extLst>
          </p:cNvPr>
          <p:cNvSpPr txBox="1"/>
          <p:nvPr/>
        </p:nvSpPr>
        <p:spPr>
          <a:xfrm>
            <a:off x="278606" y="80724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After deployment checks. </a:t>
            </a:r>
          </a:p>
        </p:txBody>
      </p:sp>
      <p:pic>
        <p:nvPicPr>
          <p:cNvPr id="6" name="Picture 6" descr="Diagram&#10;&#10;Description automatically generated">
            <a:extLst>
              <a:ext uri="{FF2B5EF4-FFF2-40B4-BE49-F238E27FC236}">
                <a16:creationId xmlns:a16="http://schemas.microsoft.com/office/drawing/2014/main" id="{05200C35-3224-83B6-BF34-3F2610677656}"/>
              </a:ext>
            </a:extLst>
          </p:cNvPr>
          <p:cNvPicPr>
            <a:picLocks noChangeAspect="1"/>
          </p:cNvPicPr>
          <p:nvPr/>
        </p:nvPicPr>
        <p:blipFill>
          <a:blip r:embed="rId3"/>
          <a:stretch>
            <a:fillRect/>
          </a:stretch>
        </p:blipFill>
        <p:spPr>
          <a:xfrm>
            <a:off x="297543" y="1184425"/>
            <a:ext cx="7995554" cy="373621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1460" cy="4655820"/>
          </a:xfrm>
          <a:custGeom>
            <a:avLst/>
            <a:gdLst/>
            <a:ahLst/>
            <a:cxnLst/>
            <a:rect l="l" t="t" r="r" b="b"/>
            <a:pathLst>
              <a:path w="9141460" h="4655820">
                <a:moveTo>
                  <a:pt x="0" y="4655820"/>
                </a:moveTo>
                <a:lnTo>
                  <a:pt x="9141459" y="4655820"/>
                </a:lnTo>
                <a:lnTo>
                  <a:pt x="9141459" y="0"/>
                </a:lnTo>
                <a:lnTo>
                  <a:pt x="0" y="0"/>
                </a:lnTo>
                <a:lnTo>
                  <a:pt x="0" y="4655820"/>
                </a:lnTo>
              </a:path>
            </a:pathLst>
          </a:custGeom>
          <a:solidFill>
            <a:srgbClr val="58FABB"/>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473709">
              <a:lnSpc>
                <a:spcPct val="100000"/>
              </a:lnSpc>
            </a:pPr>
            <a:r>
              <a:t>Summary &amp;</a:t>
            </a:r>
            <a:r>
              <a:rPr spc="20"/>
              <a:t> </a:t>
            </a:r>
            <a:r>
              <a:t>Reflect</a:t>
            </a:r>
            <a:r>
              <a:rPr spc="-15"/>
              <a:t>i</a:t>
            </a:r>
            <a:r>
              <a:t>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95</a:t>
            </a:fld>
            <a:endParaRPr spc="-5"/>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840"/>
            <a:ext cx="2009139" cy="203200"/>
          </a:xfrm>
          <a:prstGeom prst="rect">
            <a:avLst/>
          </a:prstGeom>
        </p:spPr>
        <p:txBody>
          <a:bodyPr vert="horz" wrap="square" lIns="0" tIns="0" rIns="0" bIns="0" rtlCol="0">
            <a:spAutoFit/>
          </a:bodyPr>
          <a:lstStyle/>
          <a:p>
            <a:pPr marL="12700">
              <a:lnSpc>
                <a:spcPct val="100000"/>
              </a:lnSpc>
            </a:pPr>
            <a:r>
              <a:rPr sz="1400" b="1" spc="-15">
                <a:solidFill>
                  <a:srgbClr val="252525"/>
                </a:solidFill>
                <a:latin typeface="Calibri"/>
                <a:cs typeface="Calibri"/>
              </a:rPr>
              <a:t>C</a:t>
            </a:r>
            <a:r>
              <a:rPr sz="1400" b="1" spc="-10">
                <a:solidFill>
                  <a:srgbClr val="252525"/>
                </a:solidFill>
                <a:latin typeface="Calibri"/>
                <a:cs typeface="Calibri"/>
              </a:rPr>
              <a:t>o</a:t>
            </a:r>
            <a:r>
              <a:rPr sz="1400" b="1" spc="-5">
                <a:solidFill>
                  <a:srgbClr val="252525"/>
                </a:solidFill>
                <a:latin typeface="Calibri"/>
                <a:cs typeface="Calibri"/>
              </a:rPr>
              <a:t>n</a:t>
            </a:r>
            <a:r>
              <a:rPr sz="1400" b="1" spc="-30">
                <a:solidFill>
                  <a:srgbClr val="252525"/>
                </a:solidFill>
                <a:latin typeface="Calibri"/>
                <a:cs typeface="Calibri"/>
              </a:rPr>
              <a:t>s</a:t>
            </a:r>
            <a:r>
              <a:rPr sz="1400" b="1" spc="-15">
                <a:solidFill>
                  <a:srgbClr val="252525"/>
                </a:solidFill>
                <a:latin typeface="Calibri"/>
                <a:cs typeface="Calibri"/>
              </a:rPr>
              <a:t>t</a:t>
            </a:r>
            <a:r>
              <a:rPr sz="1400" b="1" spc="-40">
                <a:solidFill>
                  <a:srgbClr val="252525"/>
                </a:solidFill>
                <a:latin typeface="Calibri"/>
                <a:cs typeface="Calibri"/>
              </a:rPr>
              <a:t>r</a:t>
            </a:r>
            <a:r>
              <a:rPr sz="1400" b="1" spc="-5">
                <a:solidFill>
                  <a:srgbClr val="252525"/>
                </a:solidFill>
                <a:latin typeface="Calibri"/>
                <a:cs typeface="Calibri"/>
              </a:rPr>
              <a:t>a</a:t>
            </a:r>
            <a:r>
              <a:rPr sz="1400" b="1" spc="-10">
                <a:solidFill>
                  <a:srgbClr val="252525"/>
                </a:solidFill>
                <a:latin typeface="Calibri"/>
                <a:cs typeface="Calibri"/>
              </a:rPr>
              <a:t>i</a:t>
            </a:r>
            <a:r>
              <a:rPr sz="1400" b="1" spc="-25">
                <a:solidFill>
                  <a:srgbClr val="252525"/>
                </a:solidFill>
                <a:latin typeface="Calibri"/>
                <a:cs typeface="Calibri"/>
              </a:rPr>
              <a:t>n</a:t>
            </a:r>
            <a:r>
              <a:rPr sz="1400" b="1" spc="-15">
                <a:solidFill>
                  <a:srgbClr val="252525"/>
                </a:solidFill>
                <a:latin typeface="Calibri"/>
                <a:cs typeface="Calibri"/>
              </a:rPr>
              <a:t>t</a:t>
            </a:r>
            <a:r>
              <a:rPr sz="1400" b="1" spc="-10">
                <a:solidFill>
                  <a:srgbClr val="252525"/>
                </a:solidFill>
                <a:latin typeface="Calibri"/>
                <a:cs typeface="Calibri"/>
              </a:rPr>
              <a:t>s</a:t>
            </a:r>
            <a:r>
              <a:rPr sz="1400" b="1">
                <a:solidFill>
                  <a:srgbClr val="252525"/>
                </a:solidFill>
                <a:latin typeface="Calibri"/>
                <a:cs typeface="Calibri"/>
              </a:rPr>
              <a:t> </a:t>
            </a:r>
            <a:r>
              <a:rPr sz="1400" b="1" spc="-5">
                <a:solidFill>
                  <a:srgbClr val="252525"/>
                </a:solidFill>
                <a:latin typeface="Calibri"/>
                <a:cs typeface="Calibri"/>
              </a:rPr>
              <a:t>an</a:t>
            </a:r>
            <a:r>
              <a:rPr sz="1400" b="1" spc="-10">
                <a:solidFill>
                  <a:srgbClr val="252525"/>
                </a:solidFill>
                <a:latin typeface="Calibri"/>
                <a:cs typeface="Calibri"/>
              </a:rPr>
              <a:t>d</a:t>
            </a:r>
            <a:r>
              <a:rPr sz="1400" b="1" spc="-20">
                <a:solidFill>
                  <a:srgbClr val="252525"/>
                </a:solidFill>
                <a:latin typeface="Calibri"/>
                <a:cs typeface="Calibri"/>
              </a:rPr>
              <a:t> </a:t>
            </a:r>
            <a:r>
              <a:rPr sz="1400" b="1" spc="-15">
                <a:solidFill>
                  <a:srgbClr val="252525"/>
                </a:solidFill>
                <a:latin typeface="Calibri"/>
                <a:cs typeface="Calibri"/>
              </a:rPr>
              <a:t>C</a:t>
            </a:r>
            <a:r>
              <a:rPr sz="1400" b="1" spc="-5">
                <a:solidFill>
                  <a:srgbClr val="252525"/>
                </a:solidFill>
                <a:latin typeface="Calibri"/>
                <a:cs typeface="Calibri"/>
              </a:rPr>
              <a:t>ha</a:t>
            </a:r>
            <a:r>
              <a:rPr sz="1400" b="1" spc="-10">
                <a:solidFill>
                  <a:srgbClr val="252525"/>
                </a:solidFill>
                <a:latin typeface="Calibri"/>
                <a:cs typeface="Calibri"/>
              </a:rPr>
              <a:t>ll</a:t>
            </a:r>
            <a:r>
              <a:rPr sz="1400" b="1" spc="-5">
                <a:solidFill>
                  <a:srgbClr val="252525"/>
                </a:solidFill>
                <a:latin typeface="Calibri"/>
                <a:cs typeface="Calibri"/>
              </a:rPr>
              <a:t>en</a:t>
            </a:r>
            <a:r>
              <a:rPr sz="1400" b="1" spc="-25">
                <a:solidFill>
                  <a:srgbClr val="252525"/>
                </a:solidFill>
                <a:latin typeface="Calibri"/>
                <a:cs typeface="Calibri"/>
              </a:rPr>
              <a:t>g</a:t>
            </a:r>
            <a:r>
              <a:rPr sz="1400" b="1" spc="-5">
                <a:solidFill>
                  <a:srgbClr val="252525"/>
                </a:solidFill>
                <a:latin typeface="Calibri"/>
                <a:cs typeface="Calibri"/>
              </a:rPr>
              <a:t>e</a:t>
            </a:r>
            <a:r>
              <a:rPr sz="1400" b="1" spc="-10">
                <a:solidFill>
                  <a:srgbClr val="252525"/>
                </a:solidFill>
                <a:latin typeface="Calibri"/>
                <a:cs typeface="Calibri"/>
              </a:rPr>
              <a:t>s</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8" name="object 8"/>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30</a:t>
            </a:r>
            <a:endParaRPr sz="800">
              <a:latin typeface="Calibri"/>
              <a:cs typeface="Calibri"/>
            </a:endParaRPr>
          </a:p>
        </p:txBody>
      </p:sp>
      <p:sp>
        <p:nvSpPr>
          <p:cNvPr id="6" name="TextBox 5">
            <a:extLst>
              <a:ext uri="{FF2B5EF4-FFF2-40B4-BE49-F238E27FC236}">
                <a16:creationId xmlns:a16="http://schemas.microsoft.com/office/drawing/2014/main" id="{4EBF89B7-A5E3-397E-5DAB-C6B1D62E5EA0}"/>
              </a:ext>
            </a:extLst>
          </p:cNvPr>
          <p:cNvSpPr txBox="1"/>
          <p:nvPr/>
        </p:nvSpPr>
        <p:spPr>
          <a:xfrm>
            <a:off x="350044" y="652905"/>
            <a:ext cx="820102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Small sample size</a:t>
            </a:r>
            <a:br>
              <a:rPr lang="en-US" u="sng"/>
            </a:br>
            <a:r>
              <a:rPr lang="en-US">
                <a:ea typeface="+mn-lt"/>
                <a:cs typeface="+mn-lt"/>
              </a:rPr>
              <a:t>After cleaning</a:t>
            </a:r>
            <a:r>
              <a:rPr lang="en-US">
                <a:cs typeface="Calibri"/>
              </a:rPr>
              <a:t> our initial dataset of 5110 patients' records, it is left with about 3284 </a:t>
            </a:r>
            <a:r>
              <a:rPr lang="en-US">
                <a:ea typeface="+mn-lt"/>
                <a:cs typeface="+mn-lt"/>
              </a:rPr>
              <a:t>negative or majority class </a:t>
            </a:r>
            <a:r>
              <a:rPr lang="en-US">
                <a:cs typeface="Calibri"/>
              </a:rPr>
              <a:t>and 247 </a:t>
            </a:r>
            <a:r>
              <a:rPr lang="en-US">
                <a:ea typeface="+mn-lt"/>
                <a:cs typeface="+mn-lt"/>
              </a:rPr>
              <a:t>positive or minority class</a:t>
            </a:r>
            <a:r>
              <a:rPr lang="en-US">
                <a:cs typeface="Calibri"/>
              </a:rPr>
              <a:t>. </a:t>
            </a:r>
            <a:endParaRPr lang="en-US">
              <a:ea typeface="Calibri"/>
              <a:cs typeface="Calibri"/>
            </a:endParaRPr>
          </a:p>
          <a:p>
            <a:pPr marL="342900" indent="-342900">
              <a:buAutoNum type="arabicPeriod"/>
            </a:pPr>
            <a:endParaRPr lang="en-US">
              <a:ea typeface="Calibri"/>
              <a:cs typeface="Calibri"/>
            </a:endParaRPr>
          </a:p>
          <a:p>
            <a:pPr marL="342900" indent="-342900">
              <a:buAutoNum type="arabicPeriod"/>
            </a:pPr>
            <a:r>
              <a:rPr lang="en-US">
                <a:ea typeface="+mn-lt"/>
                <a:cs typeface="+mn-lt"/>
              </a:rPr>
              <a:t>Dataset is severely imbalanced; it is in the ratio of 13 : 1</a:t>
            </a:r>
            <a:br>
              <a:rPr lang="en-US">
                <a:ea typeface="+mn-lt"/>
                <a:cs typeface="+mn-lt"/>
              </a:rPr>
            </a:br>
            <a:r>
              <a:rPr lang="en-US">
                <a:ea typeface="+mn-lt"/>
                <a:cs typeface="+mn-lt"/>
              </a:rPr>
              <a:t>a. Best solution – search for more data to bring up the minority class</a:t>
            </a:r>
            <a:br>
              <a:rPr lang="en-US">
                <a:ea typeface="+mn-lt"/>
                <a:cs typeface="+mn-lt"/>
              </a:rPr>
            </a:br>
            <a:r>
              <a:rPr lang="en-US">
                <a:ea typeface="+mn-lt"/>
                <a:cs typeface="+mn-lt"/>
              </a:rPr>
              <a:t>b. </a:t>
            </a:r>
            <a:r>
              <a:rPr lang="en-US" err="1">
                <a:ea typeface="+mn-lt"/>
                <a:cs typeface="+mn-lt"/>
              </a:rPr>
              <a:t>Undersampling</a:t>
            </a:r>
            <a:r>
              <a:rPr lang="en-US">
                <a:ea typeface="+mn-lt"/>
                <a:cs typeface="+mn-lt"/>
              </a:rPr>
              <a:t> the majority class</a:t>
            </a:r>
            <a:br>
              <a:rPr lang="en-US">
                <a:ea typeface="+mn-lt"/>
                <a:cs typeface="+mn-lt"/>
              </a:rPr>
            </a:br>
            <a:r>
              <a:rPr lang="en-US">
                <a:ea typeface="+mn-lt"/>
                <a:cs typeface="+mn-lt"/>
              </a:rPr>
              <a:t>c. Oversampling the minority class – SMOTE</a:t>
            </a:r>
            <a:br>
              <a:rPr lang="en-US">
                <a:ea typeface="+mn-lt"/>
                <a:cs typeface="+mn-lt"/>
              </a:rPr>
            </a:br>
            <a:endParaRPr lang="en-US">
              <a:ea typeface="+mn-lt"/>
              <a:cs typeface="+mn-lt"/>
            </a:endParaRPr>
          </a:p>
          <a:p>
            <a:pPr marL="342900" indent="-342900">
              <a:buAutoNum type="arabicPeriod"/>
            </a:pPr>
            <a:r>
              <a:rPr lang="en-US">
                <a:cs typeface="Calibri"/>
              </a:rPr>
              <a:t>Limited features of 11</a:t>
            </a:r>
            <a:br>
              <a:rPr lang="en-US">
                <a:cs typeface="Calibri"/>
              </a:rPr>
            </a:br>
            <a:r>
              <a:rPr lang="en-US">
                <a:cs typeface="Calibri"/>
              </a:rPr>
              <a:t>We will seek advice from the subject matter expert, our medical team, for useful features</a:t>
            </a:r>
            <a:endParaRPr lang="en-US">
              <a:ea typeface="Calibri"/>
              <a:cs typeface="Calibri"/>
            </a:endParaRPr>
          </a:p>
          <a:p>
            <a:pPr marL="342900" indent="-342900">
              <a:buAutoNum type="arabicPeriod"/>
            </a:pPr>
            <a:endParaRPr lang="en-US">
              <a:ea typeface="Calibri"/>
              <a:cs typeface="Calibri"/>
            </a:endParaRPr>
          </a:p>
          <a:p>
            <a:pPr marL="342900" indent="-342900">
              <a:buAutoNum type="arabicPeriod"/>
            </a:pPr>
            <a:r>
              <a:rPr lang="en-US">
                <a:ea typeface="Calibri"/>
                <a:cs typeface="Calibri"/>
              </a:rPr>
              <a:t>IBM runtime usage is limited to 10 CUH and not able to create trial account, we're unable to further explore </a:t>
            </a:r>
            <a:r>
              <a:rPr lang="en-US" err="1">
                <a:ea typeface="Calibri"/>
                <a:cs typeface="Calibri"/>
              </a:rPr>
              <a:t>AutoAI</a:t>
            </a:r>
            <a:r>
              <a:rPr lang="en-US">
                <a:ea typeface="Calibri"/>
                <a:cs typeface="Calibri"/>
              </a:rPr>
              <a:t> with more experiments.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353377" y="251840"/>
            <a:ext cx="2009139" cy="203200"/>
          </a:xfrm>
          <a:prstGeom prst="rect">
            <a:avLst/>
          </a:prstGeom>
        </p:spPr>
        <p:txBody>
          <a:bodyPr vert="horz" wrap="square" lIns="0" tIns="0" rIns="0" bIns="0" rtlCol="0">
            <a:spAutoFit/>
          </a:bodyPr>
          <a:lstStyle/>
          <a:p>
            <a:pPr marL="12700">
              <a:lnSpc>
                <a:spcPct val="100000"/>
              </a:lnSpc>
            </a:pPr>
            <a:r>
              <a:rPr sz="1400" b="1" spc="-15">
                <a:solidFill>
                  <a:srgbClr val="252525"/>
                </a:solidFill>
                <a:latin typeface="Calibri"/>
                <a:cs typeface="Calibri"/>
              </a:rPr>
              <a:t>C</a:t>
            </a:r>
            <a:r>
              <a:rPr sz="1400" b="1" spc="-10">
                <a:solidFill>
                  <a:srgbClr val="252525"/>
                </a:solidFill>
                <a:latin typeface="Calibri"/>
                <a:cs typeface="Calibri"/>
              </a:rPr>
              <a:t>o</a:t>
            </a:r>
            <a:r>
              <a:rPr sz="1400" b="1" spc="-5">
                <a:solidFill>
                  <a:srgbClr val="252525"/>
                </a:solidFill>
                <a:latin typeface="Calibri"/>
                <a:cs typeface="Calibri"/>
              </a:rPr>
              <a:t>n</a:t>
            </a:r>
            <a:r>
              <a:rPr sz="1400" b="1" spc="-30">
                <a:solidFill>
                  <a:srgbClr val="252525"/>
                </a:solidFill>
                <a:latin typeface="Calibri"/>
                <a:cs typeface="Calibri"/>
              </a:rPr>
              <a:t>s</a:t>
            </a:r>
            <a:r>
              <a:rPr sz="1400" b="1" spc="-15">
                <a:solidFill>
                  <a:srgbClr val="252525"/>
                </a:solidFill>
                <a:latin typeface="Calibri"/>
                <a:cs typeface="Calibri"/>
              </a:rPr>
              <a:t>t</a:t>
            </a:r>
            <a:r>
              <a:rPr sz="1400" b="1" spc="-40">
                <a:solidFill>
                  <a:srgbClr val="252525"/>
                </a:solidFill>
                <a:latin typeface="Calibri"/>
                <a:cs typeface="Calibri"/>
              </a:rPr>
              <a:t>r</a:t>
            </a:r>
            <a:r>
              <a:rPr sz="1400" b="1" spc="-5">
                <a:solidFill>
                  <a:srgbClr val="252525"/>
                </a:solidFill>
                <a:latin typeface="Calibri"/>
                <a:cs typeface="Calibri"/>
              </a:rPr>
              <a:t>a</a:t>
            </a:r>
            <a:r>
              <a:rPr sz="1400" b="1" spc="-10">
                <a:solidFill>
                  <a:srgbClr val="252525"/>
                </a:solidFill>
                <a:latin typeface="Calibri"/>
                <a:cs typeface="Calibri"/>
              </a:rPr>
              <a:t>i</a:t>
            </a:r>
            <a:r>
              <a:rPr sz="1400" b="1" spc="-25">
                <a:solidFill>
                  <a:srgbClr val="252525"/>
                </a:solidFill>
                <a:latin typeface="Calibri"/>
                <a:cs typeface="Calibri"/>
              </a:rPr>
              <a:t>n</a:t>
            </a:r>
            <a:r>
              <a:rPr sz="1400" b="1" spc="-15">
                <a:solidFill>
                  <a:srgbClr val="252525"/>
                </a:solidFill>
                <a:latin typeface="Calibri"/>
                <a:cs typeface="Calibri"/>
              </a:rPr>
              <a:t>t</a:t>
            </a:r>
            <a:r>
              <a:rPr sz="1400" b="1" spc="-10">
                <a:solidFill>
                  <a:srgbClr val="252525"/>
                </a:solidFill>
                <a:latin typeface="Calibri"/>
                <a:cs typeface="Calibri"/>
              </a:rPr>
              <a:t>s</a:t>
            </a:r>
            <a:r>
              <a:rPr sz="1400" b="1">
                <a:solidFill>
                  <a:srgbClr val="252525"/>
                </a:solidFill>
                <a:latin typeface="Calibri"/>
                <a:cs typeface="Calibri"/>
              </a:rPr>
              <a:t> </a:t>
            </a:r>
            <a:r>
              <a:rPr sz="1400" b="1" spc="-5">
                <a:solidFill>
                  <a:srgbClr val="252525"/>
                </a:solidFill>
                <a:latin typeface="Calibri"/>
                <a:cs typeface="Calibri"/>
              </a:rPr>
              <a:t>an</a:t>
            </a:r>
            <a:r>
              <a:rPr sz="1400" b="1" spc="-10">
                <a:solidFill>
                  <a:srgbClr val="252525"/>
                </a:solidFill>
                <a:latin typeface="Calibri"/>
                <a:cs typeface="Calibri"/>
              </a:rPr>
              <a:t>d</a:t>
            </a:r>
            <a:r>
              <a:rPr sz="1400" b="1" spc="-20">
                <a:solidFill>
                  <a:srgbClr val="252525"/>
                </a:solidFill>
                <a:latin typeface="Calibri"/>
                <a:cs typeface="Calibri"/>
              </a:rPr>
              <a:t> </a:t>
            </a:r>
            <a:r>
              <a:rPr sz="1400" b="1" spc="-15">
                <a:solidFill>
                  <a:srgbClr val="252525"/>
                </a:solidFill>
                <a:latin typeface="Calibri"/>
                <a:cs typeface="Calibri"/>
              </a:rPr>
              <a:t>C</a:t>
            </a:r>
            <a:r>
              <a:rPr sz="1400" b="1" spc="-5">
                <a:solidFill>
                  <a:srgbClr val="252525"/>
                </a:solidFill>
                <a:latin typeface="Calibri"/>
                <a:cs typeface="Calibri"/>
              </a:rPr>
              <a:t>ha</a:t>
            </a:r>
            <a:r>
              <a:rPr sz="1400" b="1" spc="-10">
                <a:solidFill>
                  <a:srgbClr val="252525"/>
                </a:solidFill>
                <a:latin typeface="Calibri"/>
                <a:cs typeface="Calibri"/>
              </a:rPr>
              <a:t>ll</a:t>
            </a:r>
            <a:r>
              <a:rPr sz="1400" b="1" spc="-5">
                <a:solidFill>
                  <a:srgbClr val="252525"/>
                </a:solidFill>
                <a:latin typeface="Calibri"/>
                <a:cs typeface="Calibri"/>
              </a:rPr>
              <a:t>en</a:t>
            </a:r>
            <a:r>
              <a:rPr sz="1400" b="1" spc="-25">
                <a:solidFill>
                  <a:srgbClr val="252525"/>
                </a:solidFill>
                <a:latin typeface="Calibri"/>
                <a:cs typeface="Calibri"/>
              </a:rPr>
              <a:t>g</a:t>
            </a:r>
            <a:r>
              <a:rPr sz="1400" b="1" spc="-5">
                <a:solidFill>
                  <a:srgbClr val="252525"/>
                </a:solidFill>
                <a:latin typeface="Calibri"/>
                <a:cs typeface="Calibri"/>
              </a:rPr>
              <a:t>e</a:t>
            </a:r>
            <a:r>
              <a:rPr sz="1400" b="1" spc="-10">
                <a:solidFill>
                  <a:srgbClr val="252525"/>
                </a:solidFill>
                <a:latin typeface="Calibri"/>
                <a:cs typeface="Calibri"/>
              </a:rPr>
              <a:t>s</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6" name="object 6"/>
          <p:cNvSpPr/>
          <p:nvPr/>
        </p:nvSpPr>
        <p:spPr>
          <a:xfrm>
            <a:off x="412750" y="708659"/>
            <a:ext cx="4056379" cy="388620"/>
          </a:xfrm>
          <a:custGeom>
            <a:avLst/>
            <a:gdLst/>
            <a:ahLst/>
            <a:cxnLst/>
            <a:rect l="l" t="t" r="r" b="b"/>
            <a:pathLst>
              <a:path w="4056379" h="388619">
                <a:moveTo>
                  <a:pt x="0" y="388620"/>
                </a:moveTo>
                <a:lnTo>
                  <a:pt x="4056379" y="388620"/>
                </a:lnTo>
                <a:lnTo>
                  <a:pt x="4056379" y="0"/>
                </a:lnTo>
                <a:lnTo>
                  <a:pt x="0" y="0"/>
                </a:lnTo>
                <a:lnTo>
                  <a:pt x="0" y="388620"/>
                </a:lnTo>
                <a:close/>
              </a:path>
            </a:pathLst>
          </a:custGeom>
          <a:ln w="25400">
            <a:solidFill>
              <a:srgbClr val="2F95D3"/>
            </a:solidFill>
          </a:ln>
        </p:spPr>
        <p:txBody>
          <a:bodyPr wrap="square" lIns="0" tIns="0" rIns="0" bIns="0" rtlCol="0"/>
          <a:lstStyle/>
          <a:p>
            <a:endParaRPr/>
          </a:p>
        </p:txBody>
      </p:sp>
      <p:sp>
        <p:nvSpPr>
          <p:cNvPr id="7" name="object 7"/>
          <p:cNvSpPr txBox="1"/>
          <p:nvPr/>
        </p:nvSpPr>
        <p:spPr>
          <a:xfrm>
            <a:off x="412750" y="708659"/>
            <a:ext cx="4056379" cy="388620"/>
          </a:xfrm>
          <a:prstGeom prst="rect">
            <a:avLst/>
          </a:prstGeom>
          <a:solidFill>
            <a:srgbClr val="2F95D3"/>
          </a:solidFill>
        </p:spPr>
        <p:txBody>
          <a:bodyPr vert="horz" wrap="square" lIns="0" tIns="0" rIns="0" bIns="0" rtlCol="0">
            <a:spAutoFit/>
          </a:bodyPr>
          <a:lstStyle/>
          <a:p>
            <a:pPr marL="1905" algn="ctr">
              <a:lnSpc>
                <a:spcPct val="100000"/>
              </a:lnSpc>
            </a:pPr>
            <a:r>
              <a:rPr sz="1400" b="1" spc="5">
                <a:solidFill>
                  <a:srgbClr val="FFFFFF"/>
                </a:solidFill>
                <a:latin typeface="Arial"/>
                <a:cs typeface="Arial"/>
              </a:rPr>
              <a:t>C</a:t>
            </a:r>
            <a:r>
              <a:rPr sz="1400" b="1">
                <a:solidFill>
                  <a:srgbClr val="FFFFFF"/>
                </a:solidFill>
                <a:latin typeface="Arial"/>
                <a:cs typeface="Arial"/>
              </a:rPr>
              <a:t>ha</a:t>
            </a:r>
            <a:r>
              <a:rPr sz="1400" b="1" spc="-10">
                <a:solidFill>
                  <a:srgbClr val="FFFFFF"/>
                </a:solidFill>
                <a:latin typeface="Arial"/>
                <a:cs typeface="Arial"/>
              </a:rPr>
              <a:t>ll</a:t>
            </a:r>
            <a:r>
              <a:rPr sz="1400" b="1">
                <a:solidFill>
                  <a:srgbClr val="FFFFFF"/>
                </a:solidFill>
                <a:latin typeface="Arial"/>
                <a:cs typeface="Arial"/>
              </a:rPr>
              <a:t>en</a:t>
            </a:r>
            <a:r>
              <a:rPr sz="1400" b="1" spc="5">
                <a:solidFill>
                  <a:srgbClr val="FFFFFF"/>
                </a:solidFill>
                <a:latin typeface="Arial"/>
                <a:cs typeface="Arial"/>
              </a:rPr>
              <a:t>g</a:t>
            </a:r>
            <a:r>
              <a:rPr sz="1400" b="1">
                <a:solidFill>
                  <a:srgbClr val="FFFFFF"/>
                </a:solidFill>
                <a:latin typeface="Arial"/>
                <a:cs typeface="Arial"/>
              </a:rPr>
              <a:t>es</a:t>
            </a:r>
            <a:endParaRPr sz="1400">
              <a:latin typeface="Arial"/>
              <a:cs typeface="Arial"/>
            </a:endParaRPr>
          </a:p>
        </p:txBody>
      </p:sp>
      <p:sp>
        <p:nvSpPr>
          <p:cNvPr id="8" name="object 8"/>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30</a:t>
            </a:r>
            <a:endParaRPr sz="800">
              <a:latin typeface="Calibri"/>
              <a:cs typeface="Calibri"/>
            </a:endParaRPr>
          </a:p>
        </p:txBody>
      </p:sp>
      <p:sp>
        <p:nvSpPr>
          <p:cNvPr id="9" name="TextBox 8">
            <a:extLst>
              <a:ext uri="{FF2B5EF4-FFF2-40B4-BE49-F238E27FC236}">
                <a16:creationId xmlns:a16="http://schemas.microsoft.com/office/drawing/2014/main" id="{D8447188-C13C-7DE4-F655-A26098BAADAC}"/>
              </a:ext>
            </a:extLst>
          </p:cNvPr>
          <p:cNvSpPr txBox="1"/>
          <p:nvPr/>
        </p:nvSpPr>
        <p:spPr>
          <a:xfrm>
            <a:off x="350044" y="1321594"/>
            <a:ext cx="846534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Imbalanced dataset</a:t>
            </a:r>
          </a:p>
          <a:p>
            <a:endParaRPr lang="en-US" sz="900">
              <a:cs typeface="Calibri"/>
            </a:endParaRPr>
          </a:p>
        </p:txBody>
      </p:sp>
      <p:sp>
        <p:nvSpPr>
          <p:cNvPr id="10" name="TextBox 9">
            <a:extLst>
              <a:ext uri="{FF2B5EF4-FFF2-40B4-BE49-F238E27FC236}">
                <a16:creationId xmlns:a16="http://schemas.microsoft.com/office/drawing/2014/main" id="{375E30F8-6933-AAA2-3E73-A98E23527D59}"/>
              </a:ext>
            </a:extLst>
          </p:cNvPr>
          <p:cNvSpPr txBox="1"/>
          <p:nvPr/>
        </p:nvSpPr>
        <p:spPr>
          <a:xfrm>
            <a:off x="355283" y="2745581"/>
            <a:ext cx="86367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Methods for choice of data set for sampling and training</a:t>
            </a:r>
          </a:p>
        </p:txBody>
      </p:sp>
      <p:sp>
        <p:nvSpPr>
          <p:cNvPr id="11" name="TextBox 10">
            <a:extLst>
              <a:ext uri="{FF2B5EF4-FFF2-40B4-BE49-F238E27FC236}">
                <a16:creationId xmlns:a16="http://schemas.microsoft.com/office/drawing/2014/main" id="{D0CA865D-B48A-43AF-2122-31390E2D1261}"/>
              </a:ext>
            </a:extLst>
          </p:cNvPr>
          <p:cNvSpPr txBox="1"/>
          <p:nvPr/>
        </p:nvSpPr>
        <p:spPr>
          <a:xfrm>
            <a:off x="385763" y="3286125"/>
            <a:ext cx="8436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Confusion matrix – testing data greater than training model data</a:t>
            </a:r>
          </a:p>
          <a:p>
            <a:r>
              <a:rPr lang="en-US" sz="900">
                <a:ea typeface="+mn-lt"/>
                <a:cs typeface="+mn-lt"/>
                <a:hlinkClick r:id="rId3"/>
              </a:rPr>
              <a:t>https://machinelearningmastery.com/precision-recall-and-f-measure-for-imbalanced-classification/#:~:text=Precision%20vs.-,Recall%20for%20Imbalanced%20Classification,the%20number%20of%20false%20negatives</a:t>
            </a:r>
            <a:r>
              <a:rPr lang="en-US" sz="900">
                <a:ea typeface="+mn-lt"/>
                <a:cs typeface="+mn-lt"/>
              </a:rPr>
              <a:t> </a:t>
            </a:r>
            <a:endParaRPr lang="en-US" sz="900">
              <a:cs typeface="Calibri"/>
            </a:endParaRPr>
          </a:p>
        </p:txBody>
      </p:sp>
    </p:spTree>
    <p:extLst>
      <p:ext uri="{BB962C8B-B14F-4D97-AF65-F5344CB8AC3E}">
        <p14:creationId xmlns:p14="http://schemas.microsoft.com/office/powerpoint/2010/main" val="28212018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353377" y="251840"/>
            <a:ext cx="2009139" cy="203200"/>
          </a:xfrm>
          <a:prstGeom prst="rect">
            <a:avLst/>
          </a:prstGeom>
        </p:spPr>
        <p:txBody>
          <a:bodyPr vert="horz" wrap="square" lIns="0" tIns="0" rIns="0" bIns="0" rtlCol="0">
            <a:spAutoFit/>
          </a:bodyPr>
          <a:lstStyle/>
          <a:p>
            <a:pPr marL="12700">
              <a:lnSpc>
                <a:spcPct val="100000"/>
              </a:lnSpc>
            </a:pPr>
            <a:r>
              <a:rPr sz="1400" b="1" spc="-15">
                <a:solidFill>
                  <a:srgbClr val="252525"/>
                </a:solidFill>
                <a:latin typeface="Calibri"/>
                <a:cs typeface="Calibri"/>
              </a:rPr>
              <a:t>C</a:t>
            </a:r>
            <a:r>
              <a:rPr sz="1400" b="1" spc="-10">
                <a:solidFill>
                  <a:srgbClr val="252525"/>
                </a:solidFill>
                <a:latin typeface="Calibri"/>
                <a:cs typeface="Calibri"/>
              </a:rPr>
              <a:t>o</a:t>
            </a:r>
            <a:r>
              <a:rPr sz="1400" b="1" spc="-5">
                <a:solidFill>
                  <a:srgbClr val="252525"/>
                </a:solidFill>
                <a:latin typeface="Calibri"/>
                <a:cs typeface="Calibri"/>
              </a:rPr>
              <a:t>n</a:t>
            </a:r>
            <a:r>
              <a:rPr sz="1400" b="1" spc="-30">
                <a:solidFill>
                  <a:srgbClr val="252525"/>
                </a:solidFill>
                <a:latin typeface="Calibri"/>
                <a:cs typeface="Calibri"/>
              </a:rPr>
              <a:t>s</a:t>
            </a:r>
            <a:r>
              <a:rPr sz="1400" b="1" spc="-15">
                <a:solidFill>
                  <a:srgbClr val="252525"/>
                </a:solidFill>
                <a:latin typeface="Calibri"/>
                <a:cs typeface="Calibri"/>
              </a:rPr>
              <a:t>t</a:t>
            </a:r>
            <a:r>
              <a:rPr sz="1400" b="1" spc="-40">
                <a:solidFill>
                  <a:srgbClr val="252525"/>
                </a:solidFill>
                <a:latin typeface="Calibri"/>
                <a:cs typeface="Calibri"/>
              </a:rPr>
              <a:t>r</a:t>
            </a:r>
            <a:r>
              <a:rPr sz="1400" b="1" spc="-5">
                <a:solidFill>
                  <a:srgbClr val="252525"/>
                </a:solidFill>
                <a:latin typeface="Calibri"/>
                <a:cs typeface="Calibri"/>
              </a:rPr>
              <a:t>a</a:t>
            </a:r>
            <a:r>
              <a:rPr sz="1400" b="1" spc="-10">
                <a:solidFill>
                  <a:srgbClr val="252525"/>
                </a:solidFill>
                <a:latin typeface="Calibri"/>
                <a:cs typeface="Calibri"/>
              </a:rPr>
              <a:t>i</a:t>
            </a:r>
            <a:r>
              <a:rPr sz="1400" b="1" spc="-25">
                <a:solidFill>
                  <a:srgbClr val="252525"/>
                </a:solidFill>
                <a:latin typeface="Calibri"/>
                <a:cs typeface="Calibri"/>
              </a:rPr>
              <a:t>n</a:t>
            </a:r>
            <a:r>
              <a:rPr sz="1400" b="1" spc="-15">
                <a:solidFill>
                  <a:srgbClr val="252525"/>
                </a:solidFill>
                <a:latin typeface="Calibri"/>
                <a:cs typeface="Calibri"/>
              </a:rPr>
              <a:t>t</a:t>
            </a:r>
            <a:r>
              <a:rPr sz="1400" b="1" spc="-10">
                <a:solidFill>
                  <a:srgbClr val="252525"/>
                </a:solidFill>
                <a:latin typeface="Calibri"/>
                <a:cs typeface="Calibri"/>
              </a:rPr>
              <a:t>s</a:t>
            </a:r>
            <a:r>
              <a:rPr sz="1400" b="1">
                <a:solidFill>
                  <a:srgbClr val="252525"/>
                </a:solidFill>
                <a:latin typeface="Calibri"/>
                <a:cs typeface="Calibri"/>
              </a:rPr>
              <a:t> </a:t>
            </a:r>
            <a:r>
              <a:rPr sz="1400" b="1" spc="-5">
                <a:solidFill>
                  <a:srgbClr val="252525"/>
                </a:solidFill>
                <a:latin typeface="Calibri"/>
                <a:cs typeface="Calibri"/>
              </a:rPr>
              <a:t>an</a:t>
            </a:r>
            <a:r>
              <a:rPr sz="1400" b="1" spc="-10">
                <a:solidFill>
                  <a:srgbClr val="252525"/>
                </a:solidFill>
                <a:latin typeface="Calibri"/>
                <a:cs typeface="Calibri"/>
              </a:rPr>
              <a:t>d</a:t>
            </a:r>
            <a:r>
              <a:rPr sz="1400" b="1" spc="-20">
                <a:solidFill>
                  <a:srgbClr val="252525"/>
                </a:solidFill>
                <a:latin typeface="Calibri"/>
                <a:cs typeface="Calibri"/>
              </a:rPr>
              <a:t> </a:t>
            </a:r>
            <a:r>
              <a:rPr sz="1400" b="1" spc="-15">
                <a:solidFill>
                  <a:srgbClr val="252525"/>
                </a:solidFill>
                <a:latin typeface="Calibri"/>
                <a:cs typeface="Calibri"/>
              </a:rPr>
              <a:t>C</a:t>
            </a:r>
            <a:r>
              <a:rPr sz="1400" b="1" spc="-5">
                <a:solidFill>
                  <a:srgbClr val="252525"/>
                </a:solidFill>
                <a:latin typeface="Calibri"/>
                <a:cs typeface="Calibri"/>
              </a:rPr>
              <a:t>ha</a:t>
            </a:r>
            <a:r>
              <a:rPr sz="1400" b="1" spc="-10">
                <a:solidFill>
                  <a:srgbClr val="252525"/>
                </a:solidFill>
                <a:latin typeface="Calibri"/>
                <a:cs typeface="Calibri"/>
              </a:rPr>
              <a:t>ll</a:t>
            </a:r>
            <a:r>
              <a:rPr sz="1400" b="1" spc="-5">
                <a:solidFill>
                  <a:srgbClr val="252525"/>
                </a:solidFill>
                <a:latin typeface="Calibri"/>
                <a:cs typeface="Calibri"/>
              </a:rPr>
              <a:t>en</a:t>
            </a:r>
            <a:r>
              <a:rPr sz="1400" b="1" spc="-25">
                <a:solidFill>
                  <a:srgbClr val="252525"/>
                </a:solidFill>
                <a:latin typeface="Calibri"/>
                <a:cs typeface="Calibri"/>
              </a:rPr>
              <a:t>g</a:t>
            </a:r>
            <a:r>
              <a:rPr sz="1400" b="1" spc="-5">
                <a:solidFill>
                  <a:srgbClr val="252525"/>
                </a:solidFill>
                <a:latin typeface="Calibri"/>
                <a:cs typeface="Calibri"/>
              </a:rPr>
              <a:t>e</a:t>
            </a:r>
            <a:r>
              <a:rPr sz="1400" b="1" spc="-10">
                <a:solidFill>
                  <a:srgbClr val="252525"/>
                </a:solidFill>
                <a:latin typeface="Calibri"/>
                <a:cs typeface="Calibri"/>
              </a:rPr>
              <a:t>s</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6" name="object 6"/>
          <p:cNvSpPr/>
          <p:nvPr/>
        </p:nvSpPr>
        <p:spPr>
          <a:xfrm>
            <a:off x="412750" y="708659"/>
            <a:ext cx="4056379" cy="388620"/>
          </a:xfrm>
          <a:custGeom>
            <a:avLst/>
            <a:gdLst/>
            <a:ahLst/>
            <a:cxnLst/>
            <a:rect l="l" t="t" r="r" b="b"/>
            <a:pathLst>
              <a:path w="4056379" h="388619">
                <a:moveTo>
                  <a:pt x="0" y="388620"/>
                </a:moveTo>
                <a:lnTo>
                  <a:pt x="4056379" y="388620"/>
                </a:lnTo>
                <a:lnTo>
                  <a:pt x="4056379" y="0"/>
                </a:lnTo>
                <a:lnTo>
                  <a:pt x="0" y="0"/>
                </a:lnTo>
                <a:lnTo>
                  <a:pt x="0" y="388620"/>
                </a:lnTo>
                <a:close/>
              </a:path>
            </a:pathLst>
          </a:custGeom>
          <a:ln w="25400">
            <a:solidFill>
              <a:srgbClr val="2F95D3"/>
            </a:solidFill>
          </a:ln>
        </p:spPr>
        <p:txBody>
          <a:bodyPr wrap="square" lIns="0" tIns="0" rIns="0" bIns="0" rtlCol="0"/>
          <a:lstStyle/>
          <a:p>
            <a:endParaRPr/>
          </a:p>
        </p:txBody>
      </p:sp>
      <p:sp>
        <p:nvSpPr>
          <p:cNvPr id="7" name="object 7"/>
          <p:cNvSpPr txBox="1"/>
          <p:nvPr/>
        </p:nvSpPr>
        <p:spPr>
          <a:xfrm>
            <a:off x="412750" y="708659"/>
            <a:ext cx="4056379" cy="388620"/>
          </a:xfrm>
          <a:prstGeom prst="rect">
            <a:avLst/>
          </a:prstGeom>
          <a:solidFill>
            <a:srgbClr val="2F95D3"/>
          </a:solidFill>
        </p:spPr>
        <p:txBody>
          <a:bodyPr vert="horz" wrap="square" lIns="0" tIns="0" rIns="0" bIns="0" rtlCol="0">
            <a:spAutoFit/>
          </a:bodyPr>
          <a:lstStyle/>
          <a:p>
            <a:pPr marL="1905" algn="ctr">
              <a:lnSpc>
                <a:spcPct val="100000"/>
              </a:lnSpc>
            </a:pPr>
            <a:r>
              <a:rPr sz="1400" b="1" spc="5">
                <a:solidFill>
                  <a:srgbClr val="FFFFFF"/>
                </a:solidFill>
                <a:latin typeface="Arial"/>
                <a:cs typeface="Arial"/>
              </a:rPr>
              <a:t>C</a:t>
            </a:r>
            <a:r>
              <a:rPr sz="1400" b="1">
                <a:solidFill>
                  <a:srgbClr val="FFFFFF"/>
                </a:solidFill>
                <a:latin typeface="Arial"/>
                <a:cs typeface="Arial"/>
              </a:rPr>
              <a:t>ha</a:t>
            </a:r>
            <a:r>
              <a:rPr sz="1400" b="1" spc="-10">
                <a:solidFill>
                  <a:srgbClr val="FFFFFF"/>
                </a:solidFill>
                <a:latin typeface="Arial"/>
                <a:cs typeface="Arial"/>
              </a:rPr>
              <a:t>ll</a:t>
            </a:r>
            <a:r>
              <a:rPr sz="1400" b="1">
                <a:solidFill>
                  <a:srgbClr val="FFFFFF"/>
                </a:solidFill>
                <a:latin typeface="Arial"/>
                <a:cs typeface="Arial"/>
              </a:rPr>
              <a:t>en</a:t>
            </a:r>
            <a:r>
              <a:rPr sz="1400" b="1" spc="5">
                <a:solidFill>
                  <a:srgbClr val="FFFFFF"/>
                </a:solidFill>
                <a:latin typeface="Arial"/>
                <a:cs typeface="Arial"/>
              </a:rPr>
              <a:t>g</a:t>
            </a:r>
            <a:r>
              <a:rPr sz="1400" b="1">
                <a:solidFill>
                  <a:srgbClr val="FFFFFF"/>
                </a:solidFill>
                <a:latin typeface="Arial"/>
                <a:cs typeface="Arial"/>
              </a:rPr>
              <a:t>es</a:t>
            </a:r>
            <a:endParaRPr sz="1400">
              <a:latin typeface="Arial"/>
              <a:cs typeface="Arial"/>
            </a:endParaRPr>
          </a:p>
        </p:txBody>
      </p:sp>
      <p:sp>
        <p:nvSpPr>
          <p:cNvPr id="8" name="object 8"/>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30</a:t>
            </a:r>
            <a:endParaRPr sz="800">
              <a:latin typeface="Calibri"/>
              <a:cs typeface="Calibri"/>
            </a:endParaRPr>
          </a:p>
        </p:txBody>
      </p:sp>
      <p:sp>
        <p:nvSpPr>
          <p:cNvPr id="4" name="TextBox 3">
            <a:extLst>
              <a:ext uri="{FF2B5EF4-FFF2-40B4-BE49-F238E27FC236}">
                <a16:creationId xmlns:a16="http://schemas.microsoft.com/office/drawing/2014/main" id="{5D2FD45D-9568-75F0-7F73-FBD62C240BF3}"/>
              </a:ext>
            </a:extLst>
          </p:cNvPr>
          <p:cNvSpPr txBox="1"/>
          <p:nvPr/>
        </p:nvSpPr>
        <p:spPr>
          <a:xfrm>
            <a:off x="354833" y="1202594"/>
            <a:ext cx="844741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Imbalance Dataset</a:t>
            </a:r>
            <a:endParaRPr lang="en-US"/>
          </a:p>
          <a:p>
            <a:r>
              <a:rPr lang="en-US">
                <a:ea typeface="Calibri"/>
                <a:cs typeface="Calibri"/>
              </a:rPr>
              <a:t>We explore under sampling and over sampling. The result is not good.</a:t>
            </a:r>
          </a:p>
          <a:p>
            <a:r>
              <a:rPr lang="en-US">
                <a:ea typeface="Calibri"/>
                <a:cs typeface="Calibri"/>
              </a:rPr>
              <a:t>We further explore applying SMOTE, the result has some improvement but …......</a:t>
            </a:r>
          </a:p>
          <a:p>
            <a:r>
              <a:rPr lang="en-US">
                <a:ea typeface="Calibri"/>
                <a:cs typeface="Calibri"/>
              </a:rPr>
              <a:t>Next, we search for more dataset and bring up the minority to the ratio of 4.2 : 1</a:t>
            </a:r>
          </a:p>
          <a:p>
            <a:r>
              <a:rPr lang="en-US" sz="900" i="1">
                <a:ea typeface="+mn-lt"/>
                <a:cs typeface="Calibri"/>
                <a:hlinkClick r:id="rId3"/>
              </a:rPr>
              <a:t>https://neptune.ai/blog/how-to-deal-with-imbalanced-classification-and-regression-data</a:t>
            </a:r>
            <a:endParaRPr lang="en-US" sz="900" i="1">
              <a:ea typeface="+mn-lt"/>
              <a:cs typeface="+mn-lt"/>
            </a:endParaRPr>
          </a:p>
          <a:p>
            <a:r>
              <a:rPr lang="en-US" sz="900" i="1">
                <a:ea typeface="+mn-lt"/>
                <a:cs typeface="Calibri"/>
                <a:hlinkClick r:id="rId4"/>
              </a:rPr>
              <a:t>https://machinelearningmastery.com/tactics-to-combat-imbalanced-classes-in-your-machine-learning-dataset/</a:t>
            </a:r>
            <a:r>
              <a:rPr lang="en-US" sz="900" i="1">
                <a:ea typeface="+mn-lt"/>
                <a:cs typeface="Calibri"/>
              </a:rPr>
              <a:t> </a:t>
            </a:r>
            <a:endParaRPr lang="en-US" i="1">
              <a:cs typeface="Calibri"/>
            </a:endParaRPr>
          </a:p>
          <a:p>
            <a:r>
              <a:rPr lang="en-US" sz="900" i="1">
                <a:cs typeface="Calibri"/>
                <a:hlinkClick r:id="rId5"/>
              </a:rPr>
              <a:t>https://towardsdatascience.com/handling-imbalanced-datasets-in-machine-learning-7a0e84220f28</a:t>
            </a:r>
            <a:r>
              <a:rPr lang="en-US" i="1">
                <a:cs typeface="Calibri"/>
              </a:rPr>
              <a:t> </a:t>
            </a:r>
          </a:p>
          <a:p>
            <a:endParaRPr lang="en-US">
              <a:ea typeface="Calibri"/>
              <a:cs typeface="Calibri"/>
            </a:endParaRPr>
          </a:p>
          <a:p>
            <a:pPr marL="285750" indent="-285750">
              <a:buFont typeface="Arial"/>
              <a:buChar char="•"/>
            </a:pPr>
            <a:r>
              <a:rPr lang="en-US">
                <a:ea typeface="Calibri"/>
                <a:cs typeface="Calibri"/>
              </a:rPr>
              <a:t>Learning of other skills to have a complete understanding of tools such as Python, </a:t>
            </a:r>
            <a:r>
              <a:rPr lang="en-US" err="1">
                <a:ea typeface="Calibri"/>
                <a:cs typeface="Calibri"/>
              </a:rPr>
              <a:t>Github</a:t>
            </a:r>
            <a:r>
              <a:rPr lang="en-US">
                <a:ea typeface="Calibri"/>
                <a:cs typeface="Calibri"/>
              </a:rPr>
              <a:t>, Web hosting &amp; etc. </a:t>
            </a:r>
          </a:p>
          <a:p>
            <a:r>
              <a:rPr lang="en-US">
                <a:ea typeface="Calibri"/>
                <a:cs typeface="Calibri"/>
              </a:rPr>
              <a:t>These are some tools that have been showcased during our course. We find that these are very useful and feel limited in our capabilities. For someone who do not used python before, it is a challenge to be able to write the program. Time, resource and motivation are needed to start.</a:t>
            </a:r>
            <a:endParaRPr lang="en-US"/>
          </a:p>
        </p:txBody>
      </p:sp>
    </p:spTree>
    <p:extLst>
      <p:ext uri="{BB962C8B-B14F-4D97-AF65-F5344CB8AC3E}">
        <p14:creationId xmlns:p14="http://schemas.microsoft.com/office/powerpoint/2010/main" val="24123815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840"/>
            <a:ext cx="831215" cy="203200"/>
          </a:xfrm>
          <a:prstGeom prst="rect">
            <a:avLst/>
          </a:prstGeom>
        </p:spPr>
        <p:txBody>
          <a:bodyPr vert="horz" wrap="square" lIns="0" tIns="0" rIns="0" bIns="0" rtlCol="0">
            <a:spAutoFit/>
          </a:bodyPr>
          <a:lstStyle/>
          <a:p>
            <a:pPr marL="12700">
              <a:lnSpc>
                <a:spcPct val="100000"/>
              </a:lnSpc>
            </a:pPr>
            <a:r>
              <a:rPr sz="1400" b="1" spc="-15">
                <a:solidFill>
                  <a:srgbClr val="252525"/>
                </a:solidFill>
                <a:latin typeface="Calibri"/>
                <a:cs typeface="Calibri"/>
              </a:rPr>
              <a:t>C</a:t>
            </a:r>
            <a:r>
              <a:rPr sz="1400" b="1" spc="-10">
                <a:solidFill>
                  <a:srgbClr val="252525"/>
                </a:solidFill>
                <a:latin typeface="Calibri"/>
                <a:cs typeface="Calibri"/>
              </a:rPr>
              <a:t>o</a:t>
            </a:r>
            <a:r>
              <a:rPr sz="1400" b="1" spc="-5">
                <a:solidFill>
                  <a:srgbClr val="252525"/>
                </a:solidFill>
                <a:latin typeface="Calibri"/>
                <a:cs typeface="Calibri"/>
              </a:rPr>
              <a:t>n</a:t>
            </a:r>
            <a:r>
              <a:rPr sz="1400" b="1" spc="-10">
                <a:solidFill>
                  <a:srgbClr val="252525"/>
                </a:solidFill>
                <a:latin typeface="Calibri"/>
                <a:cs typeface="Calibri"/>
              </a:rPr>
              <a:t>cl</a:t>
            </a:r>
            <a:r>
              <a:rPr sz="1400" b="1" spc="-5">
                <a:solidFill>
                  <a:srgbClr val="252525"/>
                </a:solidFill>
                <a:latin typeface="Calibri"/>
                <a:cs typeface="Calibri"/>
              </a:rPr>
              <a:t>u</a:t>
            </a:r>
            <a:r>
              <a:rPr sz="1400" b="1" spc="-10">
                <a:solidFill>
                  <a:srgbClr val="252525"/>
                </a:solidFill>
                <a:latin typeface="Calibri"/>
                <a:cs typeface="Calibri"/>
              </a:rPr>
              <a:t>sion</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99</a:t>
            </a:fld>
            <a:endParaRPr spc="-5"/>
          </a:p>
        </p:txBody>
      </p:sp>
      <p:sp>
        <p:nvSpPr>
          <p:cNvPr id="5" name="TextBox 4">
            <a:extLst>
              <a:ext uri="{FF2B5EF4-FFF2-40B4-BE49-F238E27FC236}">
                <a16:creationId xmlns:a16="http://schemas.microsoft.com/office/drawing/2014/main" id="{5A794DDB-3948-35B2-7ADE-2E6E2E07A518}"/>
              </a:ext>
            </a:extLst>
          </p:cNvPr>
          <p:cNvSpPr txBox="1"/>
          <p:nvPr/>
        </p:nvSpPr>
        <p:spPr>
          <a:xfrm>
            <a:off x="242887" y="685800"/>
            <a:ext cx="86582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Our best model is not meeting the medical industry standards.</a:t>
            </a:r>
            <a:endParaRPr lang="en-US"/>
          </a:p>
          <a:p>
            <a:endParaRPr lang="en-US">
              <a:cs typeface="Calibri"/>
            </a:endParaRPr>
          </a:p>
          <a:p>
            <a:r>
              <a:rPr lang="en-US">
                <a:cs typeface="Calibri"/>
              </a:rPr>
              <a:t>The model shows a high recall of 96.1% and a high precision of 97.1%. However, testing it with an unseen test dataset, the precision is falling short at 6%.</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6391</Words>
  <Application>Microsoft Office PowerPoint</Application>
  <PresentationFormat>On-screen Show (16:9)</PresentationFormat>
  <Paragraphs>956</Paragraphs>
  <Slides>124</Slides>
  <Notes>62</Notes>
  <HiddenSlides>25</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124</vt:i4>
      </vt:variant>
    </vt:vector>
  </HeadingPairs>
  <TitlesOfParts>
    <vt:vector size="134" baseType="lpstr">
      <vt:lpstr>Arial,Sans-Serif</vt:lpstr>
      <vt:lpstr>Helvetica Neue</vt:lpstr>
      <vt:lpstr>inherit</vt:lpstr>
      <vt:lpstr>MS PGothic</vt:lpstr>
      <vt:lpstr>Arial</vt:lpstr>
      <vt:lpstr>Calibri</vt:lpstr>
      <vt:lpstr>Times New Roman</vt:lpstr>
      <vt:lpstr>Wingdings</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Planning Analytics</vt:lpstr>
      <vt:lpstr>PowerPoint Presentation</vt:lpstr>
      <vt:lpstr>PowerPoint Presentation</vt:lpstr>
      <vt:lpstr>PowerPoint Presentation</vt:lpstr>
      <vt:lpstr>PowerPoint Presentation</vt:lpstr>
      <vt:lpstr>PowerPoint Presentation</vt:lpstr>
      <vt:lpstr>PowerPoint Presentation</vt:lpstr>
      <vt:lpstr>Descriptive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Diagnostic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Balanced Dataset using under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Prescriptive Analytics</vt:lpstr>
      <vt:lpstr>PowerPoint Presentation</vt:lpstr>
      <vt:lpstr>PowerPoint Presentation</vt:lpstr>
      <vt:lpstr>PowerPoint Presentation</vt:lpstr>
      <vt:lpstr>PowerPoint Presentation</vt:lpstr>
      <vt:lpstr>PowerPoint Presentation</vt:lpstr>
      <vt:lpstr>PowerPoint Presentation</vt:lpstr>
      <vt:lpstr>Summary &amp; Reflection</vt:lpstr>
      <vt:lpstr>PowerPoint Presentation</vt:lpstr>
      <vt:lpstr>PowerPoint Presentation</vt:lpstr>
      <vt:lpstr>PowerPoint Presentation</vt:lpstr>
      <vt:lpstr>PowerPoint Presentation</vt:lpstr>
      <vt:lpstr>PowerPoint Presentation</vt:lpstr>
      <vt:lpstr>PowerPoint Presentation</vt:lpstr>
      <vt:lpstr>Special thanks to:</vt:lpstr>
      <vt:lpstr>PowerPoint Presentation</vt:lpstr>
      <vt:lpstr>Second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0421 To Do </vt:lpstr>
      <vt:lpstr>Thank You</vt:lpstr>
      <vt:lpstr>Questions for instructor</vt:lpstr>
      <vt:lpstr>Questions for instructor on 25 Apr</vt:lpstr>
      <vt:lpstr>0419 To do</vt:lpstr>
      <vt:lpstr>Balanced Dataset using under sampling</vt:lpstr>
      <vt:lpstr>Questions for the instructor 0419 </vt:lpstr>
      <vt:lpstr>PowerPoint Presentation</vt:lpstr>
      <vt:lpstr>PowerPoint Presentation</vt:lpstr>
      <vt:lpstr>PowerPoint Presentation</vt:lpstr>
      <vt:lpstr>ETL to get 3K</vt:lpstr>
      <vt:lpstr>2704 Raymond - 57, 68 Leong – 27 (touch up) Slide 53, 55, 56 to be addressed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Pa pa</cp:lastModifiedBy>
  <cp:revision>1</cp:revision>
  <dcterms:created xsi:type="dcterms:W3CDTF">2022-04-16T11:47:47Z</dcterms:created>
  <dcterms:modified xsi:type="dcterms:W3CDTF">2022-04-28T02:24:53Z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2021-04-30T00:00:00Z</vt:filetime>
  </property>
  <property fmtid="{D5CDD505-2E9C-101B-9397-08002B2CF9AE}" pid="3" name="LastSaved">
    <vt:filetime>2022-04-16T00:00:00Z</vt:filetime>
  </property>
</Properties>
</file>